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72"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300" r:id="rId28"/>
    <p:sldId id="301" r:id="rId29"/>
    <p:sldId id="314" r:id="rId30"/>
    <p:sldId id="315" r:id="rId31"/>
    <p:sldId id="313" r:id="rId32"/>
    <p:sldId id="309" r:id="rId33"/>
    <p:sldId id="310" r:id="rId34"/>
    <p:sldId id="311" r:id="rId35"/>
    <p:sldId id="312" r:id="rId36"/>
    <p:sldId id="303" r:id="rId37"/>
    <p:sldId id="304" r:id="rId38"/>
    <p:sldId id="305"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491" autoAdjust="0"/>
  </p:normalViewPr>
  <p:slideViewPr>
    <p:cSldViewPr>
      <p:cViewPr>
        <p:scale>
          <a:sx n="75" d="100"/>
          <a:sy n="75" d="100"/>
        </p:scale>
        <p:origin x="-660" y="-78"/>
      </p:cViewPr>
      <p:guideLst>
        <p:guide orient="horz" pos="2160"/>
        <p:guide pos="2880"/>
      </p:guideLst>
    </p:cSldViewPr>
  </p:slideViewPr>
  <p:outlineViewPr>
    <p:cViewPr>
      <p:scale>
        <a:sx n="33" d="100"/>
        <a:sy n="33" d="100"/>
      </p:scale>
      <p:origin x="246" y="9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B929E4-C0D2-4359-84B0-3AF796DF134A}" type="datetimeFigureOut">
              <a:rPr lang="en-US" smtClean="0"/>
              <a:pPr/>
              <a:t>5/1/2013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682E1EA-8E62-4772-8B7D-0C1B4D3DA66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929E4-C0D2-4359-84B0-3AF796DF134A}"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2E1EA-8E62-4772-8B7D-0C1B4D3DA6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929E4-C0D2-4359-84B0-3AF796DF134A}"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2E1EA-8E62-4772-8B7D-0C1B4D3DA6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AB929E4-C0D2-4359-84B0-3AF796DF134A}"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2E1EA-8E62-4772-8B7D-0C1B4D3DA66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B929E4-C0D2-4359-84B0-3AF796DF134A}" type="datetimeFigureOut">
              <a:rPr lang="en-US" smtClean="0"/>
              <a:pPr/>
              <a:t>5/1/2013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682E1EA-8E62-4772-8B7D-0C1B4D3DA6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B929E4-C0D2-4359-84B0-3AF796DF134A}"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2E1EA-8E62-4772-8B7D-0C1B4D3DA66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AB929E4-C0D2-4359-84B0-3AF796DF134A}"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2E1EA-8E62-4772-8B7D-0C1B4D3DA66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B929E4-C0D2-4359-84B0-3AF796DF134A}"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2E1EA-8E62-4772-8B7D-0C1B4D3DA6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929E4-C0D2-4359-84B0-3AF796DF134A}"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2E1EA-8E62-4772-8B7D-0C1B4D3DA6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B929E4-C0D2-4359-84B0-3AF796DF134A}"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2E1EA-8E62-4772-8B7D-0C1B4D3DA66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B929E4-C0D2-4359-84B0-3AF796DF134A}" type="datetimeFigureOut">
              <a:rPr lang="en-US" smtClean="0"/>
              <a:pPr/>
              <a:t>5/1/2013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682E1EA-8E62-4772-8B7D-0C1B4D3DA66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AB929E4-C0D2-4359-84B0-3AF796DF134A}" type="datetimeFigureOut">
              <a:rPr lang="en-US" smtClean="0"/>
              <a:pPr/>
              <a:t>5/1/2013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82E1EA-8E62-4772-8B7D-0C1B4D3DA6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8839200" cy="3124200"/>
          </a:xfrm>
        </p:spPr>
        <p:txBody>
          <a:bodyPr>
            <a:normAutofit fontScale="90000"/>
          </a:bodyPr>
          <a:lstStyle/>
          <a:p>
            <a:r>
              <a:rPr b="1" smtClean="0">
                <a:solidFill>
                  <a:srgbClr val="00B050"/>
                </a:solidFill>
              </a:rPr>
              <a:t/>
            </a:r>
            <a:br>
              <a:rPr b="1" smtClean="0">
                <a:solidFill>
                  <a:srgbClr val="00B050"/>
                </a:solidFill>
              </a:rPr>
            </a:br>
            <a:r>
              <a:rPr b="1" smtClean="0">
                <a:solidFill>
                  <a:srgbClr val="00B050"/>
                </a:solidFill>
              </a:rPr>
              <a:t>ARCHITECTURAL  </a:t>
            </a:r>
            <a:r>
              <a:rPr b="1" smtClean="0">
                <a:solidFill>
                  <a:srgbClr val="00B050"/>
                </a:solidFill>
              </a:rPr>
              <a:t>DETAILING </a:t>
            </a:r>
            <a:r>
              <a:rPr b="1" smtClean="0">
                <a:solidFill>
                  <a:srgbClr val="00B050"/>
                </a:solidFill>
              </a:rPr>
              <a:t>ANDPLANNING</a:t>
            </a:r>
            <a:r>
              <a:rPr b="1" dirty="0" smtClean="0">
                <a:solidFill>
                  <a:srgbClr val="00B050"/>
                </a:solidFill>
              </a:rPr>
              <a:t>,</a:t>
            </a:r>
            <a:br>
              <a:rPr b="1" dirty="0" smtClean="0">
                <a:solidFill>
                  <a:srgbClr val="00B050"/>
                </a:solidFill>
              </a:rPr>
            </a:br>
            <a:r>
              <a:rPr b="1" dirty="0" smtClean="0">
                <a:solidFill>
                  <a:srgbClr val="00B050"/>
                </a:solidFill>
              </a:rPr>
              <a:t>  FOR</a:t>
            </a:r>
            <a:br>
              <a:rPr b="1" dirty="0" smtClean="0">
                <a:solidFill>
                  <a:srgbClr val="00B050"/>
                </a:solidFill>
              </a:rPr>
            </a:br>
            <a:r>
              <a:rPr b="1" dirty="0" smtClean="0">
                <a:solidFill>
                  <a:srgbClr val="00B050"/>
                </a:solidFill>
              </a:rPr>
              <a:t> EARTHQUAKE  RESISTANT BUILDING </a:t>
            </a:r>
            <a:br>
              <a:rPr b="1" dirty="0" smtClean="0">
                <a:solidFill>
                  <a:srgbClr val="00B050"/>
                </a:solidFill>
              </a:rPr>
            </a:br>
            <a:r>
              <a:rPr dirty="0" smtClean="0"/>
              <a:t/>
            </a:r>
            <a:br>
              <a:rPr dirty="0" smtClean="0"/>
            </a:br>
            <a:endParaRPr lang="en-US" b="1" dirty="0">
              <a:solidFill>
                <a:srgbClr val="00B050"/>
              </a:solidFill>
            </a:endParaRPr>
          </a:p>
        </p:txBody>
      </p:sp>
      <p:sp>
        <p:nvSpPr>
          <p:cNvPr id="5" name="Subtitle 2"/>
          <p:cNvSpPr>
            <a:spLocks noGrp="1"/>
          </p:cNvSpPr>
          <p:nvPr/>
        </p:nvSpPr>
        <p:spPr>
          <a:xfrm>
            <a:off x="1371600" y="25527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7" name="Rectangle 6"/>
          <p:cNvSpPr/>
          <p:nvPr/>
        </p:nvSpPr>
        <p:spPr>
          <a:xfrm>
            <a:off x="1295400" y="4572000"/>
            <a:ext cx="6781800" cy="707886"/>
          </a:xfrm>
          <a:prstGeom prst="rect">
            <a:avLst/>
          </a:prstGeom>
        </p:spPr>
        <p:txBody>
          <a:bodyPr wrap="square">
            <a:spAutoFit/>
          </a:bodyPr>
          <a:lstStyle/>
          <a:p>
            <a:pPr algn="ctr"/>
            <a:r>
              <a:rPr lang="en-US" sz="4000" smtClean="0">
                <a:solidFill>
                  <a:srgbClr val="C00000"/>
                </a:solidFill>
              </a:rPr>
              <a:t>CIVIL  </a:t>
            </a:r>
            <a:r>
              <a:rPr lang="en-US" sz="4000" dirty="0" smtClean="0">
                <a:solidFill>
                  <a:srgbClr val="C00000"/>
                </a:solidFill>
              </a:rPr>
              <a:t>ENGINEERING</a:t>
            </a:r>
            <a:endParaRPr lang="en-US" sz="4000" dirty="0"/>
          </a:p>
        </p:txBody>
      </p:sp>
      <p:sp>
        <p:nvSpPr>
          <p:cNvPr id="8" name="Title 1"/>
          <p:cNvSpPr txBox="1">
            <a:spLocks/>
          </p:cNvSpPr>
          <p:nvPr/>
        </p:nvSpPr>
        <p:spPr>
          <a:xfrm>
            <a:off x="685800" y="0"/>
            <a:ext cx="8229600" cy="1112838"/>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92D050"/>
                </a:solidFill>
                <a:effectLst/>
                <a:uLnTx/>
                <a:uFillTx/>
                <a:latin typeface="+mj-lt"/>
                <a:ea typeface="+mj-ea"/>
                <a:cs typeface="+mj-cs"/>
              </a:rPr>
              <a:t>S.D.PATEL POLYTECHNIC GADHA</a:t>
            </a: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Structural Engineers do?</a:t>
            </a:r>
            <a:endParaRPr lang="en-US" dirty="0"/>
          </a:p>
        </p:txBody>
      </p:sp>
      <p:sp>
        <p:nvSpPr>
          <p:cNvPr id="3" name="Content Placeholder 2"/>
          <p:cNvSpPr>
            <a:spLocks noGrp="1"/>
          </p:cNvSpPr>
          <p:nvPr>
            <p:ph sz="quarter" idx="1"/>
          </p:nvPr>
        </p:nvSpPr>
        <p:spPr>
          <a:xfrm>
            <a:off x="0" y="1600202"/>
            <a:ext cx="8305800" cy="4525963"/>
          </a:xfrm>
        </p:spPr>
        <p:txBody>
          <a:bodyPr>
            <a:normAutofit fontScale="92500" lnSpcReduction="10000"/>
          </a:bodyPr>
          <a:lstStyle/>
          <a:p>
            <a:pPr>
              <a:lnSpc>
                <a:spcPct val="90000"/>
              </a:lnSpc>
              <a:buFontTx/>
              <a:buNone/>
            </a:pPr>
            <a:r>
              <a:rPr lang="en-US" b="1" dirty="0" smtClean="0"/>
              <a:t>Structural engineering's combine their knowledge</a:t>
            </a:r>
          </a:p>
          <a:p>
            <a:pPr>
              <a:lnSpc>
                <a:spcPct val="90000"/>
              </a:lnSpc>
              <a:buFontTx/>
              <a:buNone/>
            </a:pPr>
            <a:r>
              <a:rPr lang="en-US" b="1" dirty="0" smtClean="0"/>
              <a:t>of science and design making as they construct</a:t>
            </a:r>
          </a:p>
          <a:p>
            <a:pPr>
              <a:lnSpc>
                <a:spcPct val="90000"/>
              </a:lnSpc>
              <a:buFontTx/>
              <a:buNone/>
            </a:pPr>
            <a:r>
              <a:rPr lang="en-US" b="1" dirty="0" smtClean="0"/>
              <a:t>better framework for buildings and other structures</a:t>
            </a:r>
          </a:p>
          <a:p>
            <a:pPr>
              <a:lnSpc>
                <a:spcPct val="90000"/>
              </a:lnSpc>
              <a:buFontTx/>
              <a:buNone/>
            </a:pPr>
            <a:r>
              <a:rPr lang="en-US" dirty="0" smtClean="0"/>
              <a:t>*to safely resist natural and </a:t>
            </a:r>
          </a:p>
          <a:p>
            <a:pPr>
              <a:lnSpc>
                <a:spcPct val="90000"/>
              </a:lnSpc>
              <a:buFontTx/>
              <a:buNone/>
            </a:pPr>
            <a:r>
              <a:rPr lang="en-US" dirty="0" smtClean="0"/>
              <a:t>made-made forces. </a:t>
            </a:r>
          </a:p>
          <a:p>
            <a:pPr>
              <a:lnSpc>
                <a:spcPct val="90000"/>
              </a:lnSpc>
              <a:buFontTx/>
              <a:buNone/>
            </a:pPr>
            <a:r>
              <a:rPr lang="en-US" dirty="0" smtClean="0"/>
              <a:t>*</a:t>
            </a:r>
            <a:r>
              <a:rPr lang="en-US" b="1" dirty="0" smtClean="0"/>
              <a:t>They are involved </a:t>
            </a:r>
          </a:p>
          <a:p>
            <a:pPr>
              <a:lnSpc>
                <a:spcPct val="90000"/>
              </a:lnSpc>
              <a:buFontTx/>
              <a:buNone/>
            </a:pPr>
            <a:r>
              <a:rPr lang="en-US" dirty="0" smtClean="0"/>
              <a:t>- physical testing,</a:t>
            </a:r>
          </a:p>
          <a:p>
            <a:pPr>
              <a:lnSpc>
                <a:spcPct val="90000"/>
              </a:lnSpc>
              <a:buFontTx/>
              <a:buNone/>
            </a:pPr>
            <a:r>
              <a:rPr lang="en-US" dirty="0" smtClean="0"/>
              <a:t>- mathematical modeling, </a:t>
            </a:r>
          </a:p>
          <a:p>
            <a:pPr>
              <a:lnSpc>
                <a:spcPct val="90000"/>
              </a:lnSpc>
              <a:buFontTx/>
              <a:buNone/>
            </a:pPr>
            <a:r>
              <a:rPr lang="en-US" dirty="0" smtClean="0"/>
              <a:t>-computer simulation </a:t>
            </a:r>
          </a:p>
          <a:p>
            <a:pPr>
              <a:lnSpc>
                <a:spcPct val="90000"/>
              </a:lnSpc>
              <a:buFontTx/>
              <a:buNone/>
            </a:pPr>
            <a:r>
              <a:rPr lang="en-US" b="1" dirty="0" smtClean="0"/>
              <a:t>all of which support decisions that </a:t>
            </a:r>
          </a:p>
          <a:p>
            <a:pPr>
              <a:lnSpc>
                <a:spcPct val="90000"/>
              </a:lnSpc>
              <a:buFontTx/>
              <a:buNone/>
            </a:pPr>
            <a:r>
              <a:rPr lang="en-US" b="1" dirty="0" smtClean="0"/>
              <a:t>Aid in the creation and maintenance </a:t>
            </a:r>
          </a:p>
          <a:p>
            <a:pPr>
              <a:lnSpc>
                <a:spcPct val="90000"/>
              </a:lnSpc>
              <a:buFontTx/>
              <a:buNone/>
            </a:pPr>
            <a:r>
              <a:rPr lang="en-US" b="1" dirty="0" smtClean="0"/>
              <a:t>of safe and economical structures.</a:t>
            </a:r>
          </a:p>
          <a:p>
            <a:endParaRPr lang="en-US" dirty="0"/>
          </a:p>
        </p:txBody>
      </p:sp>
      <p:pic>
        <p:nvPicPr>
          <p:cNvPr id="4" name="Picture 7" descr="2"/>
          <p:cNvPicPr>
            <a:picLocks noChangeAspect="1" noChangeArrowheads="1"/>
          </p:cNvPicPr>
          <p:nvPr/>
        </p:nvPicPr>
        <p:blipFill>
          <a:blip r:embed="rId2" cstate="print"/>
          <a:srcRect/>
          <a:stretch>
            <a:fillRect/>
          </a:stretch>
        </p:blipFill>
        <p:spPr bwMode="auto">
          <a:xfrm>
            <a:off x="5334000" y="2743200"/>
            <a:ext cx="3429000" cy="3886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en-US" dirty="0"/>
              <a:t>What is Earthquake Engineering?</a:t>
            </a:r>
          </a:p>
        </p:txBody>
      </p:sp>
      <p:sp>
        <p:nvSpPr>
          <p:cNvPr id="6" name="Rectangle 3"/>
          <p:cNvSpPr>
            <a:spLocks noGrp="1" noChangeArrowheads="1"/>
          </p:cNvSpPr>
          <p:nvPr>
            <p:ph sz="quarter" idx="1"/>
          </p:nvPr>
        </p:nvSpPr>
        <p:spPr/>
        <p:txBody>
          <a:bodyPr>
            <a:normAutofit fontScale="85000" lnSpcReduction="20000"/>
          </a:bodyPr>
          <a:lstStyle/>
          <a:p>
            <a:pPr>
              <a:lnSpc>
                <a:spcPct val="90000"/>
              </a:lnSpc>
              <a:buFontTx/>
              <a:buNone/>
            </a:pPr>
            <a:r>
              <a:rPr lang="en-US" sz="2400" b="1" dirty="0"/>
              <a:t>Earthquake engineers </a:t>
            </a:r>
            <a:r>
              <a:rPr lang="en-US" sz="2400" b="1" dirty="0" smtClean="0"/>
              <a:t>are concerned </a:t>
            </a:r>
            <a:r>
              <a:rPr lang="en-US" sz="2400" b="1" dirty="0"/>
              <a:t>with </a:t>
            </a:r>
            <a:endParaRPr lang="en-US" sz="2400" b="1" dirty="0" smtClean="0"/>
          </a:p>
          <a:p>
            <a:pPr>
              <a:lnSpc>
                <a:spcPct val="90000"/>
              </a:lnSpc>
              <a:buFontTx/>
              <a:buNone/>
            </a:pPr>
            <a:r>
              <a:rPr lang="en-US" sz="2400" dirty="0" smtClean="0"/>
              <a:t>creating </a:t>
            </a:r>
            <a:r>
              <a:rPr lang="en-US" sz="2400" i="1" dirty="0"/>
              <a:t>earthquakes resistant</a:t>
            </a:r>
            <a:r>
              <a:rPr lang="en-US" sz="2400" dirty="0"/>
              <a:t> designs and construction techniques to build of all kinds </a:t>
            </a:r>
          </a:p>
          <a:p>
            <a:pPr>
              <a:lnSpc>
                <a:spcPct val="90000"/>
              </a:lnSpc>
              <a:buFontTx/>
              <a:buNone/>
            </a:pPr>
            <a:r>
              <a:rPr lang="en-US" sz="2400" dirty="0"/>
              <a:t>of bridges, roads and buildings. </a:t>
            </a:r>
          </a:p>
          <a:p>
            <a:pPr>
              <a:lnSpc>
                <a:spcPct val="90000"/>
              </a:lnSpc>
              <a:buFontTx/>
              <a:buNone/>
            </a:pPr>
            <a:r>
              <a:rPr lang="en-US" sz="2400" b="1" dirty="0"/>
              <a:t>Earthquake engineers are </a:t>
            </a:r>
            <a:r>
              <a:rPr lang="en-US" sz="2400" b="1" dirty="0" smtClean="0"/>
              <a:t>faced     with </a:t>
            </a:r>
            <a:r>
              <a:rPr lang="en-US" sz="2400" b="1" dirty="0"/>
              <a:t>many uncertainties </a:t>
            </a:r>
            <a:r>
              <a:rPr lang="en-US" sz="2400" b="1" dirty="0" smtClean="0"/>
              <a:t>and thus he must be </a:t>
            </a:r>
          </a:p>
          <a:p>
            <a:pPr>
              <a:lnSpc>
                <a:spcPct val="90000"/>
              </a:lnSpc>
              <a:buFontTx/>
              <a:buChar char="-"/>
            </a:pPr>
            <a:r>
              <a:rPr lang="en-US" sz="2400" dirty="0" smtClean="0"/>
              <a:t>smart </a:t>
            </a:r>
            <a:r>
              <a:rPr lang="en-US" sz="2400" dirty="0"/>
              <a:t>in their decisions </a:t>
            </a:r>
            <a:r>
              <a:rPr lang="en-US" sz="2400" dirty="0" smtClean="0"/>
              <a:t> </a:t>
            </a:r>
            <a:r>
              <a:rPr lang="en-US" sz="2400" dirty="0"/>
              <a:t>developing safe solutions to challenging problems</a:t>
            </a:r>
            <a:r>
              <a:rPr lang="en-US" sz="2400" dirty="0" smtClean="0"/>
              <a:t>.</a:t>
            </a:r>
          </a:p>
          <a:p>
            <a:pPr>
              <a:lnSpc>
                <a:spcPct val="90000"/>
              </a:lnSpc>
              <a:buFontTx/>
              <a:buChar char="-"/>
            </a:pPr>
            <a:r>
              <a:rPr lang="en-US" sz="2400" dirty="0" smtClean="0"/>
              <a:t> They should </a:t>
            </a:r>
            <a:r>
              <a:rPr lang="en-US" sz="2400" dirty="0"/>
              <a:t>rely on </a:t>
            </a:r>
            <a:endParaRPr lang="en-US" sz="2400" dirty="0" smtClean="0"/>
          </a:p>
          <a:p>
            <a:pPr>
              <a:lnSpc>
                <a:spcPct val="90000"/>
              </a:lnSpc>
              <a:buFontTx/>
              <a:buChar char="-"/>
            </a:pPr>
            <a:r>
              <a:rPr lang="en-US" sz="2400" dirty="0" smtClean="0"/>
              <a:t>state-of-the-art </a:t>
            </a:r>
            <a:r>
              <a:rPr lang="en-US" sz="2400" dirty="0"/>
              <a:t>technology, materials science, </a:t>
            </a:r>
            <a:endParaRPr lang="en-US" sz="2400" dirty="0" smtClean="0"/>
          </a:p>
          <a:p>
            <a:pPr>
              <a:lnSpc>
                <a:spcPct val="90000"/>
              </a:lnSpc>
              <a:buFontTx/>
              <a:buChar char="-"/>
            </a:pPr>
            <a:r>
              <a:rPr lang="en-US" sz="2400" dirty="0" smtClean="0"/>
              <a:t>laboratory </a:t>
            </a:r>
            <a:r>
              <a:rPr lang="en-US" sz="2400" dirty="0"/>
              <a:t>testing </a:t>
            </a:r>
            <a:endParaRPr lang="en-US" sz="2400" dirty="0" smtClean="0"/>
          </a:p>
          <a:p>
            <a:pPr>
              <a:lnSpc>
                <a:spcPct val="90000"/>
              </a:lnSpc>
              <a:buFontTx/>
              <a:buChar char="-"/>
            </a:pPr>
            <a:r>
              <a:rPr lang="en-US" sz="2400" dirty="0" smtClean="0"/>
              <a:t> </a:t>
            </a:r>
            <a:r>
              <a:rPr lang="en-US" sz="2400" dirty="0"/>
              <a:t>field monitoring. </a:t>
            </a:r>
          </a:p>
        </p:txBody>
      </p:sp>
      <p:pic>
        <p:nvPicPr>
          <p:cNvPr id="7" name="Picture 5" descr="205px-ExteiorShearTruss"/>
          <p:cNvPicPr>
            <a:picLocks noGrp="1" noChangeAspect="1" noChangeArrowheads="1"/>
          </p:cNvPicPr>
          <p:nvPr>
            <p:ph sz="quarter" idx="2"/>
          </p:nvPr>
        </p:nvPicPr>
        <p:blipFill>
          <a:blip r:embed="rId2" cstate="print"/>
          <a:stretch>
            <a:fillRect/>
          </a:stretch>
        </p:blipFill>
        <p:spPr bwMode="auto">
          <a:xfrm>
            <a:off x="5507037" y="1651000"/>
            <a:ext cx="2603500" cy="4165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706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Earthquake-Resistant Structure</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tx1"/>
                </a:solidFill>
                <a:effectLst/>
                <a:uLnTx/>
                <a:uFillTx/>
                <a:latin typeface="+mj-lt"/>
                <a:ea typeface="+mj-ea"/>
                <a:cs typeface="+mj-cs"/>
              </a:rPr>
              <a:t>Building designed to prevent total collapse, preserve life, and minimize damages</a:t>
            </a:r>
            <a:br>
              <a:rPr kumimoji="0" lang="en-US"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p>
        </p:txBody>
      </p:sp>
      <p:pic>
        <p:nvPicPr>
          <p:cNvPr id="3" name="Picture 16" descr="Thumbnail Image"/>
          <p:cNvPicPr>
            <a:picLocks noChangeAspect="1" noChangeArrowheads="1"/>
          </p:cNvPicPr>
          <p:nvPr/>
        </p:nvPicPr>
        <p:blipFill>
          <a:blip r:embed="rId2" cstate="print"/>
          <a:srcRect/>
          <a:stretch>
            <a:fillRect/>
          </a:stretch>
        </p:blipFill>
        <p:spPr bwMode="auto">
          <a:xfrm>
            <a:off x="1981200" y="1422400"/>
            <a:ext cx="2667000" cy="1778000"/>
          </a:xfrm>
          <a:prstGeom prst="rect">
            <a:avLst/>
          </a:prstGeom>
          <a:noFill/>
        </p:spPr>
      </p:pic>
      <p:pic>
        <p:nvPicPr>
          <p:cNvPr id="4" name="Picture 18" descr="Thumbnail Image"/>
          <p:cNvPicPr>
            <a:picLocks noChangeAspect="1" noChangeArrowheads="1"/>
          </p:cNvPicPr>
          <p:nvPr/>
        </p:nvPicPr>
        <p:blipFill>
          <a:blip r:embed="rId3" cstate="print"/>
          <a:srcRect/>
          <a:stretch>
            <a:fillRect/>
          </a:stretch>
        </p:blipFill>
        <p:spPr bwMode="auto">
          <a:xfrm>
            <a:off x="457200" y="3429001"/>
            <a:ext cx="4267200" cy="2844800"/>
          </a:xfrm>
          <a:prstGeom prst="rect">
            <a:avLst/>
          </a:prstGeom>
          <a:noFill/>
        </p:spPr>
      </p:pic>
      <p:pic>
        <p:nvPicPr>
          <p:cNvPr id="5" name="Picture 14" descr="Thumbnail Image"/>
          <p:cNvPicPr>
            <a:picLocks noChangeAspect="1" noChangeArrowheads="1"/>
          </p:cNvPicPr>
          <p:nvPr/>
        </p:nvPicPr>
        <p:blipFill>
          <a:blip r:embed="rId4" cstate="print"/>
          <a:srcRect/>
          <a:stretch>
            <a:fillRect/>
          </a:stretch>
        </p:blipFill>
        <p:spPr bwMode="auto">
          <a:xfrm>
            <a:off x="4800600" y="2286000"/>
            <a:ext cx="3962400" cy="2641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orthridge%20apartment"/>
          <p:cNvPicPr>
            <a:picLocks noChangeAspect="1" noChangeArrowheads="1"/>
          </p:cNvPicPr>
          <p:nvPr/>
        </p:nvPicPr>
        <p:blipFill>
          <a:blip r:embed="rId2" cstate="print"/>
          <a:srcRect/>
          <a:stretch>
            <a:fillRect/>
          </a:stretch>
        </p:blipFill>
        <p:spPr bwMode="auto">
          <a:xfrm>
            <a:off x="381000" y="457202"/>
            <a:ext cx="8458200" cy="54895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1"/>
            <a:ext cx="4572000" cy="584775"/>
          </a:xfrm>
          <a:prstGeom prst="rect">
            <a:avLst/>
          </a:prstGeom>
        </p:spPr>
        <p:txBody>
          <a:bodyPr wrap="square">
            <a:spAutoFit/>
          </a:bodyPr>
          <a:lstStyle/>
          <a:p>
            <a:pPr algn="ctr"/>
            <a:r>
              <a:rPr lang="en-US" sz="3200" b="1" dirty="0" smtClean="0"/>
              <a:t>Building Configuration</a:t>
            </a:r>
            <a:endParaRPr lang="en-US" sz="3200" dirty="0"/>
          </a:p>
        </p:txBody>
      </p:sp>
      <p:sp>
        <p:nvSpPr>
          <p:cNvPr id="3" name="Rectangle 2"/>
          <p:cNvSpPr/>
          <p:nvPr/>
        </p:nvSpPr>
        <p:spPr>
          <a:xfrm>
            <a:off x="0" y="1219200"/>
            <a:ext cx="9144000" cy="830997"/>
          </a:xfrm>
          <a:prstGeom prst="rect">
            <a:avLst/>
          </a:prstGeom>
        </p:spPr>
        <p:txBody>
          <a:bodyPr wrap="square">
            <a:spAutoFit/>
          </a:bodyPr>
          <a:lstStyle/>
          <a:p>
            <a:r>
              <a:rPr lang="en-US" sz="2400" dirty="0" smtClean="0"/>
              <a:t>IN ORDER TO MINIMIZE TORSION AND STRESS  CONCENTRATION, PROVISIONS GIVEN SHOULD  BE COMPLIED WITH AS RELEVANT</a:t>
            </a:r>
            <a:endParaRPr lang="en-US" sz="2400" dirty="0"/>
          </a:p>
        </p:txBody>
      </p:sp>
      <p:sp>
        <p:nvSpPr>
          <p:cNvPr id="4" name="Rectangle 3"/>
          <p:cNvSpPr/>
          <p:nvPr/>
        </p:nvSpPr>
        <p:spPr>
          <a:xfrm>
            <a:off x="0" y="1600200"/>
            <a:ext cx="8915400" cy="3970318"/>
          </a:xfrm>
          <a:prstGeom prst="rect">
            <a:avLst/>
          </a:prstGeom>
        </p:spPr>
        <p:txBody>
          <a:bodyPr wrap="square">
            <a:spAutoFit/>
          </a:bodyPr>
          <a:lstStyle/>
          <a:p>
            <a:endParaRPr lang="en-US" dirty="0" smtClean="0"/>
          </a:p>
          <a:p>
            <a:endParaRPr lang="en-US" dirty="0" smtClean="0"/>
          </a:p>
          <a:p>
            <a:r>
              <a:rPr lang="en-US" dirty="0" smtClean="0"/>
              <a:t>*</a:t>
            </a:r>
            <a:r>
              <a:rPr lang="en-US" sz="2400" dirty="0" smtClean="0"/>
              <a:t>The building should have a simple rectangular plan and be symmetrical both with respect to mass and rigidity </a:t>
            </a:r>
          </a:p>
          <a:p>
            <a:endParaRPr lang="en-US" sz="2400" dirty="0" smtClean="0"/>
          </a:p>
          <a:p>
            <a:r>
              <a:rPr lang="en-US" sz="2400" dirty="0" smtClean="0"/>
              <a:t>-To make the centers of mass and rigidity of the building coincide with each other in which case no separation sections other than expansion joints are necessary. </a:t>
            </a:r>
          </a:p>
          <a:p>
            <a:endParaRPr lang="en-US" sz="2400" dirty="0" smtClean="0"/>
          </a:p>
          <a:p>
            <a:r>
              <a:rPr lang="en-US" sz="2400" dirty="0" smtClean="0"/>
              <a:t>-For provision of expansion joints reference may be made to IS 3414 : 1968</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1" y="228601"/>
            <a:ext cx="2586755" cy="584775"/>
          </a:xfrm>
          <a:prstGeom prst="rect">
            <a:avLst/>
          </a:prstGeom>
        </p:spPr>
        <p:txBody>
          <a:bodyPr wrap="square">
            <a:spAutoFit/>
          </a:bodyPr>
          <a:lstStyle/>
          <a:p>
            <a:r>
              <a:rPr lang="en-US" sz="3200" b="1" dirty="0" smtClean="0"/>
              <a:t>Foundations</a:t>
            </a:r>
            <a:endParaRPr lang="en-US" sz="3200" dirty="0"/>
          </a:p>
        </p:txBody>
      </p:sp>
      <p:sp>
        <p:nvSpPr>
          <p:cNvPr id="3" name="Rectangle 2"/>
          <p:cNvSpPr/>
          <p:nvPr/>
        </p:nvSpPr>
        <p:spPr>
          <a:xfrm>
            <a:off x="304800" y="1066802"/>
            <a:ext cx="8610600" cy="1200329"/>
          </a:xfrm>
          <a:prstGeom prst="rect">
            <a:avLst/>
          </a:prstGeom>
        </p:spPr>
        <p:txBody>
          <a:bodyPr wrap="square">
            <a:spAutoFit/>
          </a:bodyPr>
          <a:lstStyle/>
          <a:p>
            <a:pPr algn="just"/>
            <a:r>
              <a:rPr lang="en-US" sz="2400" dirty="0" smtClean="0"/>
              <a:t>*The structure shall not be founded on such loose soils which will subside or liquefy during an earthquake, resulting in large differential settlements</a:t>
            </a:r>
            <a:endParaRPr lang="en-US" sz="2400" dirty="0"/>
          </a:p>
        </p:txBody>
      </p:sp>
      <p:sp>
        <p:nvSpPr>
          <p:cNvPr id="4" name="Rectangle 3"/>
          <p:cNvSpPr/>
          <p:nvPr/>
        </p:nvSpPr>
        <p:spPr>
          <a:xfrm>
            <a:off x="381000" y="2743200"/>
            <a:ext cx="8458200" cy="3416320"/>
          </a:xfrm>
          <a:prstGeom prst="rect">
            <a:avLst/>
          </a:prstGeom>
        </p:spPr>
        <p:txBody>
          <a:bodyPr wrap="square">
            <a:spAutoFit/>
          </a:bodyPr>
          <a:lstStyle/>
          <a:p>
            <a:r>
              <a:rPr lang="en-US" dirty="0" smtClean="0"/>
              <a:t>*</a:t>
            </a:r>
            <a:r>
              <a:rPr lang="en-US" sz="2400" dirty="0" smtClean="0"/>
              <a:t>Loose fine sand, soft silt and expansive clays should be avoided. </a:t>
            </a:r>
          </a:p>
          <a:p>
            <a:r>
              <a:rPr lang="en-US" sz="2400" dirty="0" smtClean="0"/>
              <a:t>If unavoidable, </a:t>
            </a:r>
          </a:p>
          <a:p>
            <a:r>
              <a:rPr lang="en-US" sz="2400" dirty="0" smtClean="0"/>
              <a:t>-the building shall rest either on a rigid raft foundation or on piles taken to a firm stratum.</a:t>
            </a:r>
          </a:p>
          <a:p>
            <a:r>
              <a:rPr lang="en-US" sz="2400" dirty="0" smtClean="0"/>
              <a:t>-However, for light constructions the following measures may be taken to improve the soil on which the foundation of the building may rest:</a:t>
            </a:r>
          </a:p>
          <a:p>
            <a:r>
              <a:rPr lang="en-US" sz="2400" dirty="0" smtClean="0"/>
              <a:t>a) Sand piling, and</a:t>
            </a:r>
          </a:p>
          <a:p>
            <a:r>
              <a:rPr lang="en-US" sz="2400" dirty="0" smtClean="0"/>
              <a:t>b) Soil stabilization</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0"/>
            <a:ext cx="8305800" cy="1569660"/>
          </a:xfrm>
          <a:prstGeom prst="rect">
            <a:avLst/>
          </a:prstGeom>
        </p:spPr>
        <p:txBody>
          <a:bodyPr wrap="square">
            <a:spAutoFit/>
          </a:bodyPr>
          <a:lstStyle/>
          <a:p>
            <a:r>
              <a:rPr lang="en-US" sz="2400" dirty="0" smtClean="0"/>
              <a:t>*Buildings having plans with shapes like, L, T, E and Y shall preferably be separated into rectangular parts by providing separation sections at appropriate places. Typical</a:t>
            </a:r>
          </a:p>
          <a:p>
            <a:r>
              <a:rPr lang="en-US" sz="2400" dirty="0" smtClean="0"/>
              <a:t>examples are shown in</a:t>
            </a:r>
            <a:endParaRPr lang="en-US" sz="2400" dirty="0"/>
          </a:p>
        </p:txBody>
      </p:sp>
      <p:pic>
        <p:nvPicPr>
          <p:cNvPr id="44036" name="Picture 4" descr="C:\Documents and Settings\sdp\Desktop\kkk.bmp"/>
          <p:cNvPicPr>
            <a:picLocks noChangeAspect="1" noChangeArrowheads="1"/>
          </p:cNvPicPr>
          <p:nvPr/>
        </p:nvPicPr>
        <p:blipFill>
          <a:blip r:embed="rId2" cstate="print"/>
          <a:srcRect/>
          <a:stretch>
            <a:fillRect/>
          </a:stretch>
        </p:blipFill>
        <p:spPr bwMode="auto">
          <a:xfrm>
            <a:off x="838200" y="2438402"/>
            <a:ext cx="4953000" cy="3724275"/>
          </a:xfrm>
          <a:prstGeom prst="rect">
            <a:avLst/>
          </a:prstGeom>
          <a:noFill/>
        </p:spPr>
      </p:pic>
      <p:pic>
        <p:nvPicPr>
          <p:cNvPr id="44037" name="Picture 5"/>
          <p:cNvPicPr>
            <a:picLocks noChangeAspect="1" noChangeArrowheads="1"/>
          </p:cNvPicPr>
          <p:nvPr/>
        </p:nvPicPr>
        <p:blipFill>
          <a:blip r:embed="rId3" cstate="print"/>
          <a:srcRect/>
          <a:stretch>
            <a:fillRect/>
          </a:stretch>
        </p:blipFill>
        <p:spPr bwMode="auto">
          <a:xfrm>
            <a:off x="6324600" y="2285999"/>
            <a:ext cx="1828800" cy="246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152403" y="0"/>
            <a:ext cx="8686799" cy="5791200"/>
          </a:xfrm>
          <a:prstGeom prst="rect">
            <a:avLst/>
          </a:prstGeom>
          <a:noFill/>
          <a:ln w="9525">
            <a:noFill/>
            <a:miter lim="800000"/>
            <a:headEnd/>
            <a:tailEnd/>
          </a:ln>
          <a:effectLst/>
        </p:spPr>
      </p:pic>
      <p:sp>
        <p:nvSpPr>
          <p:cNvPr id="4" name="Rectangle 3"/>
          <p:cNvSpPr/>
          <p:nvPr/>
        </p:nvSpPr>
        <p:spPr>
          <a:xfrm>
            <a:off x="762000" y="5867401"/>
            <a:ext cx="7315200" cy="523220"/>
          </a:xfrm>
          <a:prstGeom prst="rect">
            <a:avLst/>
          </a:prstGeom>
        </p:spPr>
        <p:txBody>
          <a:bodyPr wrap="square">
            <a:spAutoFit/>
          </a:bodyPr>
          <a:lstStyle/>
          <a:p>
            <a:r>
              <a:rPr lang="en-US" sz="2800" dirty="0" smtClean="0"/>
              <a:t>        PLAN AND VERTICAL IRREGULARITIES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3" y="152401"/>
            <a:ext cx="7162799" cy="584775"/>
          </a:xfrm>
          <a:prstGeom prst="rect">
            <a:avLst/>
          </a:prstGeom>
        </p:spPr>
        <p:txBody>
          <a:bodyPr wrap="square">
            <a:spAutoFit/>
          </a:bodyPr>
          <a:lstStyle/>
          <a:p>
            <a:r>
              <a:rPr lang="en-US" sz="3200" b="1" dirty="0" smtClean="0"/>
              <a:t>      SPECIAL CONSTRUCTION FEATURES</a:t>
            </a:r>
            <a:endParaRPr lang="en-US" sz="3200" dirty="0"/>
          </a:p>
        </p:txBody>
      </p:sp>
      <p:sp>
        <p:nvSpPr>
          <p:cNvPr id="3" name="Rectangle 2"/>
          <p:cNvSpPr/>
          <p:nvPr/>
        </p:nvSpPr>
        <p:spPr>
          <a:xfrm>
            <a:off x="457200" y="1143000"/>
            <a:ext cx="8458200" cy="523220"/>
          </a:xfrm>
          <a:prstGeom prst="rect">
            <a:avLst/>
          </a:prstGeom>
        </p:spPr>
        <p:txBody>
          <a:bodyPr wrap="square">
            <a:spAutoFit/>
          </a:bodyPr>
          <a:lstStyle/>
          <a:p>
            <a:pPr algn="ctr"/>
            <a:r>
              <a:rPr lang="en-US" sz="2800" b="1" dirty="0" smtClean="0"/>
              <a:t>Separation of Adjoining Structures </a:t>
            </a:r>
            <a:endParaRPr lang="en-US" sz="2800" dirty="0"/>
          </a:p>
        </p:txBody>
      </p:sp>
      <p:sp>
        <p:nvSpPr>
          <p:cNvPr id="4" name="Rectangle 3"/>
          <p:cNvSpPr/>
          <p:nvPr/>
        </p:nvSpPr>
        <p:spPr>
          <a:xfrm>
            <a:off x="685800" y="1905000"/>
            <a:ext cx="8153400" cy="3046988"/>
          </a:xfrm>
          <a:prstGeom prst="rect">
            <a:avLst/>
          </a:prstGeom>
        </p:spPr>
        <p:txBody>
          <a:bodyPr wrap="square">
            <a:spAutoFit/>
          </a:bodyPr>
          <a:lstStyle/>
          <a:p>
            <a:r>
              <a:rPr lang="en-US" sz="2400" dirty="0" smtClean="0"/>
              <a:t>*Separation of adjoining structures or parts of the same structure is required for</a:t>
            </a:r>
          </a:p>
          <a:p>
            <a:endParaRPr lang="en-US" sz="2400" dirty="0" smtClean="0"/>
          </a:p>
          <a:p>
            <a:pPr>
              <a:buFontTx/>
              <a:buChar char="-"/>
            </a:pPr>
            <a:r>
              <a:rPr lang="en-US" sz="2400" dirty="0" smtClean="0"/>
              <a:t>structures having different total heights or storey heights</a:t>
            </a:r>
          </a:p>
          <a:p>
            <a:pPr>
              <a:buFontTx/>
              <a:buChar char="-"/>
            </a:pPr>
            <a:r>
              <a:rPr lang="en-US" sz="2400" dirty="0" smtClean="0"/>
              <a:t> </a:t>
            </a:r>
          </a:p>
          <a:p>
            <a:pPr>
              <a:buFontTx/>
              <a:buChar char="-"/>
            </a:pPr>
            <a:r>
              <a:rPr lang="en-US" sz="2400" dirty="0" smtClean="0"/>
              <a:t> different dynamic characteristics. </a:t>
            </a:r>
          </a:p>
          <a:p>
            <a:pPr>
              <a:buFontTx/>
              <a:buChar char="-"/>
            </a:pPr>
            <a:endParaRPr lang="en-US" sz="2400" dirty="0" smtClean="0"/>
          </a:p>
          <a:p>
            <a:pPr>
              <a:buFontTx/>
              <a:buChar char="-"/>
            </a:pPr>
            <a:r>
              <a:rPr lang="en-US" sz="2400" dirty="0" smtClean="0">
                <a:solidFill>
                  <a:srgbClr val="FF0000"/>
                </a:solidFill>
              </a:rPr>
              <a:t>THIS IS TO AVOID COLLISION DURING AN EARTHQUAKE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533400" y="914400"/>
            <a:ext cx="8305800" cy="5638800"/>
          </a:xfrm>
          <a:prstGeom prst="rect">
            <a:avLst/>
          </a:prstGeom>
          <a:noFill/>
          <a:ln w="9525">
            <a:noFill/>
            <a:miter lim="800000"/>
            <a:headEnd/>
            <a:tailEnd/>
          </a:ln>
          <a:effectLst/>
        </p:spPr>
      </p:pic>
      <p:sp>
        <p:nvSpPr>
          <p:cNvPr id="3" name="Rectangle 2"/>
          <p:cNvSpPr/>
          <p:nvPr/>
        </p:nvSpPr>
        <p:spPr>
          <a:xfrm>
            <a:off x="0" y="1"/>
            <a:ext cx="8305800" cy="523220"/>
          </a:xfrm>
          <a:prstGeom prst="rect">
            <a:avLst/>
          </a:prstGeom>
        </p:spPr>
        <p:txBody>
          <a:bodyPr wrap="square">
            <a:spAutoFit/>
          </a:bodyPr>
          <a:lstStyle/>
          <a:p>
            <a:r>
              <a:rPr lang="en-US" sz="2800" b="1" dirty="0" smtClean="0"/>
              <a:t>                     Gap Width for Adjoining  Structures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8001000" cy="1815882"/>
          </a:xfrm>
          <a:prstGeom prst="rect">
            <a:avLst/>
          </a:prstGeom>
        </p:spPr>
        <p:txBody>
          <a:bodyPr wrap="square">
            <a:spAutoFit/>
          </a:bodyPr>
          <a:lstStyle/>
          <a:p>
            <a:pPr algn="ctr"/>
            <a:r>
              <a:rPr lang="en-US" sz="2800" b="1" dirty="0" smtClean="0">
                <a:solidFill>
                  <a:srgbClr val="00B050"/>
                </a:solidFill>
              </a:rPr>
              <a:t>ARCHITECHAR  DETAILING AND PLANNING,</a:t>
            </a:r>
          </a:p>
          <a:p>
            <a:pPr algn="ctr"/>
            <a:r>
              <a:rPr lang="en-US" sz="2800" b="1" dirty="0" smtClean="0">
                <a:solidFill>
                  <a:srgbClr val="00B050"/>
                </a:solidFill>
              </a:rPr>
              <a:t>  FOR</a:t>
            </a:r>
          </a:p>
          <a:p>
            <a:pPr algn="ctr"/>
            <a:r>
              <a:rPr lang="en-US" sz="2800" b="1" dirty="0" smtClean="0">
                <a:solidFill>
                  <a:srgbClr val="00B050"/>
                </a:solidFill>
              </a:rPr>
              <a:t> EARTHQUAKE  RESISTANT BUILDING </a:t>
            </a:r>
            <a:br>
              <a:rPr lang="en-US" sz="2800" b="1" dirty="0" smtClean="0">
                <a:solidFill>
                  <a:srgbClr val="00B050"/>
                </a:solidFill>
              </a:rPr>
            </a:br>
            <a:endParaRPr lang="en-US" sz="2800" dirty="0"/>
          </a:p>
        </p:txBody>
      </p:sp>
      <p:sp>
        <p:nvSpPr>
          <p:cNvPr id="5" name="Content Placeholder 2"/>
          <p:cNvSpPr txBox="1">
            <a:spLocks/>
          </p:cNvSpPr>
          <p:nvPr/>
        </p:nvSpPr>
        <p:spPr>
          <a:xfrm>
            <a:off x="457200" y="1600202"/>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sng" strike="noStrike" kern="1200" cap="none" spc="0" normalizeH="0" baseline="0" noProof="0" dirty="0" smtClean="0">
                <a:ln>
                  <a:noFill/>
                </a:ln>
                <a:solidFill>
                  <a:srgbClr val="FF0000"/>
                </a:solidFill>
                <a:effectLst/>
                <a:uLnTx/>
                <a:uFillTx/>
                <a:latin typeface="+mn-lt"/>
                <a:ea typeface="+mn-ea"/>
                <a:cs typeface="+mn-cs"/>
              </a:rPr>
              <a:t>GUIDED BY:</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FF0000"/>
                </a:solidFill>
              </a:rPr>
              <a:t>        </a:t>
            </a:r>
            <a:r>
              <a:rPr lang="en-US" sz="2400" b="1" dirty="0" smtClean="0">
                <a:solidFill>
                  <a:srgbClr val="FF0000"/>
                </a:solidFill>
              </a:rPr>
              <a:t>P</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ROF. V.P.LUNJA</a:t>
            </a:r>
            <a:r>
              <a:rPr kumimoji="0" lang="fr-FR"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FF0000"/>
                </a:solidFill>
              </a:rPr>
              <a:t>                                                     STUDENTS GROUP</a:t>
            </a: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fr-FR" sz="2400" b="1" i="0" u="none" strike="noStrike" kern="1200" cap="none" spc="0" normalizeH="0" baseline="0" noProof="0" dirty="0" smtClean="0">
                <a:ln>
                  <a:noFill/>
                </a:ln>
                <a:solidFill>
                  <a:srgbClr val="FF0000"/>
                </a:solidFill>
                <a:effectLst/>
                <a:uLnTx/>
                <a:uFillTx/>
                <a:latin typeface="+mn-lt"/>
                <a:ea typeface="+mn-ea"/>
                <a:cs typeface="+mn-cs"/>
              </a:rPr>
              <a:t>PARMAR ANIL.B.        (096690306043)</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342900" lvl="0" indent="-342900">
              <a:spcBef>
                <a:spcPct val="20000"/>
              </a:spcBef>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ZALA NARENDRA.V.</a:t>
            </a:r>
            <a:r>
              <a:rPr kumimoji="0" lang="en-US" sz="2400" b="1" i="0" u="none" strike="noStrike" kern="1200" cap="none" spc="0" normalizeH="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a:t>
            </a:r>
            <a:r>
              <a:rPr lang="fr-FR" sz="2400" b="1" dirty="0" smtClean="0">
                <a:solidFill>
                  <a:srgbClr val="FF0000"/>
                </a:solidFill>
              </a:rPr>
              <a:t>09669030</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6017)                                                                                                                                                                 </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342900" lvl="0" indent="-342900">
              <a:spcBef>
                <a:spcPct val="20000"/>
              </a:spcBef>
              <a:buFont typeface="Arial" pitchFamily="34" charset="0"/>
              <a:buChar char="•"/>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PUROHIT MOHIT.K.  (</a:t>
            </a:r>
            <a:r>
              <a:rPr lang="fr-FR" sz="2400" b="1" dirty="0" smtClean="0">
                <a:solidFill>
                  <a:srgbClr val="FF0000"/>
                </a:solidFill>
              </a:rPr>
              <a:t>09669030</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6019)</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342900" lvl="0" indent="-342900">
              <a:spcBef>
                <a:spcPct val="20000"/>
              </a:spcBef>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PATEL  PRIYANK.R.   </a:t>
            </a:r>
            <a:r>
              <a:rPr kumimoji="0" lang="en-US" sz="2400" b="1" i="0" u="none" strike="noStrike" kern="1200" cap="none" spc="0" normalizeH="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a:t>
            </a:r>
            <a:r>
              <a:rPr lang="fr-FR" sz="2400" b="1" dirty="0" smtClean="0">
                <a:solidFill>
                  <a:srgbClr val="FF0000"/>
                </a:solidFill>
              </a:rPr>
              <a:t>09669030</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6035)</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342900" lvl="0" indent="-342900">
              <a:spcBef>
                <a:spcPct val="20000"/>
              </a:spcBef>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        </a:t>
            </a:r>
            <a:r>
              <a:rPr kumimoji="0" lang="en-US" sz="2400" b="1" i="0" strike="noStrike" kern="1200" cap="none" spc="0" normalizeH="0" baseline="0" noProof="0" dirty="0" smtClean="0">
                <a:ln>
                  <a:noFill/>
                </a:ln>
                <a:solidFill>
                  <a:srgbClr val="FF0000"/>
                </a:solidFill>
                <a:effectLst/>
                <a:uLnTx/>
                <a:uFillTx/>
                <a:latin typeface="+mn-lt"/>
                <a:ea typeface="+mn-ea"/>
                <a:cs typeface="+mn-cs"/>
              </a:rPr>
              <a:t>PATEL CHIRAG.S          </a:t>
            </a:r>
            <a:r>
              <a:rPr lang="en-US" sz="2400" b="1" dirty="0" smtClean="0">
                <a:solidFill>
                  <a:srgbClr val="FF0000"/>
                </a:solidFill>
              </a:rPr>
              <a:t>(</a:t>
            </a:r>
            <a:r>
              <a:rPr lang="fr-FR" sz="2400" b="1" dirty="0" smtClean="0">
                <a:solidFill>
                  <a:srgbClr val="FF0000"/>
                </a:solidFill>
              </a:rPr>
              <a:t>09669030</a:t>
            </a:r>
            <a:r>
              <a:rPr lang="en-US" sz="2400" b="1" dirty="0" smtClean="0">
                <a:solidFill>
                  <a:srgbClr val="FF0000"/>
                </a:solidFill>
              </a:rPr>
              <a:t>6030)</a:t>
            </a:r>
            <a:endParaRPr kumimoji="0" lang="en-US" sz="2400" b="1" i="0"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6248400" cy="584775"/>
          </a:xfrm>
          <a:prstGeom prst="rect">
            <a:avLst/>
          </a:prstGeom>
        </p:spPr>
        <p:txBody>
          <a:bodyPr wrap="square">
            <a:spAutoFit/>
          </a:bodyPr>
          <a:lstStyle/>
          <a:p>
            <a:r>
              <a:rPr lang="en-US" sz="3200" b="1" dirty="0" smtClean="0"/>
              <a:t>STAIRCASES  OF  EARTHQUAKE</a:t>
            </a:r>
            <a:endParaRPr lang="en-US" sz="3200" dirty="0"/>
          </a:p>
        </p:txBody>
      </p:sp>
      <p:sp>
        <p:nvSpPr>
          <p:cNvPr id="3" name="Rectangle 2"/>
          <p:cNvSpPr/>
          <p:nvPr/>
        </p:nvSpPr>
        <p:spPr>
          <a:xfrm>
            <a:off x="762000" y="1066802"/>
            <a:ext cx="7696200" cy="1915909"/>
          </a:xfrm>
          <a:prstGeom prst="rect">
            <a:avLst/>
          </a:prstGeom>
        </p:spPr>
        <p:txBody>
          <a:bodyPr wrap="square">
            <a:spAutoFit/>
          </a:bodyPr>
          <a:lstStyle/>
          <a:p>
            <a:r>
              <a:rPr lang="en-US" sz="2000" dirty="0" smtClean="0"/>
              <a:t>THE INTERCONNECTION OF THE STAIRS WITH THE ADJACENT FLOORS</a:t>
            </a:r>
          </a:p>
          <a:p>
            <a:endParaRPr lang="en-US" sz="2400" dirty="0" smtClean="0"/>
          </a:p>
          <a:p>
            <a:r>
              <a:rPr lang="en-US" sz="2400" dirty="0" smtClean="0"/>
              <a:t> - appropriately treated by providing sliding joints at the stairs to eliminate their bracing effect on the floors</a:t>
            </a:r>
          </a:p>
          <a:p>
            <a:endParaRPr lang="en-US" sz="2400" dirty="0"/>
          </a:p>
        </p:txBody>
      </p:sp>
      <p:sp>
        <p:nvSpPr>
          <p:cNvPr id="4" name="Rectangle 3"/>
          <p:cNvSpPr/>
          <p:nvPr/>
        </p:nvSpPr>
        <p:spPr>
          <a:xfrm>
            <a:off x="838200" y="2819402"/>
            <a:ext cx="7467600" cy="1200329"/>
          </a:xfrm>
          <a:prstGeom prst="rect">
            <a:avLst/>
          </a:prstGeom>
        </p:spPr>
        <p:txBody>
          <a:bodyPr wrap="square">
            <a:spAutoFit/>
          </a:bodyPr>
          <a:lstStyle/>
          <a:p>
            <a:r>
              <a:rPr lang="en-US" dirty="0" smtClean="0"/>
              <a:t>*</a:t>
            </a:r>
            <a:r>
              <a:rPr lang="en-US" sz="2000" b="1" dirty="0" smtClean="0"/>
              <a:t>IN CASE OF </a:t>
            </a:r>
            <a:r>
              <a:rPr lang="en-US" sz="2400" dirty="0" smtClean="0"/>
              <a:t>LARGE STAIR HALLS </a:t>
            </a:r>
          </a:p>
          <a:p>
            <a:r>
              <a:rPr lang="en-US" sz="2400" dirty="0" smtClean="0"/>
              <a:t>- IT SHOULD BE  separated from the rest of the building by</a:t>
            </a:r>
          </a:p>
          <a:p>
            <a:r>
              <a:rPr lang="en-US" sz="2400" dirty="0" smtClean="0"/>
              <a:t>means of separation or crumple sections.</a:t>
            </a:r>
            <a:endParaRPr lang="en-US" sz="2400" dirty="0"/>
          </a:p>
        </p:txBody>
      </p:sp>
      <p:sp>
        <p:nvSpPr>
          <p:cNvPr id="5" name="Rectangle 4"/>
          <p:cNvSpPr/>
          <p:nvPr/>
        </p:nvSpPr>
        <p:spPr>
          <a:xfrm>
            <a:off x="914400" y="4038602"/>
            <a:ext cx="7162800" cy="830997"/>
          </a:xfrm>
          <a:prstGeom prst="rect">
            <a:avLst/>
          </a:prstGeom>
        </p:spPr>
        <p:txBody>
          <a:bodyPr wrap="square">
            <a:spAutoFit/>
          </a:bodyPr>
          <a:lstStyle/>
          <a:p>
            <a:r>
              <a:rPr lang="en-US" sz="2400" dirty="0" smtClean="0"/>
              <a:t>*Three types of stair construction may be adopted as    described below</a:t>
            </a:r>
            <a:endParaRPr lang="en-US" sz="2400" dirty="0"/>
          </a:p>
        </p:txBody>
      </p:sp>
      <p:sp>
        <p:nvSpPr>
          <p:cNvPr id="6" name="Rectangle 5"/>
          <p:cNvSpPr/>
          <p:nvPr/>
        </p:nvSpPr>
        <p:spPr>
          <a:xfrm>
            <a:off x="914400" y="4953002"/>
            <a:ext cx="7239000" cy="1692771"/>
          </a:xfrm>
          <a:prstGeom prst="rect">
            <a:avLst/>
          </a:prstGeom>
        </p:spPr>
        <p:txBody>
          <a:bodyPr wrap="square">
            <a:spAutoFit/>
          </a:bodyPr>
          <a:lstStyle/>
          <a:p>
            <a:r>
              <a:rPr lang="en-US" sz="3200" b="1" dirty="0" err="1" smtClean="0"/>
              <a:t>i</a:t>
            </a:r>
            <a:r>
              <a:rPr lang="en-US" sz="3200" b="1" dirty="0" smtClean="0"/>
              <a:t>) </a:t>
            </a:r>
            <a:r>
              <a:rPr lang="en-US" sz="3200" b="1" i="1" dirty="0" smtClean="0"/>
              <a:t>Separated Staircases </a:t>
            </a:r>
            <a:r>
              <a:rPr lang="en-US" i="1" dirty="0" smtClean="0"/>
              <a:t>— </a:t>
            </a:r>
            <a:r>
              <a:rPr lang="en-US" sz="2400" i="1" dirty="0" smtClean="0"/>
              <a:t>One end of the</a:t>
            </a:r>
          </a:p>
          <a:p>
            <a:r>
              <a:rPr lang="en-US" sz="2400" dirty="0" smtClean="0"/>
              <a:t>staircase rests on a wall and the other end is carried by columns and beams which have no connection with the floors.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0" y="0"/>
            <a:ext cx="8915400" cy="3352800"/>
          </a:xfrm>
          <a:prstGeom prst="rect">
            <a:avLst/>
          </a:prstGeom>
          <a:noFill/>
          <a:ln w="9525">
            <a:noFill/>
            <a:miter lim="800000"/>
            <a:headEnd/>
            <a:tailEnd/>
          </a:ln>
          <a:effectLst/>
        </p:spPr>
      </p:pic>
      <p:pic>
        <p:nvPicPr>
          <p:cNvPr id="44036" name="Picture 4"/>
          <p:cNvPicPr>
            <a:picLocks noChangeAspect="1" noChangeArrowheads="1"/>
          </p:cNvPicPr>
          <p:nvPr/>
        </p:nvPicPr>
        <p:blipFill>
          <a:blip r:embed="rId3" cstate="print"/>
          <a:srcRect/>
          <a:stretch>
            <a:fillRect/>
          </a:stretch>
        </p:blipFill>
        <p:spPr bwMode="auto">
          <a:xfrm>
            <a:off x="2286001" y="3276600"/>
            <a:ext cx="4210051"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4648200" cy="6370975"/>
          </a:xfrm>
          <a:prstGeom prst="rect">
            <a:avLst/>
          </a:prstGeom>
        </p:spPr>
        <p:txBody>
          <a:bodyPr wrap="square">
            <a:spAutoFit/>
          </a:bodyPr>
          <a:lstStyle/>
          <a:p>
            <a:r>
              <a:rPr lang="en-US" sz="2800" b="1" dirty="0" smtClean="0"/>
              <a:t>ii) </a:t>
            </a:r>
            <a:r>
              <a:rPr lang="en-US" sz="2800" b="1" i="1" dirty="0" smtClean="0"/>
              <a:t>Built-in Staircase </a:t>
            </a:r>
            <a:r>
              <a:rPr lang="en-US" sz="2000" i="1" dirty="0" smtClean="0"/>
              <a:t>— When stairs are built </a:t>
            </a:r>
            <a:r>
              <a:rPr lang="en-US" sz="2000" dirty="0" smtClean="0"/>
              <a:t>monolithically with floors, </a:t>
            </a:r>
          </a:p>
          <a:p>
            <a:endParaRPr lang="en-US" sz="2000" dirty="0" smtClean="0"/>
          </a:p>
          <a:p>
            <a:r>
              <a:rPr lang="en-US" sz="2000" dirty="0" smtClean="0"/>
              <a:t>-</a:t>
            </a:r>
            <a:r>
              <a:rPr lang="en-US" sz="2000" b="1" dirty="0" smtClean="0"/>
              <a:t>they can be protected against damage </a:t>
            </a:r>
          </a:p>
          <a:p>
            <a:endParaRPr lang="en-US" sz="2000" b="1" dirty="0" smtClean="0"/>
          </a:p>
          <a:p>
            <a:r>
              <a:rPr lang="en-US" sz="2000" dirty="0" smtClean="0"/>
              <a:t>-by providing rigid walls at the stair opening.</a:t>
            </a:r>
          </a:p>
          <a:p>
            <a:endParaRPr lang="en-US" sz="2000" dirty="0" smtClean="0"/>
          </a:p>
          <a:p>
            <a:r>
              <a:rPr lang="en-US" sz="2000" dirty="0" smtClean="0"/>
              <a:t> -An arrangement, in which the staircase is</a:t>
            </a:r>
          </a:p>
          <a:p>
            <a:r>
              <a:rPr lang="en-US" sz="2000" dirty="0" smtClean="0"/>
              <a:t>  enclosed by two walls, is given in Fig.</a:t>
            </a:r>
          </a:p>
          <a:p>
            <a:endParaRPr lang="en-US" sz="2000" dirty="0" smtClean="0"/>
          </a:p>
          <a:p>
            <a:r>
              <a:rPr lang="en-US" sz="2000" dirty="0" smtClean="0"/>
              <a:t> -In such cases, the joints,</a:t>
            </a:r>
          </a:p>
          <a:p>
            <a:r>
              <a:rPr lang="en-US" sz="2000" dirty="0" smtClean="0"/>
              <a:t> as mentioned respect of separated staircases, will not be necessary.</a:t>
            </a:r>
          </a:p>
          <a:p>
            <a:endParaRPr lang="en-US" sz="2000" dirty="0" smtClean="0"/>
          </a:p>
          <a:p>
            <a:r>
              <a:rPr lang="en-US" sz="2000" dirty="0" smtClean="0"/>
              <a:t>-The two walls mentioned in enclosing</a:t>
            </a:r>
          </a:p>
          <a:p>
            <a:r>
              <a:rPr lang="en-US" sz="2000" dirty="0" smtClean="0"/>
              <a:t>   the staircase,</a:t>
            </a:r>
          </a:p>
          <a:p>
            <a:pPr>
              <a:buFontTx/>
              <a:buChar char="-"/>
            </a:pPr>
            <a:r>
              <a:rPr lang="en-US" sz="2000" dirty="0" smtClean="0"/>
              <a:t>shall extend through the entire height of the stairs and to the  building</a:t>
            </a:r>
          </a:p>
          <a:p>
            <a:r>
              <a:rPr lang="en-US" sz="2000" dirty="0" smtClean="0"/>
              <a:t> foundations.                                                                                                                  </a:t>
            </a:r>
            <a:endParaRPr lang="en-US" sz="2000" dirty="0"/>
          </a:p>
        </p:txBody>
      </p:sp>
      <p:pic>
        <p:nvPicPr>
          <p:cNvPr id="46083" name="Picture 3"/>
          <p:cNvPicPr>
            <a:picLocks noChangeAspect="1" noChangeArrowheads="1"/>
          </p:cNvPicPr>
          <p:nvPr/>
        </p:nvPicPr>
        <p:blipFill>
          <a:blip r:embed="rId2" cstate="print"/>
          <a:srcRect/>
          <a:stretch>
            <a:fillRect/>
          </a:stretch>
        </p:blipFill>
        <p:spPr bwMode="auto">
          <a:xfrm>
            <a:off x="4876802" y="685802"/>
            <a:ext cx="4086225" cy="2200275"/>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cstate="print"/>
          <a:srcRect/>
          <a:stretch>
            <a:fillRect/>
          </a:stretch>
        </p:blipFill>
        <p:spPr bwMode="auto">
          <a:xfrm>
            <a:off x="4343401" y="3124203"/>
            <a:ext cx="4591051" cy="3733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1"/>
            <a:ext cx="6248400" cy="584775"/>
          </a:xfrm>
          <a:prstGeom prst="rect">
            <a:avLst/>
          </a:prstGeom>
        </p:spPr>
        <p:txBody>
          <a:bodyPr wrap="square">
            <a:spAutoFit/>
          </a:bodyPr>
          <a:lstStyle/>
          <a:p>
            <a:r>
              <a:rPr lang="en-US" sz="3200" b="1" dirty="0" smtClean="0"/>
              <a:t>           TYPES OF CONSTRUCTION</a:t>
            </a:r>
            <a:endParaRPr lang="en-US" sz="3200" dirty="0"/>
          </a:p>
        </p:txBody>
      </p:sp>
      <p:sp>
        <p:nvSpPr>
          <p:cNvPr id="3" name="Rectangle 2"/>
          <p:cNvSpPr/>
          <p:nvPr/>
        </p:nvSpPr>
        <p:spPr>
          <a:xfrm>
            <a:off x="152400" y="838202"/>
            <a:ext cx="6705600" cy="892552"/>
          </a:xfrm>
          <a:prstGeom prst="rect">
            <a:avLst/>
          </a:prstGeom>
        </p:spPr>
        <p:txBody>
          <a:bodyPr wrap="square">
            <a:spAutoFit/>
          </a:bodyPr>
          <a:lstStyle/>
          <a:p>
            <a:r>
              <a:rPr lang="en-US" sz="2800" b="1" dirty="0" smtClean="0"/>
              <a:t>a) Framed construction,</a:t>
            </a:r>
            <a:r>
              <a:rPr lang="en-US" sz="2800" dirty="0" smtClean="0"/>
              <a:t> </a:t>
            </a:r>
          </a:p>
          <a:p>
            <a:r>
              <a:rPr lang="en-US" sz="2400" dirty="0" smtClean="0"/>
              <a:t>.</a:t>
            </a:r>
            <a:endParaRPr lang="en-US" sz="2400" dirty="0"/>
          </a:p>
        </p:txBody>
      </p:sp>
      <p:sp>
        <p:nvSpPr>
          <p:cNvPr id="4" name="Rectangle 3"/>
          <p:cNvSpPr/>
          <p:nvPr/>
        </p:nvSpPr>
        <p:spPr>
          <a:xfrm>
            <a:off x="228600" y="1295400"/>
            <a:ext cx="6553200" cy="1569660"/>
          </a:xfrm>
          <a:prstGeom prst="rect">
            <a:avLst/>
          </a:prstGeom>
        </p:spPr>
        <p:txBody>
          <a:bodyPr wrap="square">
            <a:spAutoFit/>
          </a:bodyPr>
          <a:lstStyle/>
          <a:p>
            <a:r>
              <a:rPr lang="en-US" sz="2400" dirty="0" smtClean="0"/>
              <a:t>This type of construction consists of frames</a:t>
            </a:r>
          </a:p>
          <a:p>
            <a:r>
              <a:rPr lang="en-US" sz="2400" dirty="0" smtClean="0"/>
              <a:t>with flexible (hinged) joints and bracing</a:t>
            </a:r>
          </a:p>
          <a:p>
            <a:r>
              <a:rPr lang="en-US" sz="2400" dirty="0" smtClean="0"/>
              <a:t>members. Steel multistoried building or</a:t>
            </a:r>
          </a:p>
          <a:p>
            <a:r>
              <a:rPr lang="en-US" sz="2400" dirty="0" smtClean="0"/>
              <a:t>industrial frames and timber construction</a:t>
            </a:r>
            <a:endParaRPr lang="en-US" sz="2400" dirty="0"/>
          </a:p>
        </p:txBody>
      </p:sp>
      <p:sp>
        <p:nvSpPr>
          <p:cNvPr id="5" name="Rectangle 4"/>
          <p:cNvSpPr/>
          <p:nvPr/>
        </p:nvSpPr>
        <p:spPr>
          <a:xfrm>
            <a:off x="0" y="2743201"/>
            <a:ext cx="4126552" cy="523220"/>
          </a:xfrm>
          <a:prstGeom prst="rect">
            <a:avLst/>
          </a:prstGeom>
        </p:spPr>
        <p:txBody>
          <a:bodyPr wrap="square">
            <a:spAutoFit/>
          </a:bodyPr>
          <a:lstStyle/>
          <a:p>
            <a:r>
              <a:rPr lang="en-US" sz="2800" b="1" dirty="0" smtClean="0"/>
              <a:t>b) Box type construction</a:t>
            </a:r>
            <a:endParaRPr lang="en-US" sz="2800" b="1" dirty="0"/>
          </a:p>
        </p:txBody>
      </p:sp>
      <p:sp>
        <p:nvSpPr>
          <p:cNvPr id="6" name="Rectangle 5"/>
          <p:cNvSpPr/>
          <p:nvPr/>
        </p:nvSpPr>
        <p:spPr>
          <a:xfrm>
            <a:off x="0" y="3276600"/>
            <a:ext cx="8686800" cy="2677656"/>
          </a:xfrm>
          <a:prstGeom prst="rect">
            <a:avLst/>
          </a:prstGeom>
        </p:spPr>
        <p:txBody>
          <a:bodyPr wrap="square">
            <a:spAutoFit/>
          </a:bodyPr>
          <a:lstStyle/>
          <a:p>
            <a:r>
              <a:rPr lang="en-US" sz="2400" dirty="0" smtClean="0"/>
              <a:t>This type of construction consists of</a:t>
            </a:r>
          </a:p>
          <a:p>
            <a:r>
              <a:rPr lang="en-US" sz="2400" dirty="0" smtClean="0"/>
              <a:t>prefabricated or </a:t>
            </a:r>
            <a:r>
              <a:rPr lang="en-US" sz="2400" i="1" dirty="0" smtClean="0"/>
              <a:t>in situ masonry, concrete or</a:t>
            </a:r>
          </a:p>
          <a:p>
            <a:r>
              <a:rPr lang="en-US" sz="2400" dirty="0" smtClean="0"/>
              <a:t>reinforced concrete wall along both the axes of</a:t>
            </a:r>
          </a:p>
          <a:p>
            <a:r>
              <a:rPr lang="en-US" sz="2400" dirty="0" smtClean="0"/>
              <a:t>the building. The walls support vertical loads</a:t>
            </a:r>
          </a:p>
          <a:p>
            <a:r>
              <a:rPr lang="en-US" sz="2400" dirty="0" smtClean="0"/>
              <a:t>and also act as shear walls for horizontal loads</a:t>
            </a:r>
          </a:p>
          <a:p>
            <a:r>
              <a:rPr lang="en-US" sz="2400" dirty="0" smtClean="0"/>
              <a:t>acting in any direction. All traditional masonry</a:t>
            </a:r>
          </a:p>
          <a:p>
            <a:r>
              <a:rPr lang="en-US" sz="2400" dirty="0" smtClean="0"/>
              <a:t>construction falls under this category.</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1"/>
            <a:ext cx="6629400" cy="584775"/>
          </a:xfrm>
          <a:prstGeom prst="rect">
            <a:avLst/>
          </a:prstGeom>
        </p:spPr>
        <p:txBody>
          <a:bodyPr wrap="square">
            <a:spAutoFit/>
          </a:bodyPr>
          <a:lstStyle/>
          <a:p>
            <a:r>
              <a:rPr lang="en-US" sz="3200" b="1" dirty="0" smtClean="0"/>
              <a:t>      CATEGORIES OF BUILDINGS</a:t>
            </a:r>
            <a:endParaRPr lang="en-US" sz="3200" dirty="0"/>
          </a:p>
        </p:txBody>
      </p:sp>
      <p:sp>
        <p:nvSpPr>
          <p:cNvPr id="4" name="Rectangle 3"/>
          <p:cNvSpPr/>
          <p:nvPr/>
        </p:nvSpPr>
        <p:spPr>
          <a:xfrm>
            <a:off x="152400" y="685800"/>
            <a:ext cx="8610600" cy="1523494"/>
          </a:xfrm>
          <a:prstGeom prst="rect">
            <a:avLst/>
          </a:prstGeom>
        </p:spPr>
        <p:txBody>
          <a:bodyPr wrap="square">
            <a:spAutoFit/>
          </a:bodyPr>
          <a:lstStyle/>
          <a:p>
            <a:r>
              <a:rPr lang="en-US" dirty="0" smtClean="0"/>
              <a:t>For the purpose of specifying  the earthquake  resisting features in masonry and</a:t>
            </a:r>
          </a:p>
          <a:p>
            <a:r>
              <a:rPr lang="en-US" dirty="0" smtClean="0"/>
              <a:t>wooden buildings, the buildings have  beencategorised  in five categories A to E based on</a:t>
            </a:r>
          </a:p>
          <a:p>
            <a:r>
              <a:rPr lang="en-US" dirty="0" smtClean="0"/>
              <a:t>the value of  αh given by:</a:t>
            </a:r>
          </a:p>
          <a:p>
            <a:r>
              <a:rPr lang="en-US" sz="3600" b="1" dirty="0" smtClean="0"/>
              <a:t>                             </a:t>
            </a:r>
            <a:r>
              <a:rPr lang="el-GR" sz="3600" b="1" dirty="0" smtClean="0"/>
              <a:t>α</a:t>
            </a:r>
            <a:r>
              <a:rPr lang="en-US" sz="3600" b="1" dirty="0" smtClean="0"/>
              <a:t>h = </a:t>
            </a:r>
            <a:r>
              <a:rPr lang="el-GR" sz="3600" b="1" dirty="0" smtClean="0"/>
              <a:t>α</a:t>
            </a:r>
            <a:r>
              <a:rPr lang="en-US" sz="3600" b="1" dirty="0" smtClean="0"/>
              <a:t>o </a:t>
            </a:r>
            <a:r>
              <a:rPr lang="en-US" sz="3600" b="1" i="1" dirty="0" smtClean="0"/>
              <a:t>I.</a:t>
            </a:r>
            <a:r>
              <a:rPr lang="el-GR" sz="3600" b="1" i="1" dirty="0" smtClean="0"/>
              <a:t>β</a:t>
            </a:r>
            <a:endParaRPr lang="en-US" sz="3600" b="1" dirty="0"/>
          </a:p>
        </p:txBody>
      </p:sp>
      <p:sp>
        <p:nvSpPr>
          <p:cNvPr id="5" name="Rectangle 4"/>
          <p:cNvSpPr/>
          <p:nvPr/>
        </p:nvSpPr>
        <p:spPr>
          <a:xfrm>
            <a:off x="0" y="2057400"/>
            <a:ext cx="8915400" cy="1446550"/>
          </a:xfrm>
          <a:prstGeom prst="rect">
            <a:avLst/>
          </a:prstGeom>
        </p:spPr>
        <p:txBody>
          <a:bodyPr wrap="square">
            <a:spAutoFit/>
          </a:bodyPr>
          <a:lstStyle/>
          <a:p>
            <a:r>
              <a:rPr lang="en-US" sz="2400" dirty="0" smtClean="0"/>
              <a:t>  </a:t>
            </a:r>
            <a:r>
              <a:rPr lang="en-US" sz="3200" dirty="0" smtClean="0"/>
              <a:t>αh</a:t>
            </a:r>
            <a:r>
              <a:rPr lang="en-US" sz="2400" dirty="0" smtClean="0"/>
              <a:t> = design seismic coefficient for  the building,</a:t>
            </a:r>
          </a:p>
          <a:p>
            <a:r>
              <a:rPr lang="en-US" sz="2400" dirty="0" smtClean="0"/>
              <a:t>  </a:t>
            </a:r>
            <a:r>
              <a:rPr lang="en-US" sz="3200" dirty="0" err="1" smtClean="0"/>
              <a:t>αo</a:t>
            </a:r>
            <a:r>
              <a:rPr lang="en-US" sz="3200" dirty="0" smtClean="0"/>
              <a:t> </a:t>
            </a:r>
            <a:r>
              <a:rPr lang="en-US" sz="2400" dirty="0" smtClean="0"/>
              <a:t>= basic seismic coefficient for the seismic</a:t>
            </a:r>
          </a:p>
          <a:p>
            <a:r>
              <a:rPr lang="en-US" sz="2400" dirty="0" smtClean="0"/>
              <a:t>zone in which the building is located</a:t>
            </a:r>
            <a:endParaRPr lang="en-US" sz="2400" dirty="0"/>
          </a:p>
        </p:txBody>
      </p:sp>
      <p:sp>
        <p:nvSpPr>
          <p:cNvPr id="6" name="Rectangle 5"/>
          <p:cNvSpPr/>
          <p:nvPr/>
        </p:nvSpPr>
        <p:spPr>
          <a:xfrm>
            <a:off x="152400" y="3429002"/>
            <a:ext cx="8229600" cy="954107"/>
          </a:xfrm>
          <a:prstGeom prst="rect">
            <a:avLst/>
          </a:prstGeom>
        </p:spPr>
        <p:txBody>
          <a:bodyPr wrap="square">
            <a:spAutoFit/>
          </a:bodyPr>
          <a:lstStyle/>
          <a:p>
            <a:r>
              <a:rPr lang="en-US" sz="3200" i="1" dirty="0" smtClean="0"/>
              <a:t>I</a:t>
            </a:r>
            <a:r>
              <a:rPr lang="en-US" i="1" dirty="0" smtClean="0"/>
              <a:t> = </a:t>
            </a:r>
            <a:r>
              <a:rPr lang="en-US" sz="2400" i="1" dirty="0" smtClean="0"/>
              <a:t>importance factor applicable to the</a:t>
            </a:r>
          </a:p>
          <a:p>
            <a:r>
              <a:rPr lang="en-US" sz="2400" dirty="0" smtClean="0"/>
              <a:t>building</a:t>
            </a:r>
            <a:endParaRPr lang="en-US" sz="2400" dirty="0"/>
          </a:p>
        </p:txBody>
      </p:sp>
      <p:sp>
        <p:nvSpPr>
          <p:cNvPr id="7" name="Rectangle 6"/>
          <p:cNvSpPr/>
          <p:nvPr/>
        </p:nvSpPr>
        <p:spPr>
          <a:xfrm>
            <a:off x="0" y="4343402"/>
            <a:ext cx="6324600" cy="584775"/>
          </a:xfrm>
          <a:prstGeom prst="rect">
            <a:avLst/>
          </a:prstGeom>
        </p:spPr>
        <p:txBody>
          <a:bodyPr wrap="square">
            <a:spAutoFit/>
          </a:bodyPr>
          <a:lstStyle/>
          <a:p>
            <a:r>
              <a:rPr lang="el-GR" sz="3200" dirty="0" smtClean="0"/>
              <a:t>β</a:t>
            </a:r>
            <a:r>
              <a:rPr lang="el-GR" dirty="0" smtClean="0"/>
              <a:t> = </a:t>
            </a:r>
            <a:r>
              <a:rPr lang="en-US" sz="2400" dirty="0" smtClean="0"/>
              <a:t>soil foundation factor</a:t>
            </a:r>
            <a:endParaRPr lang="en-US" sz="2400" dirty="0"/>
          </a:p>
        </p:txBody>
      </p:sp>
      <p:sp>
        <p:nvSpPr>
          <p:cNvPr id="8" name="Rectangle 7"/>
          <p:cNvSpPr/>
          <p:nvPr/>
        </p:nvSpPr>
        <p:spPr>
          <a:xfrm>
            <a:off x="457202" y="5105402"/>
            <a:ext cx="5266185" cy="646331"/>
          </a:xfrm>
          <a:prstGeom prst="rect">
            <a:avLst/>
          </a:prstGeom>
        </p:spPr>
        <p:txBody>
          <a:bodyPr wrap="none">
            <a:spAutoFit/>
          </a:bodyPr>
          <a:lstStyle/>
          <a:p>
            <a:r>
              <a:rPr lang="en-US" sz="3600" dirty="0" smtClean="0"/>
              <a:t>                    IS 1893 : 1984 ).</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44000" cy="584775"/>
          </a:xfrm>
          <a:prstGeom prst="rect">
            <a:avLst/>
          </a:prstGeom>
        </p:spPr>
        <p:txBody>
          <a:bodyPr wrap="square">
            <a:spAutoFit/>
          </a:bodyPr>
          <a:lstStyle/>
          <a:p>
            <a:r>
              <a:rPr lang="en-US" sz="3200" b="1" dirty="0" smtClean="0"/>
              <a:t>Building Categories for Earthquake Resisting Features</a:t>
            </a:r>
            <a:endParaRPr lang="en-US" sz="3200" dirty="0"/>
          </a:p>
        </p:txBody>
      </p:sp>
      <p:pic>
        <p:nvPicPr>
          <p:cNvPr id="47106" name="Picture 2"/>
          <p:cNvPicPr>
            <a:picLocks noChangeAspect="1" noChangeArrowheads="1"/>
          </p:cNvPicPr>
          <p:nvPr/>
        </p:nvPicPr>
        <p:blipFill>
          <a:blip r:embed="rId2" cstate="print"/>
          <a:srcRect/>
          <a:stretch>
            <a:fillRect/>
          </a:stretch>
        </p:blipFill>
        <p:spPr bwMode="auto">
          <a:xfrm>
            <a:off x="228602" y="890589"/>
            <a:ext cx="8915399" cy="39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
            <a:ext cx="6553200" cy="584775"/>
          </a:xfrm>
          <a:prstGeom prst="rect">
            <a:avLst/>
          </a:prstGeom>
        </p:spPr>
        <p:txBody>
          <a:bodyPr wrap="square">
            <a:spAutoFit/>
          </a:bodyPr>
          <a:lstStyle/>
          <a:p>
            <a:r>
              <a:rPr lang="en-US" sz="3200" b="1" dirty="0" smtClean="0"/>
              <a:t>                  </a:t>
            </a:r>
            <a:endParaRPr lang="en-US" sz="3200" dirty="0"/>
          </a:p>
        </p:txBody>
      </p:sp>
      <p:pic>
        <p:nvPicPr>
          <p:cNvPr id="49154" name="Picture 2"/>
          <p:cNvPicPr>
            <a:picLocks noChangeAspect="1" noChangeArrowheads="1"/>
          </p:cNvPicPr>
          <p:nvPr/>
        </p:nvPicPr>
        <p:blipFill>
          <a:blip r:embed="rId2" cstate="print"/>
          <a:srcRect/>
          <a:stretch>
            <a:fillRect/>
          </a:stretch>
        </p:blipFill>
        <p:spPr bwMode="auto">
          <a:xfrm>
            <a:off x="3" y="1905000"/>
            <a:ext cx="8610599" cy="4533900"/>
          </a:xfrm>
          <a:prstGeom prst="rect">
            <a:avLst/>
          </a:prstGeom>
          <a:noFill/>
          <a:ln w="9525">
            <a:noFill/>
            <a:miter lim="800000"/>
            <a:headEnd/>
            <a:tailEnd/>
          </a:ln>
          <a:effectLst/>
        </p:spPr>
      </p:pic>
      <p:sp>
        <p:nvSpPr>
          <p:cNvPr id="5" name="Rectangle 4"/>
          <p:cNvSpPr/>
          <p:nvPr/>
        </p:nvSpPr>
        <p:spPr>
          <a:xfrm>
            <a:off x="381000" y="228602"/>
            <a:ext cx="8534400" cy="954107"/>
          </a:xfrm>
          <a:prstGeom prst="rect">
            <a:avLst/>
          </a:prstGeom>
        </p:spPr>
        <p:txBody>
          <a:bodyPr wrap="square">
            <a:spAutoFit/>
          </a:bodyPr>
          <a:lstStyle/>
          <a:p>
            <a:pPr algn="ctr"/>
            <a:r>
              <a:rPr lang="en-US" sz="2800" dirty="0" smtClean="0"/>
              <a:t>ALTERNATING TOOTHED JOINTS IN WALLS AT CORNER AND T-JUNCTION</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 y="990601"/>
            <a:ext cx="8915399" cy="4876801"/>
          </a:xfrm>
          <a:prstGeom prst="rect">
            <a:avLst/>
          </a:prstGeom>
          <a:noFill/>
          <a:ln w="9525">
            <a:noFill/>
            <a:miter lim="800000"/>
            <a:headEnd/>
            <a:tailEnd/>
          </a:ln>
          <a:effectLst/>
        </p:spPr>
      </p:pic>
      <p:sp>
        <p:nvSpPr>
          <p:cNvPr id="4" name="Rectangle 3"/>
          <p:cNvSpPr/>
          <p:nvPr/>
        </p:nvSpPr>
        <p:spPr>
          <a:xfrm>
            <a:off x="990600" y="228601"/>
            <a:ext cx="6477000" cy="584775"/>
          </a:xfrm>
          <a:prstGeom prst="rect">
            <a:avLst/>
          </a:prstGeom>
        </p:spPr>
        <p:txBody>
          <a:bodyPr wrap="square">
            <a:spAutoFit/>
          </a:bodyPr>
          <a:lstStyle/>
          <a:p>
            <a:pPr algn="ctr"/>
            <a:r>
              <a:rPr lang="en-US" sz="3200" b="1" dirty="0" smtClean="0"/>
              <a:t>OPENINGS IN BEARING WALLS</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228600" y="152402"/>
            <a:ext cx="8763000" cy="6324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143000" y="533400"/>
            <a:ext cx="6477000" cy="5257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0"/>
            <a:ext cx="3352800" cy="6629400"/>
          </a:xfrm>
        </p:spPr>
        <p:txBody>
          <a:bodyPr>
            <a:normAutofit lnSpcReduction="10000"/>
          </a:bodyPr>
          <a:lstStyle/>
          <a:p>
            <a:pPr algn="ctr"/>
            <a:endParaRPr lang="en-US" b="0" dirty="0" smtClean="0"/>
          </a:p>
          <a:p>
            <a:r>
              <a:rPr lang="en-US" sz="2400" dirty="0" smtClean="0"/>
              <a:t>What is  an  earthquake?  </a:t>
            </a:r>
            <a:r>
              <a:rPr lang="en-US" sz="1800" b="0" dirty="0" smtClean="0"/>
              <a:t> *IT IS A SUDDEN RELEASE  OF ENERGY DUE TO SHIFTS   OF EARTH’S PLATES</a:t>
            </a:r>
          </a:p>
          <a:p>
            <a:r>
              <a:rPr lang="en-US" sz="1800" dirty="0" smtClean="0"/>
              <a:t>*   IT IS STORED IN THE ROCK BELOW THE SURFESH OF EARTH</a:t>
            </a:r>
          </a:p>
          <a:p>
            <a:pPr>
              <a:buFont typeface="Arial" charset="0"/>
              <a:buChar char="•"/>
            </a:pPr>
            <a:r>
              <a:rPr lang="en-US" sz="1800" b="0" dirty="0" smtClean="0"/>
              <a:t>    TREMBLING OR SHAKING OF THE GROUND IS CAUSED</a:t>
            </a:r>
          </a:p>
          <a:p>
            <a:pPr>
              <a:buFont typeface="Arial" charset="0"/>
              <a:buChar char="•"/>
            </a:pPr>
            <a:r>
              <a:rPr lang="en-US" sz="1800" dirty="0" smtClean="0"/>
              <a:t>ENRGY RELEASED TRAVELS IN WAVES KNOWN AS SEESMI WAVES</a:t>
            </a:r>
            <a:r>
              <a:rPr lang="en-US" sz="1800" b="0" dirty="0" smtClean="0"/>
              <a:t/>
            </a:r>
            <a:br>
              <a:rPr lang="en-US" sz="1800" b="0" dirty="0" smtClean="0"/>
            </a:br>
            <a:r>
              <a:rPr lang="en-US" sz="1800" b="0" dirty="0" smtClean="0"/>
              <a:t>*  TYPES OF SEISMIC WAVES </a:t>
            </a:r>
          </a:p>
          <a:p>
            <a:pPr algn="ctr"/>
            <a:r>
              <a:rPr lang="en-US" sz="1800" b="0" dirty="0" smtClean="0">
                <a:solidFill>
                  <a:srgbClr val="FF0000"/>
                </a:solidFill>
              </a:rPr>
              <a:t>      { TWO TYPES}</a:t>
            </a:r>
            <a:r>
              <a:rPr lang="en-US" sz="1800" b="0" dirty="0" smtClean="0"/>
              <a:t> </a:t>
            </a:r>
          </a:p>
          <a:p>
            <a:pPr marL="342900" indent="-342900"/>
            <a:r>
              <a:rPr lang="en-US" sz="1800" b="0" dirty="0" smtClean="0"/>
              <a:t>1.BODY WAVES  </a:t>
            </a:r>
          </a:p>
          <a:p>
            <a:pPr marL="342900" indent="-342900"/>
            <a:r>
              <a:rPr lang="en-US" sz="1800" b="0" dirty="0" smtClean="0"/>
              <a:t> travel through the interior of Earth primary waves</a:t>
            </a:r>
          </a:p>
          <a:p>
            <a:pPr marL="342900" indent="-342900"/>
            <a:r>
              <a:rPr lang="en-US" sz="1800" b="0" dirty="0" smtClean="0"/>
              <a:t>(P-waves)</a:t>
            </a:r>
          </a:p>
          <a:p>
            <a:pPr marL="342900" indent="-342900"/>
            <a:r>
              <a:rPr lang="en-US" sz="1800" dirty="0" smtClean="0"/>
              <a:t>2. SURFACE WAVES </a:t>
            </a:r>
          </a:p>
          <a:p>
            <a:pPr marL="342900" indent="-342900"/>
            <a:r>
              <a:rPr lang="en-US" sz="1800" b="0" dirty="0" smtClean="0"/>
              <a:t> travel on Earth's surface.  secondary waves (s-waves).</a:t>
            </a:r>
            <a:br>
              <a:rPr lang="en-US" sz="1800" b="0" dirty="0" smtClean="0"/>
            </a:br>
            <a:endParaRPr lang="en-US" sz="1800" b="0" dirty="0" smtClean="0"/>
          </a:p>
          <a:p>
            <a:endParaRPr lang="en-US" sz="1800" dirty="0"/>
          </a:p>
        </p:txBody>
      </p:sp>
      <p:pic>
        <p:nvPicPr>
          <p:cNvPr id="5" name="Picture 6" descr="mex_beq1"/>
          <p:cNvPicPr>
            <a:picLocks noGrp="1" noChangeAspect="1" noChangeArrowheads="1"/>
          </p:cNvPicPr>
          <p:nvPr>
            <p:ph sz="quarter" idx="1"/>
          </p:nvPr>
        </p:nvPicPr>
        <p:blipFill>
          <a:blip r:embed="rId2" cstate="print"/>
          <a:stretch>
            <a:fillRect/>
          </a:stretch>
        </p:blipFill>
        <p:spPr bwMode="auto">
          <a:xfrm>
            <a:off x="4634484" y="2202180"/>
            <a:ext cx="2389632" cy="3291840"/>
          </a:xfrm>
          <a:prstGeom prst="rect">
            <a:avLst/>
          </a:prstGeom>
          <a:noFill/>
        </p:spPr>
      </p:pic>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0" y="381000"/>
            <a:ext cx="8464062" cy="5791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524000" y="2362200"/>
            <a:ext cx="6096000" cy="4495800"/>
          </a:xfrm>
          <a:prstGeom prst="rect">
            <a:avLst/>
          </a:prstGeom>
          <a:noFill/>
          <a:ln w="9525">
            <a:noFill/>
            <a:miter lim="800000"/>
            <a:headEnd/>
            <a:tailEnd/>
          </a:ln>
        </p:spPr>
      </p:pic>
      <p:sp>
        <p:nvSpPr>
          <p:cNvPr id="3" name="Rectangle 2"/>
          <p:cNvSpPr/>
          <p:nvPr/>
        </p:nvSpPr>
        <p:spPr>
          <a:xfrm>
            <a:off x="3666944" y="3244334"/>
            <a:ext cx="1636987" cy="369332"/>
          </a:xfrm>
          <a:prstGeom prst="rect">
            <a:avLst/>
          </a:prstGeom>
        </p:spPr>
        <p:txBody>
          <a:bodyPr wrap="none">
            <a:spAutoFit/>
          </a:bodyPr>
          <a:lstStyle/>
          <a:p>
            <a:r>
              <a:rPr lang="en-US" b="1" dirty="0" smtClean="0"/>
              <a:t>Se of Buildings</a:t>
            </a:r>
            <a:endParaRPr lang="en-US" dirty="0"/>
          </a:p>
        </p:txBody>
      </p:sp>
      <p:sp>
        <p:nvSpPr>
          <p:cNvPr id="4" name="Rectangle 3"/>
          <p:cNvSpPr/>
          <p:nvPr/>
        </p:nvSpPr>
        <p:spPr>
          <a:xfrm>
            <a:off x="1600200" y="457200"/>
            <a:ext cx="6586604" cy="923330"/>
          </a:xfrm>
          <a:prstGeom prst="rect">
            <a:avLst/>
          </a:prstGeom>
        </p:spPr>
        <p:txBody>
          <a:bodyPr wrap="square">
            <a:spAutoFit/>
          </a:bodyPr>
          <a:lstStyle/>
          <a:p>
            <a:pPr algn="ctr"/>
            <a:r>
              <a:rPr lang="en-US" sz="5400" b="1" dirty="0" smtClean="0"/>
              <a:t>Size of Buildings</a:t>
            </a:r>
            <a:endParaRPr lang="en-US" sz="5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847551" cy="646331"/>
          </a:xfrm>
          <a:prstGeom prst="rect">
            <a:avLst/>
          </a:prstGeom>
        </p:spPr>
        <p:txBody>
          <a:bodyPr wrap="square">
            <a:spAutoFit/>
          </a:bodyPr>
          <a:lstStyle/>
          <a:p>
            <a:pPr algn="ctr"/>
            <a:r>
              <a:rPr lang="en-US" sz="3600" b="1" dirty="0" smtClean="0"/>
              <a:t>Horizontal Layout of Buildings</a:t>
            </a:r>
            <a:endParaRPr lang="en-US" sz="3600" dirty="0"/>
          </a:p>
        </p:txBody>
      </p:sp>
      <p:pic>
        <p:nvPicPr>
          <p:cNvPr id="61442" name="Picture 2"/>
          <p:cNvPicPr>
            <a:picLocks noChangeAspect="1" noChangeArrowheads="1"/>
          </p:cNvPicPr>
          <p:nvPr/>
        </p:nvPicPr>
        <p:blipFill>
          <a:blip r:embed="rId2"/>
          <a:srcRect/>
          <a:stretch>
            <a:fillRect/>
          </a:stretch>
        </p:blipFill>
        <p:spPr bwMode="auto">
          <a:xfrm>
            <a:off x="2019300" y="1009650"/>
            <a:ext cx="5753100" cy="58483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8473431" cy="707886"/>
          </a:xfrm>
          <a:prstGeom prst="rect">
            <a:avLst/>
          </a:prstGeom>
        </p:spPr>
        <p:txBody>
          <a:bodyPr wrap="square">
            <a:spAutoFit/>
          </a:bodyPr>
          <a:lstStyle/>
          <a:p>
            <a:pPr algn="ctr"/>
            <a:r>
              <a:rPr lang="en-US" sz="4000" b="1" dirty="0" smtClean="0"/>
              <a:t>Vertical Layout of Buildings</a:t>
            </a:r>
            <a:endParaRPr lang="en-US" sz="4000" dirty="0"/>
          </a:p>
        </p:txBody>
      </p:sp>
      <p:pic>
        <p:nvPicPr>
          <p:cNvPr id="62466" name="Picture 2"/>
          <p:cNvPicPr>
            <a:picLocks noChangeAspect="1" noChangeArrowheads="1"/>
          </p:cNvPicPr>
          <p:nvPr/>
        </p:nvPicPr>
        <p:blipFill>
          <a:blip r:embed="rId2"/>
          <a:srcRect/>
          <a:stretch>
            <a:fillRect/>
          </a:stretch>
        </p:blipFill>
        <p:spPr bwMode="auto">
          <a:xfrm>
            <a:off x="2343150" y="1276350"/>
            <a:ext cx="4457700" cy="54292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763000" cy="584775"/>
          </a:xfrm>
          <a:prstGeom prst="rect">
            <a:avLst/>
          </a:prstGeom>
        </p:spPr>
        <p:txBody>
          <a:bodyPr wrap="square">
            <a:spAutoFit/>
          </a:bodyPr>
          <a:lstStyle/>
          <a:p>
            <a:r>
              <a:rPr lang="en-US" sz="3200" i="1" dirty="0" smtClean="0"/>
              <a:t>         Section and Reinforcement of Band</a:t>
            </a:r>
            <a:endParaRPr lang="en-US" sz="3200" dirty="0"/>
          </a:p>
        </p:txBody>
      </p:sp>
      <p:sp>
        <p:nvSpPr>
          <p:cNvPr id="5" name="Rectangle 4"/>
          <p:cNvSpPr/>
          <p:nvPr/>
        </p:nvSpPr>
        <p:spPr>
          <a:xfrm>
            <a:off x="0" y="762002"/>
            <a:ext cx="9144000" cy="1200329"/>
          </a:xfrm>
          <a:prstGeom prst="rect">
            <a:avLst/>
          </a:prstGeom>
        </p:spPr>
        <p:txBody>
          <a:bodyPr wrap="square">
            <a:spAutoFit/>
          </a:bodyPr>
          <a:lstStyle/>
          <a:p>
            <a:r>
              <a:rPr lang="en-US" sz="2400" dirty="0" smtClean="0"/>
              <a:t>The band shall be made of reinforced concrete of grade not leaner than M15 or reinforced brick-work in cement mortar not leaner than1 : 3. The bands shall be of the full width of the</a:t>
            </a:r>
            <a:endParaRPr lang="en-US" sz="2400" dirty="0"/>
          </a:p>
        </p:txBody>
      </p:sp>
      <p:sp>
        <p:nvSpPr>
          <p:cNvPr id="6" name="Rectangle 5"/>
          <p:cNvSpPr/>
          <p:nvPr/>
        </p:nvSpPr>
        <p:spPr>
          <a:xfrm>
            <a:off x="0" y="1905002"/>
            <a:ext cx="8763000" cy="461665"/>
          </a:xfrm>
          <a:prstGeom prst="rect">
            <a:avLst/>
          </a:prstGeom>
        </p:spPr>
        <p:txBody>
          <a:bodyPr wrap="square">
            <a:spAutoFit/>
          </a:bodyPr>
          <a:lstStyle/>
          <a:p>
            <a:r>
              <a:rPr lang="en-US" sz="2400" dirty="0" smtClean="0"/>
              <a:t>wall, not less than 75 mm in depth and reinforced with steel.</a:t>
            </a:r>
            <a:endParaRPr lang="en-US" sz="2400" dirty="0"/>
          </a:p>
        </p:txBody>
      </p:sp>
      <p:pic>
        <p:nvPicPr>
          <p:cNvPr id="52226" name="Picture 2"/>
          <p:cNvPicPr>
            <a:picLocks noChangeAspect="1" noChangeArrowheads="1"/>
          </p:cNvPicPr>
          <p:nvPr/>
        </p:nvPicPr>
        <p:blipFill>
          <a:blip r:embed="rId2" cstate="print"/>
          <a:srcRect/>
          <a:stretch>
            <a:fillRect/>
          </a:stretch>
        </p:blipFill>
        <p:spPr bwMode="auto">
          <a:xfrm>
            <a:off x="0" y="2819401"/>
            <a:ext cx="9144000" cy="4038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954107"/>
          </a:xfrm>
          <a:prstGeom prst="rect">
            <a:avLst/>
          </a:prstGeom>
        </p:spPr>
        <p:txBody>
          <a:bodyPr wrap="square">
            <a:spAutoFit/>
          </a:bodyPr>
          <a:lstStyle/>
          <a:p>
            <a:r>
              <a:rPr lang="en-US" sz="2800" b="1" dirty="0" smtClean="0"/>
              <a:t>Recommended Longitudinal Steel in Reinforced Concrete Bands</a:t>
            </a:r>
            <a:endParaRPr lang="en-US" sz="2800" dirty="0"/>
          </a:p>
        </p:txBody>
      </p:sp>
      <p:pic>
        <p:nvPicPr>
          <p:cNvPr id="53250" name="Picture 2"/>
          <p:cNvPicPr>
            <a:picLocks noChangeAspect="1" noChangeArrowheads="1"/>
          </p:cNvPicPr>
          <p:nvPr/>
        </p:nvPicPr>
        <p:blipFill>
          <a:blip r:embed="rId2" cstate="print"/>
          <a:srcRect/>
          <a:stretch>
            <a:fillRect/>
          </a:stretch>
        </p:blipFill>
        <p:spPr bwMode="auto">
          <a:xfrm>
            <a:off x="161927" y="838201"/>
            <a:ext cx="8820151" cy="3429000"/>
          </a:xfrm>
          <a:prstGeom prst="rect">
            <a:avLst/>
          </a:prstGeom>
          <a:noFill/>
          <a:ln w="9525">
            <a:noFill/>
            <a:miter lim="800000"/>
            <a:headEnd/>
            <a:tailEnd/>
          </a:ln>
          <a:effectLst/>
        </p:spPr>
      </p:pic>
      <p:sp>
        <p:nvSpPr>
          <p:cNvPr id="4" name="Rectangle 3"/>
          <p:cNvSpPr/>
          <p:nvPr/>
        </p:nvSpPr>
        <p:spPr>
          <a:xfrm>
            <a:off x="2" y="4343400"/>
            <a:ext cx="807785" cy="369332"/>
          </a:xfrm>
          <a:prstGeom prst="rect">
            <a:avLst/>
          </a:prstGeom>
        </p:spPr>
        <p:txBody>
          <a:bodyPr wrap="none">
            <a:spAutoFit/>
          </a:bodyPr>
          <a:lstStyle/>
          <a:p>
            <a:r>
              <a:rPr lang="en-US" dirty="0" smtClean="0"/>
              <a:t>NOTES</a:t>
            </a:r>
            <a:endParaRPr lang="en-US" dirty="0"/>
          </a:p>
        </p:txBody>
      </p:sp>
      <p:sp>
        <p:nvSpPr>
          <p:cNvPr id="6" name="Rectangle 5"/>
          <p:cNvSpPr/>
          <p:nvPr/>
        </p:nvSpPr>
        <p:spPr>
          <a:xfrm>
            <a:off x="2057400" y="4267200"/>
            <a:ext cx="4572000" cy="1477328"/>
          </a:xfrm>
          <a:prstGeom prst="rect">
            <a:avLst/>
          </a:prstGeom>
        </p:spPr>
        <p:txBody>
          <a:bodyPr>
            <a:spAutoFit/>
          </a:bodyPr>
          <a:lstStyle/>
          <a:p>
            <a:r>
              <a:rPr lang="en-US" dirty="0" smtClean="0"/>
              <a:t>The number and diameter of bars given above pertain to high strength deformed bars. If plain mild-steel bars are used</a:t>
            </a:r>
          </a:p>
          <a:p>
            <a:r>
              <a:rPr lang="en-US" dirty="0" smtClean="0"/>
              <a:t>keeping the same number, the following diameters may be used:</a:t>
            </a:r>
            <a:endParaRPr lang="en-US" dirty="0"/>
          </a:p>
        </p:txBody>
      </p:sp>
      <p:pic>
        <p:nvPicPr>
          <p:cNvPr id="53251" name="Picture 3"/>
          <p:cNvPicPr>
            <a:picLocks noChangeAspect="1" noChangeArrowheads="1"/>
          </p:cNvPicPr>
          <p:nvPr/>
        </p:nvPicPr>
        <p:blipFill>
          <a:blip r:embed="rId3" cstate="print"/>
          <a:srcRect/>
          <a:stretch>
            <a:fillRect/>
          </a:stretch>
        </p:blipFill>
        <p:spPr bwMode="auto">
          <a:xfrm>
            <a:off x="1371601" y="5715002"/>
            <a:ext cx="5505451" cy="69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81000" y="228602"/>
            <a:ext cx="7924800" cy="5529263"/>
          </a:xfrm>
          <a:prstGeom prst="rect">
            <a:avLst/>
          </a:prstGeom>
          <a:noFill/>
          <a:ln w="9525">
            <a:noFill/>
            <a:miter lim="800000"/>
            <a:headEnd/>
            <a:tailEnd/>
          </a:ln>
          <a:effectLst/>
        </p:spPr>
      </p:pic>
      <p:sp>
        <p:nvSpPr>
          <p:cNvPr id="3" name="Rectangle 2"/>
          <p:cNvSpPr/>
          <p:nvPr/>
        </p:nvSpPr>
        <p:spPr>
          <a:xfrm>
            <a:off x="533400" y="5791200"/>
            <a:ext cx="7315200" cy="400110"/>
          </a:xfrm>
          <a:prstGeom prst="rect">
            <a:avLst/>
          </a:prstGeom>
        </p:spPr>
        <p:txBody>
          <a:bodyPr wrap="square">
            <a:spAutoFit/>
          </a:bodyPr>
          <a:lstStyle/>
          <a:p>
            <a:r>
              <a:rPr lang="en-US" sz="2000" b="1" dirty="0" smtClean="0"/>
              <a:t>REINFORCEMENT AND BENDING DETAIL IN R. C. BAND</a:t>
            </a:r>
            <a:endParaRPr lang="en-US" sz="2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0" y="0"/>
            <a:ext cx="8915400" cy="5562600"/>
          </a:xfrm>
          <a:prstGeom prst="rect">
            <a:avLst/>
          </a:prstGeom>
          <a:noFill/>
          <a:ln w="9525">
            <a:noFill/>
            <a:miter lim="800000"/>
            <a:headEnd/>
            <a:tailEnd/>
          </a:ln>
          <a:effectLst/>
        </p:spPr>
      </p:pic>
      <p:sp>
        <p:nvSpPr>
          <p:cNvPr id="4" name="Rectangle 3"/>
          <p:cNvSpPr/>
          <p:nvPr/>
        </p:nvSpPr>
        <p:spPr>
          <a:xfrm>
            <a:off x="381000" y="5791202"/>
            <a:ext cx="8763000" cy="830997"/>
          </a:xfrm>
          <a:prstGeom prst="rect">
            <a:avLst/>
          </a:prstGeom>
        </p:spPr>
        <p:txBody>
          <a:bodyPr wrap="square">
            <a:spAutoFit/>
          </a:bodyPr>
          <a:lstStyle/>
          <a:p>
            <a:r>
              <a:rPr lang="en-US" sz="2400" b="1" dirty="0" smtClean="0"/>
              <a:t>TYPICAL DETAILS OF PROVIDING VERTICAL STEEL BARS IN BRICK MASONRY</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8991600" cy="6858000"/>
        </p:xfrm>
        <a:graphic>
          <a:graphicData uri="http://schemas.openxmlformats.org/presentationml/2006/ole">
            <p:oleObj spid="_x0000_s11267" name="Slide" r:id="rId3" imgW="4572042" imgH="3428869" progId="PowerPoint.Slide.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2" y="228602"/>
            <a:ext cx="3008313" cy="5897563"/>
          </a:xfrm>
        </p:spPr>
        <p:txBody>
          <a:bodyPr>
            <a:noAutofit/>
          </a:bodyPr>
          <a:lstStyle/>
          <a:p>
            <a:r>
              <a:rPr lang="en-US" sz="1800" b="1" dirty="0" smtClean="0"/>
              <a:t>The compression (push-pull) wave will vibrate parallel to </a:t>
            </a:r>
            <a:r>
              <a:rPr lang="en-US" sz="1800" b="0" dirty="0" smtClean="0"/>
              <a:t>the direction that the wave is traveling up to speeds of 4 to 8 km per second (2.49 to 4.35 miles per second). The S-wave vibrates perpendicular to the direction of travel and can travel up to speeds of 2 to 5 km per second ( 1.24 to 3.11 miles per second). </a:t>
            </a:r>
            <a:br>
              <a:rPr lang="en-US" sz="1800" b="0" dirty="0" smtClean="0"/>
            </a:br>
            <a:endParaRPr lang="en-US" sz="1800" b="0" dirty="0" smtClean="0"/>
          </a:p>
          <a:p>
            <a:r>
              <a:rPr lang="en-US" sz="1800" b="1" dirty="0" smtClean="0"/>
              <a:t>Love waves and Raleigh waves are known as Surface waves. Surface waves are the slowest </a:t>
            </a:r>
            <a:r>
              <a:rPr lang="en-US" sz="1800" dirty="0" smtClean="0"/>
              <a:t>of the seismic waves</a:t>
            </a:r>
            <a:r>
              <a:rPr lang="en-US" sz="1800" b="0" dirty="0" smtClean="0"/>
              <a:t>, but because they travel near the surface of Earth and contain a range of oscillating frequencies they often cause the most damage</a:t>
            </a:r>
          </a:p>
          <a:p>
            <a:endParaRPr lang="en-US" sz="1800" dirty="0"/>
          </a:p>
        </p:txBody>
      </p:sp>
      <p:pic>
        <p:nvPicPr>
          <p:cNvPr id="5" name="Picture 6" descr="mex_beq1"/>
          <p:cNvPicPr>
            <a:picLocks noChangeAspect="1" noChangeArrowheads="1"/>
          </p:cNvPicPr>
          <p:nvPr/>
        </p:nvPicPr>
        <p:blipFill>
          <a:blip r:embed="rId2" cstate="print"/>
          <a:srcRect/>
          <a:stretch>
            <a:fillRect/>
          </a:stretch>
        </p:blipFill>
        <p:spPr bwMode="auto">
          <a:xfrm>
            <a:off x="4495803" y="914400"/>
            <a:ext cx="4143375" cy="5715000"/>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1" y="228600"/>
            <a:ext cx="2971800" cy="6400800"/>
          </a:xfrm>
        </p:spPr>
        <p:txBody>
          <a:bodyPr>
            <a:noAutofit/>
          </a:bodyPr>
          <a:lstStyle/>
          <a:p>
            <a:r>
              <a:rPr lang="en-US" sz="1800" b="1" dirty="0" smtClean="0"/>
              <a:t>The compression      (push-pull) wave will vibrate parallel to </a:t>
            </a:r>
            <a:r>
              <a:rPr lang="en-US" sz="1800" b="0" dirty="0" smtClean="0"/>
              <a:t>the direction that the wave is traveling up to speeds of 4 to 8 km per second .</a:t>
            </a:r>
          </a:p>
          <a:p>
            <a:r>
              <a:rPr lang="en-US" sz="1800" b="0" dirty="0" smtClean="0"/>
              <a:t> The S-wave vibrates perpendicular to the direction of travel and can travel up to speeds of 2 to 5 km per second . </a:t>
            </a:r>
            <a:br>
              <a:rPr lang="en-US" sz="1800" b="0" dirty="0" smtClean="0"/>
            </a:br>
            <a:endParaRPr lang="en-US" sz="1800" b="0" dirty="0" smtClean="0"/>
          </a:p>
          <a:p>
            <a:r>
              <a:rPr lang="en-US" sz="1800" b="1" dirty="0" smtClean="0"/>
              <a:t>Love waves and Raleigh waves are known as Surface waves. </a:t>
            </a:r>
          </a:p>
          <a:p>
            <a:r>
              <a:rPr lang="en-US" sz="1800" b="1" dirty="0" smtClean="0"/>
              <a:t>*Surface waves are the slowest </a:t>
            </a:r>
          </a:p>
          <a:p>
            <a:r>
              <a:rPr lang="en-US" sz="1800" b="0" dirty="0" smtClean="0"/>
              <a:t>* As they travel near the surface of Earth and contain  oscillating frequencies  cause the most damage</a:t>
            </a:r>
          </a:p>
          <a:p>
            <a:endParaRPr lang="en-US" sz="1800" dirty="0"/>
          </a:p>
        </p:txBody>
      </p:sp>
      <p:pic>
        <p:nvPicPr>
          <p:cNvPr id="5" name="Picture 6" descr="mex_beq1"/>
          <p:cNvPicPr>
            <a:picLocks noChangeAspect="1" noChangeArrowheads="1"/>
          </p:cNvPicPr>
          <p:nvPr/>
        </p:nvPicPr>
        <p:blipFill>
          <a:blip r:embed="rId2" cstate="print"/>
          <a:srcRect/>
          <a:stretch>
            <a:fillRect/>
          </a:stretch>
        </p:blipFill>
        <p:spPr bwMode="auto">
          <a:xfrm>
            <a:off x="4495803" y="914400"/>
            <a:ext cx="4143375" cy="571500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latetecmap"/>
          <p:cNvPicPr>
            <a:picLocks noChangeAspect="1" noChangeArrowheads="1"/>
          </p:cNvPicPr>
          <p:nvPr/>
        </p:nvPicPr>
        <p:blipFill>
          <a:blip r:embed="rId2" cstate="print"/>
          <a:srcRect/>
          <a:stretch>
            <a:fillRect/>
          </a:stretch>
        </p:blipFill>
        <p:spPr bwMode="auto">
          <a:xfrm>
            <a:off x="228600" y="609601"/>
            <a:ext cx="8763000" cy="5473700"/>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524000"/>
          </a:xfrm>
        </p:spPr>
        <p:txBody>
          <a:bodyPr>
            <a:noAutofit/>
          </a:bodyPr>
          <a:lstStyle/>
          <a:p>
            <a:r>
              <a:rPr lang="en-US" sz="1800" b="1" dirty="0" smtClean="0"/>
              <a:t>Plate Tectonics </a:t>
            </a:r>
            <a:br>
              <a:rPr lang="en-US" sz="1800" b="1" dirty="0" smtClean="0"/>
            </a:br>
            <a:r>
              <a:rPr lang="en-US" sz="1800" b="1" dirty="0" smtClean="0"/>
              <a:t>A </a:t>
            </a:r>
            <a:r>
              <a:rPr lang="en-US" sz="1800" b="1" i="1" dirty="0" smtClean="0"/>
              <a:t>spreading boundary</a:t>
            </a:r>
            <a:r>
              <a:rPr lang="en-US" sz="1800" b="1" dirty="0" smtClean="0"/>
              <a:t> is where the tectonic plates are separating. These are places where volcanic activity is at a premium because the crust is being torn open (as in splitting and cracking, like an egg breaking open). New crust is forming when molten lava from deep down oozes out of the cracks where the plates are coming apart . </a:t>
            </a:r>
            <a:br>
              <a:rPr lang="en-US" sz="1800" b="1" dirty="0" smtClean="0"/>
            </a:br>
            <a:endParaRPr lang="en-US" sz="1800" b="1" dirty="0"/>
          </a:p>
        </p:txBody>
      </p:sp>
      <p:pic>
        <p:nvPicPr>
          <p:cNvPr id="4" name="Picture 6" descr="oceanspread"/>
          <p:cNvPicPr>
            <a:picLocks noGrp="1" noChangeAspect="1" noChangeArrowheads="1"/>
          </p:cNvPicPr>
          <p:nvPr>
            <p:ph sz="quarter" idx="1"/>
          </p:nvPr>
        </p:nvPicPr>
        <p:blipFill>
          <a:blip r:embed="rId2" cstate="print"/>
          <a:srcRect/>
          <a:stretch>
            <a:fillRect/>
          </a:stretch>
        </p:blipFill>
        <p:spPr bwMode="auto">
          <a:xfrm>
            <a:off x="457200" y="1828802"/>
            <a:ext cx="8001000" cy="47243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800600"/>
            <a:ext cx="5486400" cy="1219200"/>
          </a:xfrm>
        </p:spPr>
        <p:txBody>
          <a:bodyPr>
            <a:normAutofit/>
          </a:bodyPr>
          <a:lstStyle/>
          <a:p>
            <a:r>
              <a:rPr lang="en-US" sz="1800" b="1" dirty="0" smtClean="0"/>
              <a:t>A </a:t>
            </a:r>
            <a:r>
              <a:rPr lang="en-US" sz="1800" b="1" i="1" dirty="0" smtClean="0"/>
              <a:t>converging boundary</a:t>
            </a:r>
            <a:r>
              <a:rPr lang="en-US" sz="1800" b="1" dirty="0" smtClean="0"/>
              <a:t> is when one plate (usually the lighter continental crust) rides up over the top of the other it's called a </a:t>
            </a:r>
            <a:r>
              <a:rPr lang="en-US" sz="1800" b="1" i="1" dirty="0" smtClean="0"/>
              <a:t>seduction zone</a:t>
            </a:r>
            <a:r>
              <a:rPr lang="en-US" sz="1800" b="1" dirty="0" smtClean="0"/>
              <a:t> - because one plate margin is being sub ducted under the other. </a:t>
            </a:r>
          </a:p>
          <a:p>
            <a:endParaRPr lang="en-US" sz="1800" b="1" dirty="0"/>
          </a:p>
        </p:txBody>
      </p:sp>
      <p:pic>
        <p:nvPicPr>
          <p:cNvPr id="5" name="Picture 6" descr="Subduction figure"/>
          <p:cNvPicPr>
            <a:picLocks noGrp="1" noChangeAspect="1" noChangeArrowheads="1"/>
          </p:cNvPicPr>
          <p:nvPr>
            <p:ph type="pic" idx="1"/>
          </p:nvPr>
        </p:nvPicPr>
        <p:blipFill>
          <a:blip r:embed="rId2" cstate="print"/>
          <a:srcRect t="9569" b="9569"/>
          <a:stretch>
            <a:fillRect/>
          </a:stretch>
        </p:blipFill>
        <p:spPr bwMode="auto">
          <a:prstGeom prst="rect">
            <a:avLst/>
          </a:prstGeom>
          <a:noFill/>
        </p:spPr>
      </p:pic>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28600"/>
            <a:ext cx="9753600" cy="66294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ARCHITECTS DESIGN BUILDINGS AND STRUCTURES.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They advise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-individuals,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-Property</a:t>
            </a:r>
            <a:r>
              <a:rPr lang="en-US" dirty="0" smtClean="0"/>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owners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-developers,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community groups,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local authorities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-commercial</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organizations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*on the design and construction of new buildings,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reuse of existing buildings and the spaces which surround them. </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ARCHITECTS WORK CLOSELY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with other members of the construction industry like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engineers,  builders, surveyors, local authority planners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building</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control officers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time is spent visiting sites assessing the</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feasibility of a project, inspecting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building work or managing the construction process.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Time is also spent researching old records and drawings, and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testing new ideas and construction</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techniques.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Society looks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dirty="0" smtClean="0"/>
              <a:t>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 architects for new and better ways of living and working,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to Develop</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innovative ways of using existing buildings and creating new ones.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Architects can be extremely influential and admired for their imagination and creative skills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3" name="Picture 6" descr="gallery"/>
          <p:cNvPicPr>
            <a:picLocks noChangeAspect="1" noChangeArrowheads="1"/>
          </p:cNvPicPr>
          <p:nvPr/>
        </p:nvPicPr>
        <p:blipFill>
          <a:blip r:embed="rId2" cstate="print"/>
          <a:srcRect/>
          <a:stretch>
            <a:fillRect/>
          </a:stretch>
        </p:blipFill>
        <p:spPr bwMode="auto">
          <a:xfrm>
            <a:off x="6477002" y="2"/>
            <a:ext cx="2476500" cy="3233737"/>
          </a:xfrm>
          <a:prstGeom prst="rect">
            <a:avLst/>
          </a:prstGeom>
          <a:noFill/>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382</TotalTime>
  <Words>1332</Words>
  <Application>Microsoft Office PowerPoint</Application>
  <PresentationFormat>On-screen Show (4:3)</PresentationFormat>
  <Paragraphs>182</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Equity</vt:lpstr>
      <vt:lpstr>Slide</vt:lpstr>
      <vt:lpstr> ARCHITECTURAL  DETAILING ANDPLANNING,   FOR  EARTHQUAKE  RESISTANT BUILDING   </vt:lpstr>
      <vt:lpstr>Slide 2</vt:lpstr>
      <vt:lpstr>Slide 3</vt:lpstr>
      <vt:lpstr>Slide 4</vt:lpstr>
      <vt:lpstr>Slide 5</vt:lpstr>
      <vt:lpstr>Slide 6</vt:lpstr>
      <vt:lpstr>Plate Tectonics  A spreading boundary is where the tectonic plates are separating. These are places where volcanic activity is at a premium because the crust is being torn open (as in splitting and cracking, like an egg breaking open). New crust is forming when molten lava from deep down oozes out of the cracks where the plates are coming apart .  </vt:lpstr>
      <vt:lpstr>Slide 8</vt:lpstr>
      <vt:lpstr>Slide 9</vt:lpstr>
      <vt:lpstr>What do Structural Engineers do?</vt:lpstr>
      <vt:lpstr>What is Earthquake Engineering?</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and Architecture</dc:title>
  <dc:creator>OM</dc:creator>
  <cp:lastModifiedBy>sspc</cp:lastModifiedBy>
  <cp:revision>97</cp:revision>
  <dcterms:created xsi:type="dcterms:W3CDTF">2012-03-09T12:06:07Z</dcterms:created>
  <dcterms:modified xsi:type="dcterms:W3CDTF">2013-05-01T08:11:23Z</dcterms:modified>
</cp:coreProperties>
</file>