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0"/>
  </p:notesMasterIdLst>
  <p:sldIdLst>
    <p:sldId id="282" r:id="rId2"/>
    <p:sldId id="281" r:id="rId3"/>
    <p:sldId id="257" r:id="rId4"/>
    <p:sldId id="261" r:id="rId5"/>
    <p:sldId id="275" r:id="rId6"/>
    <p:sldId id="259" r:id="rId7"/>
    <p:sldId id="260" r:id="rId8"/>
    <p:sldId id="280" r:id="rId9"/>
    <p:sldId id="262" r:id="rId10"/>
    <p:sldId id="264" r:id="rId11"/>
    <p:sldId id="265" r:id="rId12"/>
    <p:sldId id="266" r:id="rId13"/>
    <p:sldId id="267" r:id="rId14"/>
    <p:sldId id="268" r:id="rId15"/>
    <p:sldId id="269" r:id="rId16"/>
    <p:sldId id="272" r:id="rId17"/>
    <p:sldId id="273"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F37095-5777-4FE9-B802-8AD9C08A35B6}" type="datetimeFigureOut">
              <a:rPr lang="en-US" smtClean="0"/>
              <a:pPr/>
              <a:t>1/14/2011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E0C2D8-3E79-4FEC-B321-BF29F042FE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1/14/2011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1/14/2011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srcRect/>
          <a:stretch>
            <a:fillRect/>
          </a:stretch>
        </p:blipFill>
        <p:spPr bwMode="auto">
          <a:xfrm>
            <a:off x="152400" y="0"/>
            <a:ext cx="5181600" cy="5181600"/>
          </a:xfrm>
          <a:prstGeom prst="rect">
            <a:avLst/>
          </a:prstGeom>
          <a:ln>
            <a:noFill/>
          </a:ln>
          <a:effectLst>
            <a:softEdge rad="112500"/>
          </a:effectLst>
        </p:spPr>
      </p:pic>
      <p:sp>
        <p:nvSpPr>
          <p:cNvPr id="2" name="Title 1"/>
          <p:cNvSpPr>
            <a:spLocks noGrp="1"/>
          </p:cNvSpPr>
          <p:nvPr>
            <p:ph type="ctrTitle"/>
          </p:nvPr>
        </p:nvSpPr>
        <p:spPr>
          <a:xfrm>
            <a:off x="5638800" y="5105400"/>
            <a:ext cx="3200400" cy="1600200"/>
          </a:xfrm>
        </p:spPr>
        <p:txBody>
          <a:bodyPr>
            <a:normAutofit/>
          </a:bodyPr>
          <a:lstStyle/>
          <a:p>
            <a:pPr>
              <a:defRPr/>
            </a:pPr>
            <a:r>
              <a:rPr lang="en-US" sz="2000" dirty="0" smtClean="0"/>
              <a:t>The cut ability of rock using a </a:t>
            </a:r>
            <a:br>
              <a:rPr lang="en-US" sz="2000" dirty="0" smtClean="0"/>
            </a:br>
            <a:r>
              <a:rPr lang="en-US" sz="2000" dirty="0" smtClean="0"/>
              <a:t>high pressure water jet </a:t>
            </a:r>
            <a:r>
              <a:rPr lang="en-US" sz="4800" dirty="0" smtClean="0"/>
              <a:t/>
            </a:r>
            <a:br>
              <a:rPr lang="en-US" sz="4800" dirty="0" smtClean="0"/>
            </a:br>
            <a:endParaRPr lang="en-US" sz="4800" dirty="0">
              <a:solidFill>
                <a:schemeClr val="tx1">
                  <a:lumMod val="75000"/>
                  <a:lumOff val="25000"/>
                </a:schemeClr>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9600" b="1" u="sng" dirty="0" smtClean="0"/>
              <a:t>RESULTS</a:t>
            </a:r>
            <a:endParaRPr lang="en-US" sz="9600" u="sn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r>
              <a:rPr lang="en-US" b="1" u="sng" dirty="0" smtClean="0"/>
              <a:t>Slot width</a:t>
            </a:r>
            <a:endParaRPr lang="en-US" u="sng" dirty="0"/>
          </a:p>
        </p:txBody>
      </p:sp>
      <p:pic>
        <p:nvPicPr>
          <p:cNvPr id="1026" name="Picture 2"/>
          <p:cNvPicPr>
            <a:picLocks noChangeAspect="1" noChangeArrowheads="1"/>
          </p:cNvPicPr>
          <p:nvPr/>
        </p:nvPicPr>
        <p:blipFill>
          <a:blip r:embed="rId2"/>
          <a:srcRect/>
          <a:stretch>
            <a:fillRect/>
          </a:stretch>
        </p:blipFill>
        <p:spPr bwMode="auto">
          <a:xfrm>
            <a:off x="3200400" y="1295400"/>
            <a:ext cx="5943600" cy="5534025"/>
          </a:xfrm>
          <a:prstGeom prst="rect">
            <a:avLst/>
          </a:prstGeom>
          <a:ln>
            <a:headEnd/>
            <a:tailEnd/>
          </a:ln>
        </p:spPr>
        <p:style>
          <a:lnRef idx="2">
            <a:schemeClr val="accent6">
              <a:shade val="50000"/>
            </a:schemeClr>
          </a:lnRef>
          <a:fillRef idx="1">
            <a:schemeClr val="accent6"/>
          </a:fillRef>
          <a:effectRef idx="0">
            <a:schemeClr val="accent6"/>
          </a:effectRef>
          <a:fontRef idx="minor">
            <a:schemeClr val="lt1"/>
          </a:fontRef>
        </p:style>
      </p:pic>
      <p:sp>
        <p:nvSpPr>
          <p:cNvPr id="6" name="Rectangle 5"/>
          <p:cNvSpPr/>
          <p:nvPr/>
        </p:nvSpPr>
        <p:spPr>
          <a:xfrm>
            <a:off x="76200" y="1371600"/>
            <a:ext cx="2971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pPr>
            <a:r>
              <a:rPr lang="en-US" dirty="0" smtClean="0"/>
              <a:t>Figure )  Effect of nozzle diameter on slot depth  </a:t>
            </a:r>
          </a:p>
          <a:p>
            <a:pPr lvl="0" eaLnBrk="0" fontAlgn="base" hangingPunct="0">
              <a:spcBef>
                <a:spcPct val="0"/>
              </a:spcBef>
              <a:spcAft>
                <a:spcPct val="0"/>
              </a:spcAft>
            </a:pPr>
            <a:r>
              <a:rPr lang="en-US" dirty="0" smtClean="0"/>
              <a:t>at different pressures in Woodlawn Shale.  </a:t>
            </a:r>
          </a:p>
          <a:p>
            <a:pPr lvl="0" eaLnBrk="0" fontAlgn="base" hangingPunct="0">
              <a:spcBef>
                <a:spcPct val="0"/>
              </a:spcBef>
              <a:spcAft>
                <a:spcPct val="0"/>
              </a:spcAft>
            </a:pPr>
            <a:r>
              <a:rPr lang="en-US" dirty="0" smtClean="0"/>
              <a:t>Traverse speed was fixed at 150 mm/s.</a:t>
            </a:r>
          </a:p>
          <a:p>
            <a:pPr lvl="0" fontAlgn="base">
              <a:spcBef>
                <a:spcPct val="0"/>
              </a:spcBef>
              <a:spcAft>
                <a:spcPct val="0"/>
              </a:spcAft>
              <a:tabLst>
                <a:tab pos="508000" algn="l"/>
                <a:tab pos="854075" algn="l"/>
                <a:tab pos="1176338" algn="l"/>
                <a:tab pos="1862138" algn="l"/>
                <a:tab pos="2387600" algn="l"/>
                <a:tab pos="2565400" algn="l"/>
                <a:tab pos="2835275" algn="l"/>
              </a:tabLst>
            </a:pPr>
            <a:r>
              <a:rPr lang="en-US" dirty="0" smtClean="0"/>
              <a:t> </a:t>
            </a:r>
          </a:p>
          <a:p>
            <a:pPr lvl="0" fontAlgn="base">
              <a:spcBef>
                <a:spcPct val="0"/>
              </a:spcBef>
              <a:spcAft>
                <a:spcPct val="0"/>
              </a:spcAft>
              <a:tabLst>
                <a:tab pos="508000" algn="l"/>
                <a:tab pos="854075" algn="l"/>
                <a:tab pos="1176338" algn="l"/>
                <a:tab pos="1862138" algn="l"/>
                <a:tab pos="2387600" algn="l"/>
                <a:tab pos="2565400" algn="l"/>
                <a:tab pos="2835275" algn="l"/>
              </a:tabLst>
            </a:pPr>
            <a:r>
              <a:rPr lang="en-US" dirty="0" smtClean="0"/>
              <a:t>There	were	little discernible	changes	in	slot	width with either water pressure or traverse speed </a:t>
            </a:r>
          </a:p>
          <a:p>
            <a:pPr lvl="0" eaLnBrk="0" fontAlgn="base" hangingPunct="0">
              <a:spcBef>
                <a:spcPct val="0"/>
              </a:spcBef>
              <a:spcAft>
                <a:spcPct val="0"/>
              </a:spcAft>
            </a:pPr>
            <a:endParaRPr lang="en-US" dirty="0" smtClean="0">
              <a:solidFill>
                <a:srgbClr val="000000"/>
              </a:solidFill>
              <a:latin typeface="Helvetica" charset="0"/>
              <a:ea typeface="Times New Roman" pitchFamily="18" charset="0"/>
              <a:cs typeface="Times New Roman" pitchFamily="18" charset="0"/>
            </a:endParaRPr>
          </a:p>
          <a:p>
            <a:pPr lvl="0" eaLnBrk="0" fontAlgn="base" hangingPunct="0">
              <a:spcBef>
                <a:spcPct val="0"/>
              </a:spcBef>
              <a:spcAft>
                <a:spcPct val="0"/>
              </a:spcAft>
            </a:pPr>
            <a:endParaRPr lang="en-US" dirty="0" smtClean="0">
              <a:solidFill>
                <a:srgbClr val="000000"/>
              </a:solidFill>
              <a:latin typeface="Helvetica" charset="0"/>
              <a:ea typeface="Times New Roman" pitchFamily="18" charset="0"/>
              <a:cs typeface="Times New Roman" pitchFamily="18" charset="0"/>
            </a:endParaRPr>
          </a:p>
          <a:p>
            <a:pPr lvl="0" eaLnBrk="0" fontAlgn="base" hangingPunct="0">
              <a:spcBef>
                <a:spcPct val="0"/>
              </a:spcBef>
              <a:spcAft>
                <a:spcPct val="0"/>
              </a:spcAft>
            </a:pPr>
            <a:endParaRPr lang="en-US" sz="2800" dirty="0" smtClean="0">
              <a:solidFill>
                <a:schemeClr val="tx1"/>
              </a:solidFill>
              <a:latin typeface="Arial" pitchFamily="34" charset="0"/>
            </a:endParaRPr>
          </a:p>
          <a:p>
            <a:pPr algn="ct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pic>
        <p:nvPicPr>
          <p:cNvPr id="3074" name="Picture 2"/>
          <p:cNvPicPr>
            <a:picLocks noChangeAspect="1" noChangeArrowheads="1"/>
          </p:cNvPicPr>
          <p:nvPr/>
        </p:nvPicPr>
        <p:blipFill>
          <a:blip r:embed="rId2"/>
          <a:srcRect/>
          <a:stretch>
            <a:fillRect/>
          </a:stretch>
        </p:blipFill>
        <p:spPr bwMode="auto">
          <a:xfrm>
            <a:off x="762000" y="1828800"/>
            <a:ext cx="7620000" cy="3276600"/>
          </a:xfrm>
          <a:prstGeom prst="rect">
            <a:avLst/>
          </a:prstGeom>
          <a:noFill/>
          <a:ln w="9525">
            <a:noFill/>
            <a:miter lim="800000"/>
            <a:headEnd/>
            <a:tailEnd/>
          </a:ln>
          <a:effectLst/>
        </p:spPr>
      </p:pic>
      <p:sp>
        <p:nvSpPr>
          <p:cNvPr id="4" name="Rectangle 3"/>
          <p:cNvSpPr/>
          <p:nvPr/>
        </p:nvSpPr>
        <p:spPr>
          <a:xfrm>
            <a:off x="1295400" y="5334000"/>
            <a:ext cx="58674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Superimposition of the depth profiles for three</a:t>
            </a:r>
          </a:p>
          <a:p>
            <a:r>
              <a:rPr lang="en-US" dirty="0" smtClean="0"/>
              <a:t>slots formed by a water jet at three different  </a:t>
            </a:r>
          </a:p>
          <a:p>
            <a:r>
              <a:rPr lang="en-US" dirty="0" smtClean="0"/>
              <a:t>water pressures in </a:t>
            </a:r>
            <a:r>
              <a:rPr lang="en-US" dirty="0" err="1" smtClean="0"/>
              <a:t>Gosford</a:t>
            </a:r>
            <a:r>
              <a:rPr lang="en-US" dirty="0" smtClean="0"/>
              <a:t> Sandstone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Effect of nozzle diameter</a:t>
            </a:r>
            <a:endParaRPr lang="en-US" dirty="0"/>
          </a:p>
        </p:txBody>
      </p:sp>
      <p:pic>
        <p:nvPicPr>
          <p:cNvPr id="25602" name="Picture 2"/>
          <p:cNvPicPr>
            <a:picLocks noChangeAspect="1" noChangeArrowheads="1"/>
          </p:cNvPicPr>
          <p:nvPr/>
        </p:nvPicPr>
        <p:blipFill>
          <a:blip r:embed="rId2"/>
          <a:srcRect/>
          <a:stretch>
            <a:fillRect/>
          </a:stretch>
        </p:blipFill>
        <p:spPr bwMode="auto">
          <a:xfrm>
            <a:off x="3429000" y="1143000"/>
            <a:ext cx="5562600" cy="5505450"/>
          </a:xfrm>
          <a:prstGeom prst="rect">
            <a:avLst/>
          </a:prstGeom>
          <a:ln>
            <a:headEnd/>
            <a:tailEnd/>
          </a:ln>
        </p:spPr>
        <p:style>
          <a:lnRef idx="0">
            <a:schemeClr val="accent1"/>
          </a:lnRef>
          <a:fillRef idx="3">
            <a:schemeClr val="accent1"/>
          </a:fillRef>
          <a:effectRef idx="3">
            <a:schemeClr val="accent1"/>
          </a:effectRef>
          <a:fontRef idx="minor">
            <a:schemeClr val="lt1"/>
          </a:fontRef>
        </p:style>
      </p:pic>
      <p:sp>
        <p:nvSpPr>
          <p:cNvPr id="4" name="Rectangle 3"/>
          <p:cNvSpPr/>
          <p:nvPr/>
        </p:nvSpPr>
        <p:spPr>
          <a:xfrm>
            <a:off x="457200" y="1219200"/>
            <a:ext cx="2743200" cy="541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pPr>
            <a:r>
              <a:rPr lang="en-US" dirty="0" smtClean="0"/>
              <a:t>the rate of</a:t>
            </a:r>
          </a:p>
          <a:p>
            <a:r>
              <a:rPr lang="en-US" dirty="0" smtClean="0"/>
              <a:t>increase in	slot depth increases	with nozzle	diameter</a:t>
            </a:r>
          </a:p>
          <a:p>
            <a:pPr lvl="0"/>
            <a:r>
              <a:rPr lang="en-US" dirty="0" smtClean="0"/>
              <a:t>Traverse speed was fixed at 150 mm/s</a:t>
            </a:r>
          </a:p>
          <a:p>
            <a:endParaRPr lang="en-US" dirty="0"/>
          </a:p>
        </p:txBody>
      </p:sp>
      <p:sp>
        <p:nvSpPr>
          <p:cNvPr id="25603" name="Rectangle 3"/>
          <p:cNvSpPr>
            <a:spLocks noChangeArrowheads="1"/>
          </p:cNvSpPr>
          <p:nvPr/>
        </p:nvSpPr>
        <p:spPr bwMode="auto">
          <a:xfrm>
            <a:off x="0" y="0"/>
            <a:ext cx="261610" cy="2308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000000"/>
                </a:solidFill>
                <a:effectLst/>
                <a:latin typeface="Helvetica"/>
                <a:ea typeface="Times New Roman" pitchFamily="18" charset="0"/>
                <a:cs typeface="Times New Roman" pitchFamily="18" charset="0"/>
              </a:rPr>
              <a:t>E</a:t>
            </a: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Effect of water pressure</a:t>
            </a:r>
            <a:endParaRPr lang="en-US" dirty="0"/>
          </a:p>
        </p:txBody>
      </p:sp>
      <p:pic>
        <p:nvPicPr>
          <p:cNvPr id="26627" name="Picture 3"/>
          <p:cNvPicPr>
            <a:picLocks noChangeAspect="1" noChangeArrowheads="1"/>
          </p:cNvPicPr>
          <p:nvPr/>
        </p:nvPicPr>
        <p:blipFill>
          <a:blip r:embed="rId2"/>
          <a:srcRect/>
          <a:stretch>
            <a:fillRect/>
          </a:stretch>
        </p:blipFill>
        <p:spPr bwMode="auto">
          <a:xfrm>
            <a:off x="3962400" y="1905000"/>
            <a:ext cx="5105400" cy="4876800"/>
          </a:xfrm>
          <a:prstGeom prst="rect">
            <a:avLst/>
          </a:prstGeom>
          <a:ln>
            <a:headEnd/>
            <a:tailEnd/>
          </a:ln>
        </p:spPr>
        <p:style>
          <a:lnRef idx="3">
            <a:schemeClr val="lt1"/>
          </a:lnRef>
          <a:fillRef idx="1">
            <a:schemeClr val="accent6"/>
          </a:fillRef>
          <a:effectRef idx="1">
            <a:schemeClr val="accent6"/>
          </a:effectRef>
          <a:fontRef idx="minor">
            <a:schemeClr val="lt1"/>
          </a:fontRef>
        </p:style>
      </p:pic>
      <p:sp>
        <p:nvSpPr>
          <p:cNvPr id="6" name="Rectangle 5"/>
          <p:cNvSpPr/>
          <p:nvPr/>
        </p:nvSpPr>
        <p:spPr>
          <a:xfrm>
            <a:off x="228600" y="2209800"/>
            <a:ext cx="3124200" cy="441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linear relation between water pressure and slot depth</a:t>
            </a:r>
          </a:p>
          <a:p>
            <a:endParaRPr lang="en-US" dirty="0" smtClean="0"/>
          </a:p>
          <a:p>
            <a:r>
              <a:rPr lang="en-US" dirty="0" smtClean="0"/>
              <a:t>threshold	 water pressure  appears to be independent of nozzle diameter</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dirty="0" smtClean="0"/>
              <a:t>  </a:t>
            </a:r>
            <a:r>
              <a:rPr lang="en-US" sz="2200" u="sng" dirty="0" smtClean="0"/>
              <a:t>Effect of traverse speeds on slot</a:t>
            </a:r>
            <a:br>
              <a:rPr lang="en-US" sz="2200" u="sng" dirty="0" smtClean="0"/>
            </a:br>
            <a:r>
              <a:rPr lang="en-US" sz="2200" u="sng" dirty="0" smtClean="0"/>
              <a:t>depth at different nozzle diameters </a:t>
            </a:r>
            <a:endParaRPr lang="en-US" sz="2200" u="sng" dirty="0"/>
          </a:p>
        </p:txBody>
      </p:sp>
      <p:pic>
        <p:nvPicPr>
          <p:cNvPr id="27650" name="Picture 2"/>
          <p:cNvPicPr>
            <a:picLocks noChangeAspect="1" noChangeArrowheads="1"/>
          </p:cNvPicPr>
          <p:nvPr/>
        </p:nvPicPr>
        <p:blipFill>
          <a:blip r:embed="rId2"/>
          <a:srcRect/>
          <a:stretch>
            <a:fillRect/>
          </a:stretch>
        </p:blipFill>
        <p:spPr bwMode="auto">
          <a:xfrm>
            <a:off x="4191000" y="1600200"/>
            <a:ext cx="4800600" cy="5105400"/>
          </a:xfrm>
          <a:prstGeom prst="rect">
            <a:avLst/>
          </a:prstGeom>
          <a:ln>
            <a:headEnd/>
            <a:tailEnd/>
          </a:ln>
        </p:spPr>
        <p:style>
          <a:lnRef idx="1">
            <a:schemeClr val="accent2"/>
          </a:lnRef>
          <a:fillRef idx="3">
            <a:schemeClr val="accent2"/>
          </a:fillRef>
          <a:effectRef idx="2">
            <a:schemeClr val="accent2"/>
          </a:effectRef>
          <a:fontRef idx="minor">
            <a:schemeClr val="lt1"/>
          </a:fontRef>
        </p:style>
      </p:pic>
      <p:sp>
        <p:nvSpPr>
          <p:cNvPr id="6" name="Rectangle 5"/>
          <p:cNvSpPr/>
          <p:nvPr/>
        </p:nvSpPr>
        <p:spPr>
          <a:xfrm>
            <a:off x="228600" y="1600200"/>
            <a:ext cx="3733800" cy="502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the </a:t>
            </a:r>
            <a:r>
              <a:rPr lang="en-US" smtClean="0"/>
              <a:t>rate of increase </a:t>
            </a:r>
            <a:r>
              <a:rPr lang="en-US" dirty="0" smtClean="0"/>
              <a:t>in slot depth decreases with the traverse speed.</a:t>
            </a:r>
          </a:p>
          <a:p>
            <a:pPr algn="ct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Effect of multiple jet passes</a:t>
            </a:r>
            <a:endParaRPr lang="en-US" dirty="0"/>
          </a:p>
        </p:txBody>
      </p:sp>
      <p:pic>
        <p:nvPicPr>
          <p:cNvPr id="3074" name="Picture 2"/>
          <p:cNvPicPr>
            <a:picLocks noChangeAspect="1" noChangeArrowheads="1"/>
          </p:cNvPicPr>
          <p:nvPr/>
        </p:nvPicPr>
        <p:blipFill>
          <a:blip r:embed="rId2"/>
          <a:srcRect/>
          <a:stretch>
            <a:fillRect/>
          </a:stretch>
        </p:blipFill>
        <p:spPr bwMode="auto">
          <a:xfrm>
            <a:off x="4953000" y="4343400"/>
            <a:ext cx="4191000" cy="2286000"/>
          </a:xfrm>
          <a:prstGeom prst="rect">
            <a:avLst/>
          </a:prstGeom>
          <a:ln>
            <a:headEnd/>
            <a:tailEnd/>
          </a:ln>
        </p:spPr>
        <p:style>
          <a:lnRef idx="3">
            <a:schemeClr val="lt1"/>
          </a:lnRef>
          <a:fillRef idx="1">
            <a:schemeClr val="accent5"/>
          </a:fillRef>
          <a:effectRef idx="1">
            <a:schemeClr val="accent5"/>
          </a:effectRef>
          <a:fontRef idx="minor">
            <a:schemeClr val="lt1"/>
          </a:fontRef>
        </p:style>
      </p:pic>
      <p:pic>
        <p:nvPicPr>
          <p:cNvPr id="3075" name="Picture 3"/>
          <p:cNvPicPr>
            <a:picLocks noChangeAspect="1" noChangeArrowheads="1"/>
          </p:cNvPicPr>
          <p:nvPr/>
        </p:nvPicPr>
        <p:blipFill>
          <a:blip r:embed="rId3"/>
          <a:srcRect/>
          <a:stretch>
            <a:fillRect/>
          </a:stretch>
        </p:blipFill>
        <p:spPr bwMode="auto">
          <a:xfrm>
            <a:off x="5029200" y="1676400"/>
            <a:ext cx="3962400" cy="2438400"/>
          </a:xfrm>
          <a:prstGeom prst="rect">
            <a:avLst/>
          </a:prstGeom>
          <a:ln>
            <a:headEnd/>
            <a:tailEnd/>
          </a:ln>
        </p:spPr>
        <p:style>
          <a:lnRef idx="3">
            <a:schemeClr val="lt1"/>
          </a:lnRef>
          <a:fillRef idx="1">
            <a:schemeClr val="accent5"/>
          </a:fillRef>
          <a:effectRef idx="1">
            <a:schemeClr val="accent5"/>
          </a:effectRef>
          <a:fontRef idx="minor">
            <a:schemeClr val="lt1"/>
          </a:fontRef>
        </p:style>
      </p:pic>
      <p:sp>
        <p:nvSpPr>
          <p:cNvPr id="5" name="Rectangle 4"/>
          <p:cNvSpPr/>
          <p:nvPr/>
        </p:nvSpPr>
        <p:spPr>
          <a:xfrm>
            <a:off x="304800" y="1752600"/>
            <a:ext cx="3810000" cy="2133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Effect of multiple pass slotting </a:t>
            </a:r>
          </a:p>
          <a:p>
            <a:r>
              <a:rPr lang="en-US" dirty="0" smtClean="0"/>
              <a:t>by a water jet on cumulative slot depth.</a:t>
            </a:r>
          </a:p>
          <a:p>
            <a:r>
              <a:rPr lang="en-US" dirty="0" smtClean="0"/>
              <a:t> </a:t>
            </a:r>
          </a:p>
          <a:p>
            <a:pPr algn="ctr"/>
            <a:endParaRPr lang="en-US" dirty="0"/>
          </a:p>
        </p:txBody>
      </p:sp>
      <p:sp>
        <p:nvSpPr>
          <p:cNvPr id="6" name="Rectangle 5"/>
          <p:cNvSpPr/>
          <p:nvPr/>
        </p:nvSpPr>
        <p:spPr>
          <a:xfrm>
            <a:off x="304800" y="4419600"/>
            <a:ext cx="37338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Effect of multiple pass slotting</a:t>
            </a:r>
          </a:p>
          <a:p>
            <a:r>
              <a:rPr lang="en-US" dirty="0" smtClean="0"/>
              <a:t>on the variation in slot depth. </a:t>
            </a:r>
          </a:p>
          <a:p>
            <a:r>
              <a:rPr lang="en-US" dirty="0" smtClean="0"/>
              <a:t> </a:t>
            </a:r>
          </a:p>
          <a:p>
            <a:pPr algn="ct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dirty="0"/>
          </a:p>
        </p:txBody>
      </p:sp>
      <p:sp>
        <p:nvSpPr>
          <p:cNvPr id="3" name="Content Placeholder 2"/>
          <p:cNvSpPr>
            <a:spLocks noGrp="1"/>
          </p:cNvSpPr>
          <p:nvPr>
            <p:ph idx="1"/>
          </p:nvPr>
        </p:nvSpPr>
        <p:spPr/>
        <p:txBody>
          <a:bodyPr>
            <a:normAutofit/>
          </a:bodyPr>
          <a:lstStyle/>
          <a:p>
            <a:r>
              <a:rPr lang="en-US" sz="1400" dirty="0" smtClean="0"/>
              <a:t>There is little discernible change in slot width with any	of	the	variables	tested other	than	nozzle diameter.</a:t>
            </a:r>
          </a:p>
          <a:p>
            <a:r>
              <a:rPr lang="en-US" sz="1400" dirty="0" smtClean="0"/>
              <a:t>Slot	depth	increases	marginally with	nozzle diameter	at	low	water	pressures	but	tends	to become more significant as the pressure increases</a:t>
            </a:r>
          </a:p>
          <a:p>
            <a:r>
              <a:rPr lang="en-US" sz="1400" dirty="0" smtClean="0"/>
              <a:t>The results infer the existence of a critical nozzle diameter</a:t>
            </a:r>
            <a:r>
              <a:rPr lang="en-US" dirty="0" smtClean="0"/>
              <a:t>. </a:t>
            </a:r>
            <a:r>
              <a:rPr lang="en-US" sz="1400" dirty="0" smtClean="0"/>
              <a:t>There is evidence of an optimum nozzle	diameter above	which	no	useful	increase	in	slot	depth	is found.</a:t>
            </a:r>
          </a:p>
          <a:p>
            <a:r>
              <a:rPr lang="en-US" sz="1400" dirty="0" smtClean="0"/>
              <a:t>Slot depth increases linearly with water pressure. The	slope	of	this	curve	increases	directly	with nozzle	diameter	and	inversely	as	the	traverse speed.</a:t>
            </a:r>
          </a:p>
          <a:p>
            <a:r>
              <a:rPr lang="en-US" sz="1400" dirty="0" smtClean="0"/>
              <a:t>There	appears	to be a  minimum	water pressure necessary	to	cut rock. This	pressure, termed the threshold	water	pressure,	appears	to be	only marginally affected by nozzle traverse speed. The threshold	pressure	is of	a similar	order	as the minimum	measured	value	of compressive strength	or	about	twelve	times	the	lowest measured value	of	tensile strength. Values	for threshold pressure were found to vary from 68.8 to 86.7 </a:t>
            </a:r>
            <a:r>
              <a:rPr lang="en-US" sz="1400" dirty="0" err="1" smtClean="0"/>
              <a:t>MPa</a:t>
            </a:r>
            <a:r>
              <a:rPr lang="en-US" sz="1400" dirty="0" smtClean="0"/>
              <a:t> for traverse speeds ranging from 50 to 250 mm/s.</a:t>
            </a:r>
          </a:p>
          <a:p>
            <a:endParaRPr lang="en-US" sz="1400" dirty="0" smtClean="0"/>
          </a:p>
          <a:p>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600" dirty="0" smtClean="0"/>
              <a:t>Slot	depth	decreases	with	traverse	speed	in	a hyperbolic	fashion.	</a:t>
            </a:r>
            <a:r>
              <a:rPr lang="en-US" sz="1600" dirty="0" err="1" smtClean="0"/>
              <a:t>Normalised</a:t>
            </a:r>
            <a:r>
              <a:rPr lang="en-US" sz="1600" dirty="0" smtClean="0"/>
              <a:t>	slot	depth	varies as	the	inverse of	traverse	speed	to	some	power</a:t>
            </a:r>
          </a:p>
          <a:p>
            <a:r>
              <a:rPr lang="en-US" sz="1600" dirty="0" smtClean="0"/>
              <a:t>Slot depth can be increased by multiple passes of a	water	jet.	Despite	this	it	can	be	an	inefficient process	especially	after several passes.	Total slot depth	becomes	asymptotic	to	some	depth	value with	the	number	of	passes</a:t>
            </a:r>
          </a:p>
          <a:p>
            <a:endParaRPr lang="en-US" sz="1600" dirty="0" smtClean="0"/>
          </a:p>
          <a:p>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smtClean="0"/>
              <a:t>Abrasive WJ Cutting</a:t>
            </a:r>
          </a:p>
        </p:txBody>
      </p:sp>
      <p:sp>
        <p:nvSpPr>
          <p:cNvPr id="10243" name="Content Placeholder 2"/>
          <p:cNvSpPr>
            <a:spLocks noGrp="1"/>
          </p:cNvSpPr>
          <p:nvPr>
            <p:ph idx="1"/>
          </p:nvPr>
        </p:nvSpPr>
        <p:spPr/>
        <p:txBody>
          <a:bodyPr/>
          <a:lstStyle/>
          <a:p>
            <a:endParaRPr lang="en-US" smtClean="0"/>
          </a:p>
        </p:txBody>
      </p:sp>
      <p:pic>
        <p:nvPicPr>
          <p:cNvPr id="10244" name="Picture 2" descr="C:\Documents and Settings\sonu\Desktop\New Bitmap Image.bmp"/>
          <p:cNvPicPr>
            <a:picLocks noChangeAspect="1" noChangeArrowheads="1"/>
          </p:cNvPicPr>
          <p:nvPr/>
        </p:nvPicPr>
        <p:blipFill>
          <a:blip r:embed="rId2"/>
          <a:srcRect/>
          <a:stretch>
            <a:fillRect/>
          </a:stretch>
        </p:blipFill>
        <p:spPr bwMode="auto">
          <a:xfrm>
            <a:off x="533400" y="1981200"/>
            <a:ext cx="8077200" cy="4343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Comparison of conventional and Abrasive water jet machining</a:t>
            </a:r>
            <a:endParaRPr lang="en-US" u="sng" dirty="0"/>
          </a:p>
        </p:txBody>
      </p:sp>
      <p:sp>
        <p:nvSpPr>
          <p:cNvPr id="4" name="Text Placeholder 3"/>
          <p:cNvSpPr>
            <a:spLocks noGrp="1"/>
          </p:cNvSpPr>
          <p:nvPr>
            <p:ph type="body" idx="1"/>
          </p:nvPr>
        </p:nvSpPr>
        <p:spPr/>
        <p:txBody>
          <a:bodyPr>
            <a:normAutofit fontScale="92500"/>
          </a:bodyPr>
          <a:lstStyle/>
          <a:p>
            <a:r>
              <a:rPr lang="en-US" sz="2800" u="sng" dirty="0" smtClean="0"/>
              <a:t>Conventional machining</a:t>
            </a:r>
            <a:endParaRPr lang="en-US" sz="2800" u="sng" dirty="0"/>
          </a:p>
        </p:txBody>
      </p:sp>
      <p:sp>
        <p:nvSpPr>
          <p:cNvPr id="6" name="Text Placeholder 5"/>
          <p:cNvSpPr>
            <a:spLocks noGrp="1"/>
          </p:cNvSpPr>
          <p:nvPr>
            <p:ph type="body" sz="half" idx="3"/>
          </p:nvPr>
        </p:nvSpPr>
        <p:spPr/>
        <p:txBody>
          <a:bodyPr>
            <a:normAutofit fontScale="92500"/>
          </a:bodyPr>
          <a:lstStyle/>
          <a:p>
            <a:r>
              <a:rPr lang="en-US" u="sng" dirty="0" smtClean="0"/>
              <a:t>Abrasive water jet machining</a:t>
            </a:r>
            <a:endParaRPr lang="en-US" u="sng" dirty="0"/>
          </a:p>
        </p:txBody>
      </p:sp>
      <p:sp>
        <p:nvSpPr>
          <p:cNvPr id="5" name="Content Placeholder 4"/>
          <p:cNvSpPr>
            <a:spLocks noGrp="1"/>
          </p:cNvSpPr>
          <p:nvPr>
            <p:ph sz="quarter" idx="2"/>
          </p:nvPr>
        </p:nvSpPr>
        <p:spPr/>
        <p:txBody>
          <a:bodyPr/>
          <a:lstStyle/>
          <a:p>
            <a:r>
              <a:rPr lang="en-US" dirty="0" smtClean="0"/>
              <a:t>Contact mechanisms</a:t>
            </a:r>
          </a:p>
          <a:p>
            <a:r>
              <a:rPr lang="en-US" dirty="0" smtClean="0"/>
              <a:t>Detonation of an explosive with in a confined space</a:t>
            </a:r>
          </a:p>
          <a:p>
            <a:r>
              <a:rPr lang="en-US" dirty="0" smtClean="0"/>
              <a:t>damage is normally in the form of a narrow slot of varying depth</a:t>
            </a:r>
          </a:p>
          <a:p>
            <a:endParaRPr lang="en-US" dirty="0"/>
          </a:p>
        </p:txBody>
      </p:sp>
      <p:sp>
        <p:nvSpPr>
          <p:cNvPr id="7" name="Content Placeholder 6"/>
          <p:cNvSpPr>
            <a:spLocks noGrp="1"/>
          </p:cNvSpPr>
          <p:nvPr>
            <p:ph sz="quarter" idx="4"/>
          </p:nvPr>
        </p:nvSpPr>
        <p:spPr/>
        <p:txBody>
          <a:bodyPr>
            <a:normAutofit/>
          </a:bodyPr>
          <a:lstStyle/>
          <a:p>
            <a:r>
              <a:rPr lang="en-US" dirty="0" smtClean="0"/>
              <a:t>non‐contact mechanisms </a:t>
            </a:r>
          </a:p>
          <a:p>
            <a:r>
              <a:rPr lang="en-US" dirty="0" smtClean="0"/>
              <a:t>application of high Pressure water jets</a:t>
            </a:r>
          </a:p>
          <a:p>
            <a:r>
              <a:rPr lang="en-US" dirty="0" smtClean="0"/>
              <a:t>--</a:t>
            </a:r>
          </a:p>
          <a:p>
            <a:r>
              <a:rPr lang="en-US" dirty="0" smtClean="0"/>
              <a:t>Lower machine vibration</a:t>
            </a:r>
          </a:p>
          <a:p>
            <a:r>
              <a:rPr lang="en-US" dirty="0" smtClean="0"/>
              <a:t>increased product size. </a:t>
            </a:r>
          </a:p>
          <a:p>
            <a:r>
              <a:rPr lang="en-US" dirty="0" smtClean="0"/>
              <a:t>lower levels of </a:t>
            </a:r>
            <a:r>
              <a:rPr lang="en-US" dirty="0" err="1" smtClean="0"/>
              <a:t>respirable</a:t>
            </a:r>
            <a:r>
              <a:rPr lang="en-US" dirty="0" smtClean="0"/>
              <a:t> dust</a:t>
            </a:r>
          </a:p>
          <a:p>
            <a:r>
              <a:rPr lang="en-US" dirty="0" smtClean="0"/>
              <a:t>reduced occurrence of incendiary ignitions</a:t>
            </a:r>
          </a:p>
          <a:p>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967335"/>
            <a:ext cx="9144000" cy="1938992"/>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r>
              <a:rPr lang="en-US" sz="4000" dirty="0" smtClean="0"/>
              <a:t>Experiments were undertaken to assess the effects of a high pressure	water jet in rock cutting.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581400" y="1219200"/>
            <a:ext cx="5353050" cy="541020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pic>
      <p:sp>
        <p:nvSpPr>
          <p:cNvPr id="3" name="Title 2"/>
          <p:cNvSpPr>
            <a:spLocks noGrp="1"/>
          </p:cNvSpPr>
          <p:nvPr>
            <p:ph type="title" idx="4294967295"/>
          </p:nvPr>
        </p:nvSpPr>
        <p:spPr>
          <a:xfrm>
            <a:off x="0" y="274638"/>
            <a:ext cx="8229600" cy="1143000"/>
          </a:xfrm>
        </p:spPr>
        <p:txBody>
          <a:bodyPr>
            <a:normAutofit fontScale="90000"/>
          </a:bodyPr>
          <a:lstStyle/>
          <a:p>
            <a:r>
              <a:rPr lang="en-US" b="1" dirty="0" smtClean="0"/>
              <a:t>LABORATORY APPARATUS</a:t>
            </a:r>
            <a:r>
              <a:rPr lang="en-US" dirty="0" smtClean="0"/>
              <a:t/>
            </a:r>
            <a:br>
              <a:rPr lang="en-US" dirty="0" smtClean="0"/>
            </a:br>
            <a:endParaRPr lang="en-US" dirty="0"/>
          </a:p>
        </p:txBody>
      </p:sp>
      <p:sp>
        <p:nvSpPr>
          <p:cNvPr id="5" name="Rectangle 4"/>
          <p:cNvSpPr/>
          <p:nvPr/>
        </p:nvSpPr>
        <p:spPr>
          <a:xfrm>
            <a:off x="228600" y="1219200"/>
            <a:ext cx="2971800" cy="541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q"/>
            </a:pPr>
            <a:r>
              <a:rPr lang="en-US" dirty="0" smtClean="0"/>
              <a:t>A linear cutting machine was used to move the rock samples	with respect to a stationary water jet</a:t>
            </a:r>
          </a:p>
          <a:p>
            <a:pPr>
              <a:buFont typeface="Wingdings" pitchFamily="2" charset="2"/>
              <a:buChar char="q"/>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b="1" u="sng" dirty="0" smtClean="0"/>
              <a:t>APPARATUS</a:t>
            </a:r>
            <a:r>
              <a:rPr lang="en-US" dirty="0" smtClean="0"/>
              <a:t/>
            </a:r>
            <a:br>
              <a:rPr lang="en-US" dirty="0" smtClean="0"/>
            </a:br>
            <a:endParaRPr lang="en-US" dirty="0"/>
          </a:p>
        </p:txBody>
      </p:sp>
      <p:sp>
        <p:nvSpPr>
          <p:cNvPr id="8" name="Content Placeholder 7"/>
          <p:cNvSpPr>
            <a:spLocks noGrp="1"/>
          </p:cNvSpPr>
          <p:nvPr>
            <p:ph idx="1"/>
          </p:nvPr>
        </p:nvSpPr>
        <p:spPr/>
        <p:txBody>
          <a:bodyPr>
            <a:normAutofit/>
          </a:bodyPr>
          <a:lstStyle/>
          <a:p>
            <a:r>
              <a:rPr lang="en-US" dirty="0" smtClean="0"/>
              <a:t>The test program made use of the following</a:t>
            </a:r>
          </a:p>
          <a:p>
            <a:pPr>
              <a:buFont typeface="Wingdings" pitchFamily="2" charset="2"/>
              <a:buChar char="Ø"/>
            </a:pPr>
            <a:r>
              <a:rPr lang="en-US" sz="2000" dirty="0" smtClean="0"/>
              <a:t>  </a:t>
            </a:r>
            <a:r>
              <a:rPr lang="en-US" dirty="0" smtClean="0"/>
              <a:t>high pressure, low volume pump</a:t>
            </a:r>
          </a:p>
          <a:p>
            <a:pPr>
              <a:buFont typeface="Wingdings" pitchFamily="2" charset="2"/>
              <a:buChar char="Ø"/>
            </a:pPr>
            <a:r>
              <a:rPr lang="en-US" dirty="0" smtClean="0"/>
              <a:t> Filtered town water was feed through one of two hydraulically actuated double‐ended,reciprocating cylinders(20:1 pressure intensification factor)</a:t>
            </a:r>
          </a:p>
          <a:p>
            <a:pPr>
              <a:buFont typeface="Wingdings" pitchFamily="2" charset="2"/>
              <a:buChar char="Ø"/>
            </a:pPr>
            <a:r>
              <a:rPr lang="en-US" dirty="0" smtClean="0"/>
              <a:t>Sapphire nozzles (The discharge co‐efficient  0.65) with a conical outlet(nozzle aperture diameters varies from 0.15 to 0.36 m).</a:t>
            </a:r>
          </a:p>
          <a:p>
            <a:endParaRPr lang="en-US"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The principal variables in</a:t>
            </a:r>
            <a:br>
              <a:rPr lang="en-US" u="sng" dirty="0" smtClean="0"/>
            </a:br>
            <a:r>
              <a:rPr lang="en-US" u="sng" dirty="0" smtClean="0"/>
              <a:t>cutting with a water jet include</a:t>
            </a:r>
            <a:r>
              <a:rPr lang="en-US" dirty="0" smtClean="0"/>
              <a:t>:</a:t>
            </a:r>
            <a:endParaRPr lang="en-US" dirty="0"/>
          </a:p>
        </p:txBody>
      </p:sp>
      <p:sp>
        <p:nvSpPr>
          <p:cNvPr id="7" name="Content Placeholder 6"/>
          <p:cNvSpPr>
            <a:spLocks noGrp="1"/>
          </p:cNvSpPr>
          <p:nvPr>
            <p:ph sz="half" idx="1"/>
          </p:nvPr>
        </p:nvSpPr>
        <p:spPr/>
        <p:txBody>
          <a:bodyPr>
            <a:normAutofit/>
          </a:bodyPr>
          <a:lstStyle/>
          <a:p>
            <a:pPr>
              <a:buNone/>
            </a:pPr>
            <a:r>
              <a:rPr lang="en-US" dirty="0" smtClean="0"/>
              <a:t>	</a:t>
            </a:r>
            <a:r>
              <a:rPr lang="en-US" sz="4400" u="sng" dirty="0" smtClean="0"/>
              <a:t>jet variables:</a:t>
            </a:r>
          </a:p>
          <a:p>
            <a:pPr>
              <a:buNone/>
            </a:pPr>
            <a:endParaRPr lang="en-US" sz="4400" u="sng" dirty="0" smtClean="0"/>
          </a:p>
          <a:p>
            <a:pPr>
              <a:buFont typeface="Wingdings" pitchFamily="2" charset="2"/>
              <a:buChar char="q"/>
            </a:pPr>
            <a:r>
              <a:rPr lang="en-US" dirty="0" smtClean="0"/>
              <a:t>Nozzle diameter,</a:t>
            </a:r>
          </a:p>
          <a:p>
            <a:pPr>
              <a:buFont typeface="Wingdings" pitchFamily="2" charset="2"/>
              <a:buChar char="q"/>
            </a:pPr>
            <a:r>
              <a:rPr lang="en-US" dirty="0" smtClean="0"/>
              <a:t>Water pressure,</a:t>
            </a:r>
          </a:p>
          <a:p>
            <a:pPr>
              <a:buFont typeface="Wingdings" pitchFamily="2" charset="2"/>
              <a:buChar char="q"/>
            </a:pPr>
            <a:r>
              <a:rPr lang="en-US" dirty="0" smtClean="0"/>
              <a:t>Nozzle discharge coefficient </a:t>
            </a:r>
          </a:p>
          <a:p>
            <a:pPr>
              <a:buFont typeface="Wingdings" pitchFamily="2" charset="2"/>
              <a:buChar char="q"/>
            </a:pPr>
            <a:r>
              <a:rPr lang="en-US" dirty="0" smtClean="0"/>
              <a:t>water density</a:t>
            </a:r>
            <a:endParaRPr lang="en-US" dirty="0"/>
          </a:p>
        </p:txBody>
      </p:sp>
      <p:sp>
        <p:nvSpPr>
          <p:cNvPr id="5" name="Content Placeholder 4"/>
          <p:cNvSpPr>
            <a:spLocks noGrp="1"/>
          </p:cNvSpPr>
          <p:nvPr>
            <p:ph sz="half" idx="2"/>
          </p:nvPr>
        </p:nvSpPr>
        <p:spPr/>
        <p:txBody>
          <a:bodyPr>
            <a:normAutofit/>
          </a:bodyPr>
          <a:lstStyle/>
          <a:p>
            <a:pPr>
              <a:buNone/>
            </a:pPr>
            <a:r>
              <a:rPr lang="en-US" sz="4000" u="sng" dirty="0" smtClean="0"/>
              <a:t>Operational variables:</a:t>
            </a:r>
          </a:p>
          <a:p>
            <a:pPr>
              <a:buFont typeface="Wingdings" pitchFamily="2" charset="2"/>
              <a:buChar char="q"/>
            </a:pPr>
            <a:r>
              <a:rPr lang="en-US" dirty="0" smtClean="0"/>
              <a:t>Standoff distance</a:t>
            </a:r>
          </a:p>
          <a:p>
            <a:pPr>
              <a:buFont typeface="Wingdings" pitchFamily="2" charset="2"/>
              <a:buChar char="q"/>
            </a:pPr>
            <a:r>
              <a:rPr lang="en-US" dirty="0" smtClean="0"/>
              <a:t>Nozzle traverse speed</a:t>
            </a:r>
          </a:p>
          <a:p>
            <a:pPr>
              <a:buFont typeface="Wingdings" pitchFamily="2" charset="2"/>
              <a:buChar char="q"/>
            </a:pPr>
            <a:r>
              <a:rPr lang="en-US" dirty="0" smtClean="0"/>
              <a:t>Jet attack angle	</a:t>
            </a:r>
          </a:p>
          <a:p>
            <a:pPr>
              <a:buFont typeface="Wingdings" pitchFamily="2" charset="2"/>
              <a:buChar char="q"/>
            </a:pPr>
            <a:r>
              <a:rPr lang="en-US" dirty="0" smtClean="0"/>
              <a:t>Number of multiple passes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Main variables in water jet cutting</a:t>
            </a:r>
            <a:endParaRPr lang="en-US" u="sng" dirty="0"/>
          </a:p>
        </p:txBody>
      </p:sp>
      <p:pic>
        <p:nvPicPr>
          <p:cNvPr id="2050" name="Picture 2"/>
          <p:cNvPicPr>
            <a:picLocks noGrp="1" noChangeAspect="1" noChangeArrowheads="1"/>
          </p:cNvPicPr>
          <p:nvPr>
            <p:ph idx="1"/>
          </p:nvPr>
        </p:nvPicPr>
        <p:blipFill>
          <a:blip r:embed="rId2"/>
          <a:stretch>
            <a:fillRect/>
          </a:stretch>
        </p:blipFill>
        <p:spPr bwMode="auto">
          <a:xfrm>
            <a:off x="3171825" y="3053556"/>
            <a:ext cx="2800350" cy="2152650"/>
          </a:xfrm>
          <a:prstGeom prst="rect">
            <a:avLst/>
          </a:prstGeom>
          <a:ln>
            <a:headEnd/>
            <a:tailEnd/>
          </a:ln>
        </p:spPr>
        <p:style>
          <a:lnRef idx="1">
            <a:schemeClr val="accent2"/>
          </a:lnRef>
          <a:fillRef idx="3">
            <a:schemeClr val="accent2"/>
          </a:fillRef>
          <a:effectRef idx="2">
            <a:schemeClr val="accent2"/>
          </a:effectRef>
          <a:fontRef idx="minor">
            <a:schemeClr val="lt1"/>
          </a:fontRef>
        </p:style>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u="sng" dirty="0" smtClean="0"/>
              <a:t>Other variables</a:t>
            </a:r>
            <a:endParaRPr lang="en-US" u="sng" dirty="0"/>
          </a:p>
        </p:txBody>
      </p:sp>
      <p:sp>
        <p:nvSpPr>
          <p:cNvPr id="6" name="Content Placeholder 5"/>
          <p:cNvSpPr>
            <a:spLocks noGrp="1"/>
          </p:cNvSpPr>
          <p:nvPr>
            <p:ph idx="1"/>
          </p:nvPr>
        </p:nvSpPr>
        <p:spPr/>
        <p:txBody>
          <a:bodyPr>
            <a:normAutofit/>
          </a:bodyPr>
          <a:lstStyle/>
          <a:p>
            <a:pPr algn="just"/>
            <a:r>
              <a:rPr lang="en-US" dirty="0" smtClean="0"/>
              <a:t>Other variables include those of the rock (for example compressive	strength,	fracture	toughness,	porosity, grain	size	and	surface	roughness)	and	of	the	rock mass	(for	example	structure)</a:t>
            </a:r>
          </a:p>
          <a:p>
            <a:r>
              <a:rPr lang="en-US" dirty="0" smtClean="0"/>
              <a:t>The minimum	pressure	required	to	initiate	fracture, commonly	referred	to	as	the	threshold	pressure,	is typically	of	the	same	order	as	the	rock	compressive strength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TotalTime>
  <Words>323</Words>
  <Application>Microsoft Office PowerPoint</Application>
  <PresentationFormat>On-screen Show (4:3)</PresentationFormat>
  <Paragraphs>78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The cut ability of rock using a  high pressure water jet  </vt:lpstr>
      <vt:lpstr>Abrasive WJ Cutting</vt:lpstr>
      <vt:lpstr>Comparison of conventional and Abrasive water jet machining</vt:lpstr>
      <vt:lpstr>Slide 4</vt:lpstr>
      <vt:lpstr>LABORATORY APPARATUS </vt:lpstr>
      <vt:lpstr>APPARATUS </vt:lpstr>
      <vt:lpstr>The principal variables in cutting with a water jet include:</vt:lpstr>
      <vt:lpstr>Main variables in water jet cutting</vt:lpstr>
      <vt:lpstr>Other variables</vt:lpstr>
      <vt:lpstr>RESULTS</vt:lpstr>
      <vt:lpstr>Slot width</vt:lpstr>
      <vt:lpstr>              </vt:lpstr>
      <vt:lpstr>Effect of nozzle diameter</vt:lpstr>
      <vt:lpstr>Effect of water pressure</vt:lpstr>
      <vt:lpstr>  Effect of traverse speeds on slot depth at different nozzle diameters </vt:lpstr>
      <vt:lpstr>Effect of multiple jet passes</vt:lpstr>
      <vt:lpstr>CONCLUSION</vt:lpstr>
      <vt:lpstr>Slide 18</vt:lpstr>
    </vt:vector>
  </TitlesOfParts>
  <Manager>KOTAK YASH</Manager>
  <Company>ROYAL MECHANICAL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JET</dc:title>
  <dc:subject>MECHANICAL ENGINEERING</dc:subject>
  <dc:creator>ANSHUL SINGH KUSHWAHA</dc:creator>
  <cp:keywords>ROYAL MECHANICAL</cp:keywords>
  <dc:description>Specially designed for mechanical engineers.</dc:description>
  <dcterms:created xsi:type="dcterms:W3CDTF">2006-08-16T00:00:00Z</dcterms:created>
  <dcterms:modified xsi:type="dcterms:W3CDTF">2011-01-14T15:43:44Z</dcterms:modified>
  <cp:category>POWERPOINT PRESENTATION(PPT)</cp:category>
  <cp:contentType>ENGINEERING PPT</cp:contentType>
  <cp:contentStatus>EXCELLENT</cp:contentStatus>
  <dc:language>ENGLISH</dc:language>
</cp:coreProperties>
</file>