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258" r:id="rId3"/>
    <p:sldId id="260" r:id="rId4"/>
    <p:sldId id="290" r:id="rId5"/>
    <p:sldId id="261" r:id="rId6"/>
    <p:sldId id="287" r:id="rId7"/>
    <p:sldId id="262" r:id="rId8"/>
    <p:sldId id="292" r:id="rId9"/>
    <p:sldId id="293" r:id="rId10"/>
    <p:sldId id="294" r:id="rId11"/>
    <p:sldId id="295" r:id="rId12"/>
    <p:sldId id="296" r:id="rId13"/>
    <p:sldId id="297" r:id="rId14"/>
    <p:sldId id="263" r:id="rId15"/>
    <p:sldId id="264" r:id="rId16"/>
    <p:sldId id="288" r:id="rId17"/>
    <p:sldId id="265" r:id="rId18"/>
    <p:sldId id="289" r:id="rId19"/>
    <p:sldId id="291" r:id="rId20"/>
    <p:sldId id="266"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273" r:id="rId37"/>
    <p:sldId id="313" r:id="rId38"/>
    <p:sldId id="314" r:id="rId39"/>
    <p:sldId id="276" r:id="rId40"/>
    <p:sldId id="277" r:id="rId41"/>
    <p:sldId id="278" r:id="rId42"/>
    <p:sldId id="279" r:id="rId43"/>
    <p:sldId id="280" r:id="rId44"/>
    <p:sldId id="281" r:id="rId45"/>
    <p:sldId id="282" r:id="rId46"/>
    <p:sldId id="283" r:id="rId47"/>
    <p:sldId id="284" r:id="rId48"/>
    <p:sldId id="285" r:id="rId49"/>
    <p:sldId id="315" r:id="rId50"/>
  </p:sldIdLst>
  <p:sldSz cx="9144000" cy="6858000" type="screen4x3"/>
  <p:notesSz cx="6858000" cy="9144000"/>
  <p:defaultTextStyle>
    <a:defPPr>
      <a:defRPr lang="en-IN"/>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8557CE-1178-4AFA-AB1B-E2F2CB5B1FCF}" type="datetimeFigureOut">
              <a:rPr lang="en-IN" smtClean="0"/>
              <a:pPr/>
              <a:t>21-05-2012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4D4B3-86BE-4536-A847-60DF8989028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4A0272E-0E64-4B39-B026-EBC173CE98CB}"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21</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22</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23</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24</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25</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26</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27</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28</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29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30</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31</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32</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33</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34</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35</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37</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38</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4</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49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FD8EB69B-8A1F-440E-B5B0-A1D7C974266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C34D4B3-86BE-4536-A847-60DF8989028E}"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371600" y="2130425"/>
            <a:ext cx="6477000" cy="1470025"/>
          </a:xfrm>
        </p:spPr>
        <p:txBody>
          <a:bodyPr/>
          <a:lstStyle>
            <a:lvl1pPr>
              <a:defRPr/>
            </a:lvl1pPr>
          </a:lstStyle>
          <a:p>
            <a:r>
              <a:rPr lang="en-US" smtClean="0"/>
              <a:t>Click to edit Master title style</a:t>
            </a:r>
            <a:endParaRPr lang="en-IN"/>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IN"/>
          </a:p>
        </p:txBody>
      </p:sp>
      <p:sp>
        <p:nvSpPr>
          <p:cNvPr id="3076" name="Rectangle 4"/>
          <p:cNvSpPr>
            <a:spLocks noGrp="1" noChangeArrowheads="1"/>
          </p:cNvSpPr>
          <p:nvPr>
            <p:ph type="dt" sz="half" idx="2"/>
          </p:nvPr>
        </p:nvSpPr>
        <p:spPr/>
        <p:txBody>
          <a:bodyPr/>
          <a:lstStyle>
            <a:lvl1pPr>
              <a:defRPr/>
            </a:lvl1pPr>
          </a:lstStyle>
          <a:p>
            <a:endParaRPr lang="en-IN"/>
          </a:p>
        </p:txBody>
      </p:sp>
      <p:sp>
        <p:nvSpPr>
          <p:cNvPr id="3077" name="Rectangle 5"/>
          <p:cNvSpPr>
            <a:spLocks noGrp="1" noChangeArrowheads="1"/>
          </p:cNvSpPr>
          <p:nvPr>
            <p:ph type="ftr" sz="quarter" idx="3"/>
          </p:nvPr>
        </p:nvSpPr>
        <p:spPr/>
        <p:txBody>
          <a:bodyPr/>
          <a:lstStyle>
            <a:lvl1pPr>
              <a:defRPr/>
            </a:lvl1pPr>
          </a:lstStyle>
          <a:p>
            <a:endParaRPr lang="en-IN"/>
          </a:p>
        </p:txBody>
      </p:sp>
      <p:sp>
        <p:nvSpPr>
          <p:cNvPr id="3078" name="Rectangle 6"/>
          <p:cNvSpPr>
            <a:spLocks noGrp="1" noChangeArrowheads="1"/>
          </p:cNvSpPr>
          <p:nvPr>
            <p:ph type="sldNum" sz="quarter" idx="4"/>
          </p:nvPr>
        </p:nvSpPr>
        <p:spPr/>
        <p:txBody>
          <a:bodyPr/>
          <a:lstStyle>
            <a:lvl1pPr>
              <a:defRPr/>
            </a:lvl1pPr>
          </a:lstStyle>
          <a:p>
            <a:fld id="{783A51DE-6006-4465-BD10-F8D025040C63}" type="slidenum">
              <a:rPr lang="en-IN"/>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486CF093-4ED4-45C2-9421-005928A3BBEC}" type="slidenum">
              <a:rPr lang="en-IN"/>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D4A90002-0041-433C-8EEE-2F7D6D7890CF}" type="slidenum">
              <a:rPr lang="en-IN"/>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A57DB734-49D5-481E-90CA-62AA63A792E0}" type="slidenum">
              <a:rPr lang="en-IN"/>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92B0E25D-0791-4BD5-BEE1-946E428CD411}" type="slidenum">
              <a:rPr lang="en-IN"/>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6298BB1D-3365-4AFA-9B51-AEF10DD3754F}" type="slidenum">
              <a:rPr lang="en-IN"/>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54F95F4E-8EE5-475B-8ED6-536231298EFF}" type="slidenum">
              <a:rPr lang="en-IN"/>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E3A145D0-220A-462D-A3A3-6BB51B2E2C69}" type="slidenum">
              <a:rPr lang="en-IN"/>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A77E0A88-5ED5-4914-A4E0-3BDD03C1D072}" type="slidenum">
              <a:rPr lang="en-IN"/>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BFF145CF-C3B8-464B-B315-B8A024AD3CFA}" type="slidenum">
              <a:rPr lang="en-IN"/>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2BC9DC39-CAD0-422B-B450-431D3288B059}" type="slidenum">
              <a:rPr lang="en-IN"/>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I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94C9514-7A25-495B-9551-36A5EF409961}" type="slidenum">
              <a:rPr lang="en-IN"/>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pitchFamily="34" charset="0"/>
        </a:defRPr>
      </a:lvl2pPr>
      <a:lvl3pPr algn="ctr" rtl="0" eaLnBrk="1" fontAlgn="base" hangingPunct="1">
        <a:spcBef>
          <a:spcPct val="0"/>
        </a:spcBef>
        <a:spcAft>
          <a:spcPct val="0"/>
        </a:spcAft>
        <a:defRPr sz="4400">
          <a:solidFill>
            <a:schemeClr val="tx1"/>
          </a:solidFill>
          <a:latin typeface="Arial" pitchFamily="34" charset="0"/>
        </a:defRPr>
      </a:lvl3pPr>
      <a:lvl4pPr algn="ctr" rtl="0" eaLnBrk="1" fontAlgn="base" hangingPunct="1">
        <a:spcBef>
          <a:spcPct val="0"/>
        </a:spcBef>
        <a:spcAft>
          <a:spcPct val="0"/>
        </a:spcAft>
        <a:defRPr sz="4400">
          <a:solidFill>
            <a:schemeClr val="tx1"/>
          </a:solidFill>
          <a:latin typeface="Arial" pitchFamily="34" charset="0"/>
        </a:defRPr>
      </a:lvl4pPr>
      <a:lvl5pPr algn="ctr" rtl="0" eaLnBrk="1" fontAlgn="base" hangingPunct="1">
        <a:spcBef>
          <a:spcPct val="0"/>
        </a:spcBef>
        <a:spcAft>
          <a:spcPct val="0"/>
        </a:spcAft>
        <a:defRPr sz="4400">
          <a:solidFill>
            <a:schemeClr val="tx1"/>
          </a:solidFill>
          <a:latin typeface="Arial" pitchFamily="34" charset="0"/>
        </a:defRPr>
      </a:lvl5pPr>
      <a:lvl6pPr marL="457200" algn="ctr" rtl="0" eaLnBrk="1" fontAlgn="base" hangingPunct="1">
        <a:spcBef>
          <a:spcPct val="0"/>
        </a:spcBef>
        <a:spcAft>
          <a:spcPct val="0"/>
        </a:spcAft>
        <a:defRPr sz="4400">
          <a:solidFill>
            <a:schemeClr val="tx1"/>
          </a:solidFill>
          <a:latin typeface="Arial" pitchFamily="34" charset="0"/>
        </a:defRPr>
      </a:lvl6pPr>
      <a:lvl7pPr marL="914400" algn="ctr" rtl="0" eaLnBrk="1" fontAlgn="base" hangingPunct="1">
        <a:spcBef>
          <a:spcPct val="0"/>
        </a:spcBef>
        <a:spcAft>
          <a:spcPct val="0"/>
        </a:spcAft>
        <a:defRPr sz="4400">
          <a:solidFill>
            <a:schemeClr val="tx1"/>
          </a:solidFill>
          <a:latin typeface="Arial" pitchFamily="34" charset="0"/>
        </a:defRPr>
      </a:lvl7pPr>
      <a:lvl8pPr marL="1371600" algn="ctr" rtl="0" eaLnBrk="1" fontAlgn="base" hangingPunct="1">
        <a:spcBef>
          <a:spcPct val="0"/>
        </a:spcBef>
        <a:spcAft>
          <a:spcPct val="0"/>
        </a:spcAft>
        <a:defRPr sz="4400">
          <a:solidFill>
            <a:schemeClr val="tx1"/>
          </a:solidFill>
          <a:latin typeface="Arial" pitchFamily="34" charset="0"/>
        </a:defRPr>
      </a:lvl8pPr>
      <a:lvl9pPr marL="1828800" algn="ctr" rtl="0" eaLnBrk="1" fontAlgn="base" hangingPunct="1">
        <a:spcBef>
          <a:spcPct val="0"/>
        </a:spcBef>
        <a:spcAft>
          <a:spcPct val="0"/>
        </a:spcAft>
        <a:defRPr sz="4400">
          <a:solidFill>
            <a:schemeClr val="tx1"/>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600" y="2204864"/>
            <a:ext cx="7413104" cy="1470025"/>
          </a:xfrm>
        </p:spPr>
        <p:txBody>
          <a:bodyPr/>
          <a:lstStyle/>
          <a:p>
            <a:r>
              <a:rPr lang="en-IN" sz="4800" dirty="0" smtClean="0">
                <a:solidFill>
                  <a:srgbClr val="00B050"/>
                </a:solidFill>
                <a:latin typeface="Algerian" pitchFamily="82" charset="0"/>
              </a:rPr>
              <a:t>RESERVOIR</a:t>
            </a:r>
            <a:r>
              <a:rPr lang="en-IN" sz="4800" b="1" dirty="0" smtClean="0">
                <a:solidFill>
                  <a:srgbClr val="00B050"/>
                </a:solidFill>
                <a:latin typeface="+mj-lt"/>
                <a:ea typeface="+mj-ea"/>
                <a:cs typeface="+mj-cs"/>
              </a:rPr>
              <a:t/>
            </a:r>
            <a:br>
              <a:rPr lang="en-IN" sz="4800" b="1" dirty="0" smtClean="0">
                <a:solidFill>
                  <a:srgbClr val="00B050"/>
                </a:solidFill>
                <a:latin typeface="+mj-lt"/>
                <a:ea typeface="+mj-ea"/>
                <a:cs typeface="+mj-cs"/>
              </a:rPr>
            </a:br>
            <a:endParaRPr lang="en-US" sz="4800" dirty="0">
              <a:solidFill>
                <a:srgbClr val="00B050"/>
              </a:solidFill>
            </a:endParaRPr>
          </a:p>
        </p:txBody>
      </p:sp>
      <p:sp>
        <p:nvSpPr>
          <p:cNvPr id="2051" name="Rectangle 3"/>
          <p:cNvSpPr>
            <a:spLocks noGrp="1" noChangeArrowheads="1"/>
          </p:cNvSpPr>
          <p:nvPr>
            <p:ph type="subTitle" idx="1"/>
          </p:nvPr>
        </p:nvSpPr>
        <p:spPr>
          <a:xfrm>
            <a:off x="2743200" y="3933056"/>
            <a:ext cx="6400800" cy="1752600"/>
          </a:xfrm>
        </p:spPr>
        <p:txBody>
          <a:bodyPr/>
          <a:lstStyle/>
          <a:p>
            <a:r>
              <a:rPr lang="en-US" sz="2800" b="1" i="1" dirty="0" smtClean="0">
                <a:solidFill>
                  <a:srgbClr val="002060"/>
                </a:solidFill>
                <a:latin typeface="Californian FB" pitchFamily="18" charset="0"/>
              </a:rPr>
              <a:t>Prepared by </a:t>
            </a:r>
          </a:p>
          <a:p>
            <a:r>
              <a:rPr lang="en-US" sz="2800" b="1" i="1" dirty="0" smtClean="0">
                <a:solidFill>
                  <a:srgbClr val="002060"/>
                </a:solidFill>
                <a:latin typeface="Californian FB" pitchFamily="18" charset="0"/>
              </a:rPr>
              <a:t>Bibhabasu Mohanty</a:t>
            </a:r>
          </a:p>
          <a:p>
            <a:r>
              <a:rPr lang="en-US" sz="2800" b="1" i="1" dirty="0" smtClean="0">
                <a:solidFill>
                  <a:srgbClr val="002060"/>
                </a:solidFill>
                <a:latin typeface="Californian FB" pitchFamily="18" charset="0"/>
              </a:rPr>
              <a:t>Dept. of Civil Engineering</a:t>
            </a:r>
          </a:p>
          <a:p>
            <a:r>
              <a:rPr lang="en-US" sz="2800" b="1" i="1" dirty="0" smtClean="0">
                <a:solidFill>
                  <a:srgbClr val="002060"/>
                </a:solidFill>
                <a:latin typeface="Californian FB" pitchFamily="18" charset="0"/>
              </a:rPr>
              <a:t>SALITER, Ahmedabad</a:t>
            </a:r>
          </a:p>
          <a:p>
            <a:endParaRPr lang="en-US" dirty="0"/>
          </a:p>
        </p:txBody>
      </p:sp>
      <p:sp>
        <p:nvSpPr>
          <p:cNvPr id="6" name="Rectangle 5"/>
          <p:cNvSpPr/>
          <p:nvPr/>
        </p:nvSpPr>
        <p:spPr>
          <a:xfrm>
            <a:off x="5796136" y="836712"/>
            <a:ext cx="2850460" cy="523220"/>
          </a:xfrm>
          <a:prstGeom prst="rect">
            <a:avLst/>
          </a:prstGeom>
        </p:spPr>
        <p:txBody>
          <a:bodyPr wrap="none">
            <a:spAutoFit/>
          </a:bodyPr>
          <a:lstStyle/>
          <a:p>
            <a:r>
              <a:rPr lang="en-IN" sz="2800" dirty="0" smtClean="0">
                <a:solidFill>
                  <a:srgbClr val="FF0000"/>
                </a:solidFill>
                <a:latin typeface="Bodoni MT Black" pitchFamily="18" charset="0"/>
              </a:rPr>
              <a:t>MODULE- III </a:t>
            </a:r>
            <a:endParaRPr lang="en-IN" sz="2800" dirty="0">
              <a:solidFill>
                <a:srgbClr val="FF0000"/>
              </a:solidFill>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r>
              <a:rPr lang="en-US" dirty="0" smtClean="0">
                <a:solidFill>
                  <a:srgbClr val="C00000"/>
                </a:solidFill>
              </a:rPr>
              <a:t>Geological investigation</a:t>
            </a:r>
            <a:endParaRPr lang="en-IN"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
            </a:pPr>
            <a:r>
              <a:rPr lang="en-IN" dirty="0" smtClean="0">
                <a:latin typeface="Andalus" pitchFamily="2" charset="-78"/>
                <a:cs typeface="Andalus" pitchFamily="2" charset="-78"/>
              </a:rPr>
              <a:t>Geological investigations of the dam and reservoir site are </a:t>
            </a:r>
            <a:r>
              <a:rPr lang="en-IN" dirty="0" smtClean="0">
                <a:latin typeface="Andalus" pitchFamily="2" charset="-78"/>
                <a:cs typeface="Andalus" pitchFamily="2" charset="-78"/>
              </a:rPr>
              <a:t>done for </a:t>
            </a:r>
            <a:r>
              <a:rPr lang="en-IN" dirty="0" smtClean="0">
                <a:latin typeface="Andalus" pitchFamily="2" charset="-78"/>
                <a:cs typeface="Andalus" pitchFamily="2" charset="-78"/>
              </a:rPr>
              <a:t>the following purposes</a:t>
            </a:r>
            <a:r>
              <a:rPr lang="en-IN" dirty="0" smtClean="0">
                <a:latin typeface="Andalus" pitchFamily="2" charset="-78"/>
                <a:cs typeface="Andalus" pitchFamily="2" charset="-78"/>
              </a:rPr>
              <a:t>.</a:t>
            </a:r>
          </a:p>
          <a:p>
            <a:pPr>
              <a:buFont typeface="Wingdings" pitchFamily="2" charset="2"/>
              <a:buChar char="§"/>
            </a:pPr>
            <a:endParaRPr lang="en-IN" dirty="0" smtClean="0">
              <a:latin typeface="Andalus" pitchFamily="2" charset="-78"/>
              <a:cs typeface="Andalus" pitchFamily="2" charset="-78"/>
            </a:endParaRP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i) Suitability of foundation for the dam.</a:t>
            </a: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ii) </a:t>
            </a:r>
            <a:r>
              <a:rPr lang="en-IN" dirty="0" smtClean="0">
                <a:latin typeface="Andalus" pitchFamily="2" charset="-78"/>
                <a:cs typeface="Andalus" pitchFamily="2" charset="-78"/>
              </a:rPr>
              <a:t>Watertightness </a:t>
            </a:r>
            <a:r>
              <a:rPr lang="en-IN" dirty="0" smtClean="0">
                <a:latin typeface="Andalus" pitchFamily="2" charset="-78"/>
                <a:cs typeface="Andalus" pitchFamily="2" charset="-78"/>
              </a:rPr>
              <a:t>of the reservoir basin</a:t>
            </a: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iii) Location of the quarry sites for the construction materials.</a:t>
            </a:r>
            <a:endParaRPr lang="en-IN" dirty="0">
              <a:latin typeface="Andalus" pitchFamily="2" charset="-78"/>
              <a:cs typeface="Andalus"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08038"/>
          </a:xfrm>
        </p:spPr>
        <p:txBody>
          <a:bodyPr/>
          <a:lstStyle/>
          <a:p>
            <a:r>
              <a:rPr lang="en-US" dirty="0" smtClean="0">
                <a:solidFill>
                  <a:srgbClr val="C00000"/>
                </a:solidFill>
              </a:rPr>
              <a:t>Hydrological investigations</a:t>
            </a:r>
            <a:endParaRPr lang="en-IN"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
            </a:pPr>
            <a:r>
              <a:rPr lang="en-IN" dirty="0" smtClean="0">
                <a:latin typeface="Andalus" pitchFamily="2" charset="-78"/>
                <a:cs typeface="Andalus" pitchFamily="2" charset="-78"/>
              </a:rPr>
              <a:t>The hydrological investigations are conducted for </a:t>
            </a:r>
            <a:r>
              <a:rPr lang="en-IN" dirty="0" smtClean="0">
                <a:latin typeface="Andalus" pitchFamily="2" charset="-78"/>
                <a:cs typeface="Andalus" pitchFamily="2" charset="-78"/>
              </a:rPr>
              <a:t>the following </a:t>
            </a:r>
            <a:r>
              <a:rPr lang="en-IN" dirty="0" smtClean="0">
                <a:latin typeface="Andalus" pitchFamily="2" charset="-78"/>
                <a:cs typeface="Andalus" pitchFamily="2" charset="-78"/>
              </a:rPr>
              <a:t>purposes :</a:t>
            </a:r>
          </a:p>
          <a:p>
            <a:pPr>
              <a:buNone/>
            </a:pPr>
            <a:r>
              <a:rPr lang="en-IN" dirty="0" smtClean="0">
                <a:latin typeface="Andalus" pitchFamily="2" charset="-78"/>
                <a:cs typeface="Andalus" pitchFamily="2" charset="-78"/>
              </a:rPr>
              <a:t>	</a:t>
            </a: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a:t>
            </a:r>
            <a:r>
              <a:rPr lang="en-IN" dirty="0" smtClean="0">
                <a:latin typeface="Andalus" pitchFamily="2" charset="-78"/>
                <a:cs typeface="Andalus" pitchFamily="2" charset="-78"/>
              </a:rPr>
              <a:t>i) To study the runoff pattern and </a:t>
            </a:r>
            <a:r>
              <a:rPr lang="en-IN" dirty="0" smtClean="0">
                <a:latin typeface="Andalus" pitchFamily="2" charset="-78"/>
                <a:cs typeface="Andalus" pitchFamily="2" charset="-78"/>
              </a:rPr>
              <a:t>storage capacity.</a:t>
            </a:r>
            <a:endParaRPr lang="en-IN" dirty="0" smtClean="0">
              <a:latin typeface="Andalus" pitchFamily="2" charset="-78"/>
              <a:cs typeface="Andalus" pitchFamily="2" charset="-78"/>
            </a:endParaRP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ii) To determine the maximum discharge at the site.</a:t>
            </a:r>
            <a:endParaRPr lang="en-IN" dirty="0">
              <a:latin typeface="Andalus" pitchFamily="2" charset="-78"/>
              <a:cs typeface="Andalus"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r>
              <a:rPr lang="en-IN" dirty="0" smtClean="0">
                <a:solidFill>
                  <a:srgbClr val="C00000"/>
                </a:solidFill>
              </a:rPr>
              <a:t>Site selection</a:t>
            </a:r>
            <a:endParaRPr lang="en-IN" dirty="0">
              <a:solidFill>
                <a:srgbClr val="C00000"/>
              </a:solidFill>
            </a:endParaRPr>
          </a:p>
        </p:txBody>
      </p:sp>
      <p:sp>
        <p:nvSpPr>
          <p:cNvPr id="3" name="Content Placeholder 2"/>
          <p:cNvSpPr>
            <a:spLocks noGrp="1"/>
          </p:cNvSpPr>
          <p:nvPr>
            <p:ph idx="1"/>
          </p:nvPr>
        </p:nvSpPr>
        <p:spPr>
          <a:xfrm>
            <a:off x="457200" y="1412776"/>
            <a:ext cx="8229600" cy="4713387"/>
          </a:xfrm>
        </p:spPr>
        <p:txBody>
          <a:bodyPr/>
          <a:lstStyle/>
          <a:p>
            <a:pPr>
              <a:buFont typeface="Wingdings" pitchFamily="2" charset="2"/>
              <a:buChar char="§"/>
            </a:pPr>
            <a:r>
              <a:rPr lang="en-US" sz="3600" dirty="0" smtClean="0">
                <a:latin typeface="Andalus" pitchFamily="2" charset="-78"/>
                <a:cs typeface="Andalus" pitchFamily="2" charset="-78"/>
              </a:rPr>
              <a:t>Large storage capacity</a:t>
            </a:r>
          </a:p>
          <a:p>
            <a:pPr>
              <a:buFont typeface="Wingdings" pitchFamily="2" charset="2"/>
              <a:buChar char="§"/>
            </a:pPr>
            <a:r>
              <a:rPr lang="en-US" sz="3600" dirty="0" smtClean="0">
                <a:latin typeface="Andalus" pitchFamily="2" charset="-78"/>
                <a:cs typeface="Andalus" pitchFamily="2" charset="-78"/>
              </a:rPr>
              <a:t>River valley should be narrow, length of dam to constructed is less.</a:t>
            </a:r>
          </a:p>
          <a:p>
            <a:pPr>
              <a:buFont typeface="Wingdings" pitchFamily="2" charset="2"/>
              <a:buChar char="§"/>
            </a:pPr>
            <a:r>
              <a:rPr lang="en-US" sz="3600" dirty="0" smtClean="0">
                <a:latin typeface="Andalus" pitchFamily="2" charset="-78"/>
                <a:cs typeface="Andalus" pitchFamily="2" charset="-78"/>
              </a:rPr>
              <a:t>Watertightness of reservoir.</a:t>
            </a:r>
          </a:p>
          <a:p>
            <a:pPr>
              <a:buFont typeface="Wingdings" pitchFamily="2" charset="2"/>
              <a:buChar char="§"/>
            </a:pPr>
            <a:r>
              <a:rPr lang="en-US" sz="3600" dirty="0" smtClean="0">
                <a:latin typeface="Andalus" pitchFamily="2" charset="-78"/>
                <a:cs typeface="Andalus" pitchFamily="2" charset="-78"/>
              </a:rPr>
              <a:t>Good hydrological conditions</a:t>
            </a:r>
          </a:p>
          <a:p>
            <a:pPr>
              <a:buFont typeface="Wingdings" pitchFamily="2" charset="2"/>
              <a:buChar char="§"/>
            </a:pPr>
            <a:r>
              <a:rPr lang="en-US" sz="3600" dirty="0" smtClean="0">
                <a:latin typeface="Andalus" pitchFamily="2" charset="-78"/>
                <a:cs typeface="Andalus" pitchFamily="2" charset="-78"/>
              </a:rPr>
              <a:t>Deep reservoir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par>
                          <p:cTn id="28" fill="hold">
                            <p:stCondLst>
                              <p:cond delay="8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subTnLst>
                                    <p:animClr>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Font typeface="Wingdings" pitchFamily="2" charset="2"/>
              <a:buChar char="§"/>
            </a:pPr>
            <a:endParaRPr lang="en-US" sz="3600" dirty="0" smtClean="0">
              <a:latin typeface="Andalus" pitchFamily="2" charset="-78"/>
              <a:cs typeface="Andalus" pitchFamily="2" charset="-78"/>
            </a:endParaRPr>
          </a:p>
          <a:p>
            <a:pPr>
              <a:buFont typeface="Wingdings" pitchFamily="2" charset="2"/>
              <a:buChar char="§"/>
            </a:pPr>
            <a:endParaRPr lang="en-US" sz="3600" dirty="0" smtClean="0">
              <a:latin typeface="Andalus" pitchFamily="2" charset="-78"/>
              <a:cs typeface="Andalus" pitchFamily="2" charset="-78"/>
            </a:endParaRPr>
          </a:p>
          <a:p>
            <a:pPr>
              <a:buFont typeface="Wingdings" pitchFamily="2" charset="2"/>
              <a:buChar char="§"/>
            </a:pPr>
            <a:r>
              <a:rPr lang="en-US" sz="3600" dirty="0" smtClean="0">
                <a:latin typeface="Andalus" pitchFamily="2" charset="-78"/>
                <a:cs typeface="Andalus" pitchFamily="2" charset="-78"/>
              </a:rPr>
              <a:t>Small </a:t>
            </a:r>
            <a:r>
              <a:rPr lang="en-US" sz="3600" dirty="0" smtClean="0">
                <a:latin typeface="Andalus" pitchFamily="2" charset="-78"/>
                <a:cs typeface="Andalus" pitchFamily="2" charset="-78"/>
              </a:rPr>
              <a:t>submerged </a:t>
            </a:r>
            <a:r>
              <a:rPr lang="en-US" sz="3600" dirty="0" smtClean="0">
                <a:latin typeface="Andalus" pitchFamily="2" charset="-78"/>
                <a:cs typeface="Andalus" pitchFamily="2" charset="-78"/>
              </a:rPr>
              <a:t>area</a:t>
            </a:r>
          </a:p>
          <a:p>
            <a:pPr>
              <a:buFont typeface="Wingdings" pitchFamily="2" charset="2"/>
              <a:buChar char="§"/>
            </a:pPr>
            <a:r>
              <a:rPr lang="en-US" sz="3600" dirty="0" smtClean="0">
                <a:latin typeface="Andalus" pitchFamily="2" charset="-78"/>
                <a:cs typeface="Andalus" pitchFamily="2" charset="-78"/>
              </a:rPr>
              <a:t>Low </a:t>
            </a:r>
            <a:r>
              <a:rPr lang="en-US" sz="3600" dirty="0" smtClean="0">
                <a:latin typeface="Andalus" pitchFamily="2" charset="-78"/>
                <a:cs typeface="Andalus" pitchFamily="2" charset="-78"/>
              </a:rPr>
              <a:t>silt inflow</a:t>
            </a:r>
          </a:p>
          <a:p>
            <a:pPr>
              <a:buFont typeface="Wingdings" pitchFamily="2" charset="2"/>
              <a:buChar char="§"/>
            </a:pPr>
            <a:r>
              <a:rPr lang="en-US" sz="3600" dirty="0" smtClean="0">
                <a:latin typeface="Andalus" pitchFamily="2" charset="-78"/>
                <a:cs typeface="Andalus" pitchFamily="2" charset="-78"/>
              </a:rPr>
              <a:t>No objectionable minerals</a:t>
            </a:r>
          </a:p>
          <a:p>
            <a:pPr>
              <a:buFont typeface="Wingdings" pitchFamily="2" charset="2"/>
              <a:buChar char="§"/>
            </a:pPr>
            <a:r>
              <a:rPr lang="en-US" sz="3600" dirty="0" smtClean="0">
                <a:latin typeface="Andalus" pitchFamily="2" charset="-78"/>
                <a:cs typeface="Andalus" pitchFamily="2" charset="-78"/>
              </a:rPr>
              <a:t>Low cost of real </a:t>
            </a:r>
            <a:r>
              <a:rPr lang="en-US" sz="3600" dirty="0" smtClean="0">
                <a:latin typeface="Andalus" pitchFamily="2" charset="-78"/>
                <a:cs typeface="Andalus" pitchFamily="2" charset="-78"/>
              </a:rPr>
              <a:t>estate</a:t>
            </a:r>
          </a:p>
          <a:p>
            <a:pPr>
              <a:buFont typeface="Wingdings" pitchFamily="2" charset="2"/>
              <a:buChar char="§"/>
            </a:pPr>
            <a:r>
              <a:rPr lang="en-US" sz="3600" dirty="0" smtClean="0">
                <a:latin typeface="Andalus" pitchFamily="2" charset="-78"/>
                <a:cs typeface="Andalus" pitchFamily="2" charset="-78"/>
              </a:rPr>
              <a:t>Site easily accessible</a:t>
            </a:r>
          </a:p>
          <a:p>
            <a:endParaRPr lang="en-IN" dirty="0" smtClean="0"/>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636588"/>
            <a:ext cx="8229600" cy="506412"/>
          </a:xfrm>
        </p:spPr>
        <p:txBody>
          <a:bodyPr/>
          <a:lstStyle/>
          <a:p>
            <a:r>
              <a:rPr lang="en-US" dirty="0" smtClean="0">
                <a:solidFill>
                  <a:srgbClr val="C00000"/>
                </a:solidFill>
              </a:rPr>
              <a:t>Zones of storage</a:t>
            </a:r>
            <a:endParaRPr lang="en-US" dirty="0" smtClean="0">
              <a:solidFill>
                <a:srgbClr val="C00000"/>
              </a:solidFill>
            </a:endParaRPr>
          </a:p>
        </p:txBody>
      </p:sp>
      <p:sp>
        <p:nvSpPr>
          <p:cNvPr id="75779" name="Text Box 12"/>
          <p:cNvSpPr txBox="1">
            <a:spLocks noChangeArrowheads="1"/>
          </p:cNvSpPr>
          <p:nvPr/>
        </p:nvSpPr>
        <p:spPr bwMode="auto">
          <a:xfrm>
            <a:off x="762000" y="4267200"/>
            <a:ext cx="7848600" cy="396875"/>
          </a:xfrm>
          <a:prstGeom prst="rect">
            <a:avLst/>
          </a:prstGeom>
          <a:noFill/>
          <a:ln w="9525">
            <a:noFill/>
            <a:miter lim="800000"/>
            <a:headEnd/>
            <a:tailEnd/>
          </a:ln>
        </p:spPr>
        <p:txBody>
          <a:bodyPr>
            <a:spAutoFit/>
          </a:bodyPr>
          <a:lstStyle/>
          <a:p>
            <a:pPr algn="just"/>
            <a:endParaRPr lang="en-US" sz="2000"/>
          </a:p>
        </p:txBody>
      </p:sp>
      <p:pic>
        <p:nvPicPr>
          <p:cNvPr id="1026" name="Picture 2" descr="C:\Users\OMM\Desktop\Presentations\VTH SEM\HYDROLOGY\MATERIALS\loadBinary.gif"/>
          <p:cNvPicPr>
            <a:picLocks noChangeAspect="1" noChangeArrowheads="1"/>
          </p:cNvPicPr>
          <p:nvPr/>
        </p:nvPicPr>
        <p:blipFill>
          <a:blip r:embed="rId3" cstate="print"/>
          <a:srcRect/>
          <a:stretch>
            <a:fillRect/>
          </a:stretch>
        </p:blipFill>
        <p:spPr bwMode="auto">
          <a:xfrm>
            <a:off x="971600" y="1844824"/>
            <a:ext cx="7344816" cy="410445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548680"/>
            <a:ext cx="8229600" cy="5775920"/>
          </a:xfrm>
        </p:spPr>
        <p:txBody>
          <a:bodyPr/>
          <a:lstStyle/>
          <a:p>
            <a:pPr algn="just">
              <a:buFont typeface="Wingdings" pitchFamily="2" charset="2"/>
              <a:buChar char="§"/>
            </a:pPr>
            <a:r>
              <a:rPr lang="en-US" sz="2800" b="1" u="sng" dirty="0" smtClean="0">
                <a:solidFill>
                  <a:srgbClr val="0070C0"/>
                </a:solidFill>
                <a:latin typeface="Andalus" pitchFamily="2" charset="-78"/>
                <a:cs typeface="Andalus" pitchFamily="2" charset="-78"/>
              </a:rPr>
              <a:t>Full reservoir level (FRL):</a:t>
            </a:r>
            <a:r>
              <a:rPr lang="en-US" sz="2800" dirty="0" smtClean="0">
                <a:latin typeface="Andalus" pitchFamily="2" charset="-78"/>
                <a:cs typeface="Andalus" pitchFamily="2" charset="-78"/>
              </a:rPr>
              <a:t> The full reservoir level (FRL) is the highest water level to which the water surface will rise during normal operating conditions.</a:t>
            </a:r>
          </a:p>
          <a:p>
            <a:pPr algn="just">
              <a:buFont typeface="Wingdings" pitchFamily="2" charset="2"/>
              <a:buChar char="§"/>
            </a:pPr>
            <a:endParaRPr lang="en-US" sz="2800" dirty="0" smtClean="0">
              <a:latin typeface="Andalus" pitchFamily="2" charset="-78"/>
              <a:cs typeface="Andalus" pitchFamily="2" charset="-78"/>
            </a:endParaRPr>
          </a:p>
          <a:p>
            <a:pPr algn="just">
              <a:buFont typeface="Wingdings" pitchFamily="2" charset="2"/>
              <a:buChar char="§"/>
            </a:pPr>
            <a:r>
              <a:rPr lang="en-US" sz="2800" b="1" u="sng" dirty="0" smtClean="0">
                <a:solidFill>
                  <a:srgbClr val="0070C0"/>
                </a:solidFill>
                <a:latin typeface="Andalus" pitchFamily="2" charset="-78"/>
                <a:cs typeface="Andalus" pitchFamily="2" charset="-78"/>
              </a:rPr>
              <a:t>Maximum water level (MWL):</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maximum water level is the maximum level to which the water surface will rise when the design flood passes over the spillway.</a:t>
            </a:r>
          </a:p>
          <a:p>
            <a:pPr algn="just">
              <a:buFont typeface="Wingdings" pitchFamily="2" charset="2"/>
              <a:buChar char="§"/>
            </a:pPr>
            <a:endParaRPr lang="en-US" sz="2800" dirty="0" smtClean="0">
              <a:latin typeface="Andalus" pitchFamily="2" charset="-78"/>
              <a:cs typeface="Andalus" pitchFamily="2" charset="-78"/>
            </a:endParaRPr>
          </a:p>
          <a:p>
            <a:pPr algn="just">
              <a:buFont typeface="Wingdings" pitchFamily="2" charset="2"/>
              <a:buChar char="§"/>
            </a:pPr>
            <a:r>
              <a:rPr lang="en-US" sz="2800" b="1" u="sng" dirty="0" smtClean="0">
                <a:solidFill>
                  <a:srgbClr val="0070C0"/>
                </a:solidFill>
                <a:latin typeface="Andalus" pitchFamily="2" charset="-78"/>
                <a:cs typeface="Andalus" pitchFamily="2" charset="-78"/>
              </a:rPr>
              <a:t>Minimum pool level:</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minimum pool level is the lowest level up to which the water is withdrawn from the reservoir under ordinary conditions.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Font typeface="Wingdings" pitchFamily="2" charset="2"/>
              <a:buChar char="§"/>
            </a:pPr>
            <a:r>
              <a:rPr lang="en-US" sz="2800" b="1" u="sng" dirty="0" smtClean="0">
                <a:solidFill>
                  <a:srgbClr val="0070C0"/>
                </a:solidFill>
                <a:latin typeface="Andalus" pitchFamily="2" charset="-78"/>
                <a:cs typeface="Andalus" pitchFamily="2" charset="-78"/>
              </a:rPr>
              <a:t>Dead storage:</a:t>
            </a:r>
            <a:r>
              <a:rPr lang="en-US" sz="2800" b="1"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volume of water held below the minimum pool level is called the dead storage. It is provided to cater for the sediment deposition by the impounding sediment laid in water. Normally it is equivalent to volume of sediment expected to be deposited in the reservoir during the design life reservoir.</a:t>
            </a:r>
          </a:p>
          <a:p>
            <a:pPr>
              <a:buFont typeface="Wingdings" pitchFamily="2" charset="2"/>
              <a:buChar char="§"/>
            </a:pPr>
            <a:endParaRPr lang="en-US" sz="2800" dirty="0" smtClean="0">
              <a:latin typeface="Andalus" pitchFamily="2" charset="-78"/>
              <a:cs typeface="Andalus" pitchFamily="2" charset="-78"/>
            </a:endParaRPr>
          </a:p>
          <a:p>
            <a:pPr algn="just">
              <a:buFont typeface="Wingdings" pitchFamily="2" charset="2"/>
              <a:buChar char="§"/>
            </a:pPr>
            <a:r>
              <a:rPr lang="en-US" sz="2800" b="1" u="sng" dirty="0" smtClean="0">
                <a:solidFill>
                  <a:srgbClr val="0070C0"/>
                </a:solidFill>
                <a:latin typeface="Andalus" pitchFamily="2" charset="-78"/>
                <a:cs typeface="Andalus" pitchFamily="2" charset="-78"/>
              </a:rPr>
              <a:t>Live/useful storage:</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volume of water stored between the full reservoir level (FRL) and the minimum pool level is called the useful storage. It assures the supply of water for specific period to meet the demand.</a:t>
            </a:r>
          </a:p>
          <a:p>
            <a:pPr algn="just">
              <a:lnSpc>
                <a:spcPct val="80000"/>
              </a:lnSpc>
              <a:buFont typeface="Wingdings" pitchFamily="2" charset="2"/>
              <a:buChar char="§"/>
            </a:pPr>
            <a:endParaRPr lang="en-US" sz="2800" dirty="0" smtClean="0">
              <a:latin typeface="Andalus" pitchFamily="2" charset="-78"/>
              <a:cs typeface="Andalus" pitchFamily="2" charset="-78"/>
            </a:endParaRPr>
          </a:p>
          <a:p>
            <a:pPr>
              <a:buFont typeface="Wingdings" pitchFamily="2" charset="2"/>
              <a:buChar char="§"/>
            </a:pPr>
            <a:endParaRPr lang="en-US" sz="2800" dirty="0" smtClean="0">
              <a:latin typeface="Andalus" pitchFamily="2" charset="-78"/>
              <a:cs typeface="Andalus" pitchFamily="2" charset="-78"/>
            </a:endParaRPr>
          </a:p>
          <a:p>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395536" y="620688"/>
            <a:ext cx="8229600" cy="5410200"/>
          </a:xfrm>
        </p:spPr>
        <p:txBody>
          <a:bodyPr/>
          <a:lstStyle/>
          <a:p>
            <a:pPr algn="just">
              <a:lnSpc>
                <a:spcPct val="80000"/>
              </a:lnSpc>
            </a:pPr>
            <a:endParaRPr lang="en-US" sz="2000" dirty="0" smtClean="0"/>
          </a:p>
          <a:p>
            <a:pPr algn="just">
              <a:lnSpc>
                <a:spcPct val="80000"/>
              </a:lnSpc>
              <a:buFont typeface="Wingdings" pitchFamily="2" charset="2"/>
              <a:buChar char="§"/>
            </a:pPr>
            <a:r>
              <a:rPr lang="en-US" sz="2800" b="1" u="sng" dirty="0" smtClean="0">
                <a:solidFill>
                  <a:srgbClr val="0070C0"/>
                </a:solidFill>
                <a:latin typeface="Andalus" pitchFamily="2" charset="-78"/>
                <a:cs typeface="Andalus" pitchFamily="2" charset="-78"/>
              </a:rPr>
              <a:t>Bank storage:</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is developed in the voids of soil cover in the reservoir area and becomes available as seepage of water when water levels drops down. It increases the reservoir capacity over and above that given by elevation storage curves.</a:t>
            </a:r>
          </a:p>
          <a:p>
            <a:pPr algn="just">
              <a:lnSpc>
                <a:spcPct val="80000"/>
              </a:lnSpc>
              <a:buFont typeface="Wingdings" pitchFamily="2" charset="2"/>
              <a:buChar char="§"/>
            </a:pPr>
            <a:endParaRPr lang="en-US" sz="2800" dirty="0" smtClean="0">
              <a:latin typeface="Andalus" pitchFamily="2" charset="-78"/>
              <a:cs typeface="Andalus" pitchFamily="2" charset="-78"/>
            </a:endParaRPr>
          </a:p>
          <a:p>
            <a:pPr algn="just">
              <a:lnSpc>
                <a:spcPct val="80000"/>
              </a:lnSpc>
              <a:buFont typeface="Wingdings" pitchFamily="2" charset="2"/>
              <a:buChar char="§"/>
            </a:pPr>
            <a:r>
              <a:rPr lang="en-US" sz="2800" b="1" u="sng" dirty="0" smtClean="0">
                <a:solidFill>
                  <a:srgbClr val="0070C0"/>
                </a:solidFill>
                <a:latin typeface="Andalus" pitchFamily="2" charset="-78"/>
                <a:cs typeface="Andalus" pitchFamily="2" charset="-78"/>
              </a:rPr>
              <a:t>Valley storage:</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volume of water held by the natural river channel in its valley up to the top of its banks before the construction of a reservoir is called the valley storage. The valley storage depends upon the cross section of the river.</a:t>
            </a:r>
          </a:p>
          <a:p>
            <a:pPr algn="just">
              <a:lnSpc>
                <a:spcPct val="80000"/>
              </a:lnSpc>
              <a:buNone/>
            </a:pPr>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pPr>
              <a:buFont typeface="Wingdings" pitchFamily="2" charset="2"/>
              <a:buChar char="§"/>
            </a:pPr>
            <a:r>
              <a:rPr lang="en-US" sz="2800" b="1" u="sng" dirty="0" smtClean="0">
                <a:solidFill>
                  <a:srgbClr val="0070C0"/>
                </a:solidFill>
                <a:latin typeface="Andalus" pitchFamily="2" charset="-78"/>
                <a:cs typeface="Andalus" pitchFamily="2" charset="-78"/>
              </a:rPr>
              <a:t>Flood/Surcharge storage:</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is storage contained between maximum reservoir level and full reservoir levels. It varies with spillway capacity of dam for given design </a:t>
            </a:r>
            <a:r>
              <a:rPr lang="en-US" sz="2800" dirty="0" smtClean="0">
                <a:latin typeface="Andalus" pitchFamily="2" charset="-78"/>
                <a:cs typeface="Andalus" pitchFamily="2" charset="-78"/>
              </a:rPr>
              <a:t>flood.</a:t>
            </a:r>
          </a:p>
          <a:p>
            <a:pPr>
              <a:buFont typeface="Wingdings" pitchFamily="2" charset="2"/>
              <a:buChar char="§"/>
            </a:pPr>
            <a:endParaRPr lang="en-US" sz="2800" dirty="0" smtClean="0">
              <a:latin typeface="Andalus" pitchFamily="2" charset="-78"/>
              <a:cs typeface="Andalus" pitchFamily="2" charset="-78"/>
            </a:endParaRPr>
          </a:p>
          <a:p>
            <a:pPr algn="just">
              <a:lnSpc>
                <a:spcPct val="90000"/>
              </a:lnSpc>
              <a:buNone/>
            </a:pPr>
            <a:endParaRPr lang="en-US" sz="2800" dirty="0" smtClean="0">
              <a:latin typeface="Andalus" pitchFamily="2" charset="-78"/>
              <a:cs typeface="Andalus" pitchFamily="2" charset="-78"/>
            </a:endParaRPr>
          </a:p>
          <a:p>
            <a:pPr algn="just">
              <a:lnSpc>
                <a:spcPct val="90000"/>
              </a:lnSpc>
              <a:buFont typeface="Wingdings" pitchFamily="2" charset="2"/>
              <a:buChar char="§"/>
            </a:pPr>
            <a:endParaRPr lang="en-US" sz="2800" dirty="0" smtClean="0">
              <a:latin typeface="Andalus" pitchFamily="2" charset="-78"/>
              <a:cs typeface="Andalus" pitchFamily="2" charset="-78"/>
            </a:endParaRPr>
          </a:p>
          <a:p>
            <a:pPr algn="just">
              <a:lnSpc>
                <a:spcPct val="90000"/>
              </a:lnSpc>
              <a:buNone/>
            </a:pPr>
            <a:endParaRPr lang="en-US" sz="2800" dirty="0" smtClean="0">
              <a:latin typeface="Andalus" pitchFamily="2" charset="-78"/>
              <a:cs typeface="Andalus" pitchFamily="2" charset="-78"/>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808038"/>
          </a:xfrm>
        </p:spPr>
        <p:txBody>
          <a:bodyPr/>
          <a:lstStyle/>
          <a:p>
            <a:r>
              <a:rPr lang="en-US" dirty="0" smtClean="0">
                <a:solidFill>
                  <a:srgbClr val="C00000"/>
                </a:solidFill>
              </a:rPr>
              <a:t>Safe yield</a:t>
            </a:r>
            <a:endParaRPr lang="en-IN"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Andalus" pitchFamily="2" charset="-78"/>
                <a:cs typeface="Andalus" pitchFamily="2" charset="-78"/>
              </a:rPr>
              <a:t>Yield is the volume of water which can be withdrawn from a reservoir in a specified period of time</a:t>
            </a:r>
            <a:r>
              <a:rPr lang="en-US" dirty="0" smtClean="0">
                <a:latin typeface="Andalus" pitchFamily="2" charset="-78"/>
                <a:cs typeface="Andalus" pitchFamily="2" charset="-78"/>
              </a:rPr>
              <a:t>.</a:t>
            </a:r>
            <a:endParaRPr lang="en-US" dirty="0" smtClean="0">
              <a:latin typeface="Andalus" pitchFamily="2" charset="-78"/>
              <a:cs typeface="Andalus" pitchFamily="2" charset="-78"/>
            </a:endParaRPr>
          </a:p>
          <a:p>
            <a:pPr>
              <a:buFont typeface="Wingdings" pitchFamily="2" charset="2"/>
              <a:buChar char="§"/>
            </a:pPr>
            <a:endParaRPr lang="en-US" dirty="0" smtClean="0">
              <a:latin typeface="Andalus" pitchFamily="2" charset="-78"/>
              <a:cs typeface="Andalus" pitchFamily="2" charset="-78"/>
            </a:endParaRPr>
          </a:p>
          <a:p>
            <a:pPr>
              <a:buFont typeface="Wingdings" pitchFamily="2" charset="2"/>
              <a:buChar char="§"/>
            </a:pPr>
            <a:r>
              <a:rPr lang="en-US" dirty="0" smtClean="0">
                <a:latin typeface="Andalus" pitchFamily="2" charset="-78"/>
                <a:cs typeface="Andalus" pitchFamily="2" charset="-78"/>
              </a:rPr>
              <a:t>Safe yield is the maximum quantity of water which can be supplied from a reservoir in a specified period of time during a critical dry year.</a:t>
            </a:r>
          </a:p>
          <a:p>
            <a:endParaRPr lang="en-US" dirty="0" smtClean="0">
              <a:latin typeface="Andalus" pitchFamily="2" charset="-78"/>
              <a:cs typeface="Andalus" pitchFamily="2" charset="-78"/>
            </a:endParaRP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08038"/>
          </a:xfrm>
        </p:spPr>
        <p:txBody>
          <a:bodyPr/>
          <a:lstStyle/>
          <a:p>
            <a:pPr algn="l"/>
            <a:r>
              <a:rPr lang="en-US" dirty="0" smtClean="0"/>
              <a:t>Content…</a:t>
            </a:r>
            <a:endParaRPr lang="en-IN" dirty="0"/>
          </a:p>
        </p:txBody>
      </p:sp>
      <p:sp>
        <p:nvSpPr>
          <p:cNvPr id="3" name="Content Placeholder 2"/>
          <p:cNvSpPr>
            <a:spLocks noGrp="1"/>
          </p:cNvSpPr>
          <p:nvPr>
            <p:ph idx="1"/>
          </p:nvPr>
        </p:nvSpPr>
        <p:spPr>
          <a:xfrm>
            <a:off x="457200" y="1340768"/>
            <a:ext cx="8229600" cy="4785395"/>
          </a:xfrm>
        </p:spPr>
        <p:txBody>
          <a:bodyPr/>
          <a:lstStyle/>
          <a:p>
            <a:pPr>
              <a:buNone/>
            </a:pPr>
            <a:r>
              <a:rPr lang="en-IN" dirty="0" smtClean="0">
                <a:solidFill>
                  <a:schemeClr val="tx1"/>
                </a:solidFill>
                <a:latin typeface="Baskerville Old Face" pitchFamily="18" charset="0"/>
              </a:rPr>
              <a:t>	</a:t>
            </a:r>
          </a:p>
          <a:p>
            <a:pPr>
              <a:buNone/>
            </a:pPr>
            <a:r>
              <a:rPr lang="en-IN" dirty="0">
                <a:latin typeface="Baskerville Old Face" pitchFamily="18" charset="0"/>
              </a:rPr>
              <a:t>	</a:t>
            </a:r>
            <a:r>
              <a:rPr lang="en-IN" dirty="0" smtClean="0">
                <a:solidFill>
                  <a:schemeClr val="tx1"/>
                </a:solidFill>
                <a:latin typeface="Baskerville Old Face" pitchFamily="18" charset="0"/>
              </a:rPr>
              <a:t>Types</a:t>
            </a:r>
            <a:r>
              <a:rPr lang="en-IN" dirty="0">
                <a:solidFill>
                  <a:schemeClr val="tx1"/>
                </a:solidFill>
                <a:latin typeface="Baskerville Old Face" pitchFamily="18" charset="0"/>
              </a:rPr>
              <a:t>, Investigations, Site selection, Zones of storage, Safe yield</a:t>
            </a:r>
            <a:r>
              <a:rPr lang="en-IN">
                <a:solidFill>
                  <a:schemeClr val="tx1"/>
                </a:solidFill>
                <a:latin typeface="Baskerville Old Face" pitchFamily="18" charset="0"/>
              </a:rPr>
              <a:t>, </a:t>
            </a:r>
            <a:r>
              <a:rPr lang="en-IN" smtClean="0">
                <a:solidFill>
                  <a:schemeClr val="tx1"/>
                </a:solidFill>
                <a:latin typeface="Baskerville Old Face" pitchFamily="18" charset="0"/>
              </a:rPr>
              <a:t>Reservoir capacity</a:t>
            </a:r>
            <a:r>
              <a:rPr lang="en-IN" dirty="0">
                <a:solidFill>
                  <a:schemeClr val="tx1"/>
                </a:solidFill>
                <a:latin typeface="Baskerville Old Face" pitchFamily="18" charset="0"/>
              </a:rPr>
              <a:t>, Reservoir sedimentation and control.</a:t>
            </a:r>
            <a:endParaRPr lang="en-IN" dirty="0">
              <a:latin typeface="Baskerville Old Fac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67544" y="620688"/>
            <a:ext cx="8229600" cy="4724400"/>
          </a:xfrm>
        </p:spPr>
        <p:txBody>
          <a:bodyPr/>
          <a:lstStyle/>
          <a:p>
            <a:pPr algn="just">
              <a:lnSpc>
                <a:spcPct val="90000"/>
              </a:lnSpc>
              <a:buFont typeface="Wingdings" pitchFamily="2" charset="2"/>
              <a:buChar char="§"/>
            </a:pPr>
            <a:r>
              <a:rPr lang="en-US" sz="2800" b="1" u="sng" dirty="0" smtClean="0">
                <a:solidFill>
                  <a:srgbClr val="0070C0"/>
                </a:solidFill>
                <a:latin typeface="Andalus" pitchFamily="2" charset="-78"/>
                <a:cs typeface="Andalus" pitchFamily="2" charset="-78"/>
              </a:rPr>
              <a:t>Secondary yield:</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is the quantity of water which is available during the period of high flow in the rivers when the yield is more than the safe yield</a:t>
            </a:r>
            <a:r>
              <a:rPr lang="en-US" sz="2800" dirty="0" smtClean="0">
                <a:latin typeface="Andalus" pitchFamily="2" charset="-78"/>
                <a:cs typeface="Andalus" pitchFamily="2" charset="-78"/>
              </a:rPr>
              <a:t>.</a:t>
            </a:r>
          </a:p>
          <a:p>
            <a:pPr algn="just">
              <a:lnSpc>
                <a:spcPct val="90000"/>
              </a:lnSpc>
              <a:buFont typeface="Wingdings" pitchFamily="2" charset="2"/>
              <a:buChar char="§"/>
            </a:pPr>
            <a:endParaRPr lang="en-US" sz="2800" dirty="0" smtClean="0">
              <a:latin typeface="Andalus" pitchFamily="2" charset="-78"/>
              <a:cs typeface="Andalus" pitchFamily="2" charset="-78"/>
            </a:endParaRPr>
          </a:p>
          <a:p>
            <a:pPr algn="just">
              <a:lnSpc>
                <a:spcPct val="90000"/>
              </a:lnSpc>
              <a:buFont typeface="Wingdings" pitchFamily="2" charset="2"/>
              <a:buChar char="§"/>
            </a:pPr>
            <a:r>
              <a:rPr lang="en-US" sz="2800" b="1" u="sng" dirty="0" smtClean="0">
                <a:solidFill>
                  <a:srgbClr val="0070C0"/>
                </a:solidFill>
                <a:latin typeface="Andalus" pitchFamily="2" charset="-78"/>
                <a:cs typeface="Andalus" pitchFamily="2" charset="-78"/>
              </a:rPr>
              <a:t>Average yield:</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average yield is the arithmetic average of the firm yield and the secondary yield over a long period of time</a:t>
            </a:r>
            <a:r>
              <a:rPr lang="en-US" sz="2800" dirty="0" smtClean="0">
                <a:latin typeface="Andalus" pitchFamily="2" charset="-78"/>
                <a:cs typeface="Andalus" pitchFamily="2" charset="-78"/>
              </a:rPr>
              <a:t>.</a:t>
            </a:r>
          </a:p>
          <a:p>
            <a:pPr algn="just">
              <a:lnSpc>
                <a:spcPct val="90000"/>
              </a:lnSpc>
              <a:buFont typeface="Wingdings" pitchFamily="2" charset="2"/>
              <a:buChar char="§"/>
            </a:pPr>
            <a:endParaRPr lang="en-US" sz="2800" dirty="0" smtClean="0">
              <a:latin typeface="Andalus" pitchFamily="2" charset="-78"/>
              <a:cs typeface="Andalus" pitchFamily="2" charset="-78"/>
            </a:endParaRPr>
          </a:p>
          <a:p>
            <a:pPr algn="just">
              <a:lnSpc>
                <a:spcPct val="90000"/>
              </a:lnSpc>
              <a:buFont typeface="Wingdings" pitchFamily="2" charset="2"/>
              <a:buChar char="§"/>
            </a:pPr>
            <a:r>
              <a:rPr lang="en-US" sz="2800" b="1" u="sng" dirty="0" smtClean="0">
                <a:solidFill>
                  <a:srgbClr val="0070C0"/>
                </a:solidFill>
                <a:latin typeface="Andalus" pitchFamily="2" charset="-78"/>
                <a:cs typeface="Andalus" pitchFamily="2" charset="-78"/>
              </a:rPr>
              <a:t>Design yield:</a:t>
            </a:r>
            <a:r>
              <a:rPr lang="en-US" sz="2800" dirty="0" smtClean="0">
                <a:solidFill>
                  <a:srgbClr val="0070C0"/>
                </a:solidFill>
                <a:latin typeface="Andalus" pitchFamily="2" charset="-78"/>
                <a:cs typeface="Andalus" pitchFamily="2" charset="-78"/>
              </a:rPr>
              <a:t> </a:t>
            </a:r>
            <a:r>
              <a:rPr lang="en-US" sz="2800" dirty="0" smtClean="0">
                <a:latin typeface="Andalus" pitchFamily="2" charset="-78"/>
                <a:cs typeface="Andalus" pitchFamily="2" charset="-78"/>
              </a:rPr>
              <a:t>The design yield is the yield adopted in the design of a reservoir. The design yield is usually fixed after considering the urgency of the water needs and the amount of risk involved.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08038"/>
          </a:xfrm>
        </p:spPr>
        <p:txBody>
          <a:bodyPr/>
          <a:lstStyle/>
          <a:p>
            <a:r>
              <a:rPr lang="en-US" dirty="0" smtClean="0">
                <a:solidFill>
                  <a:srgbClr val="C00000"/>
                </a:solidFill>
              </a:rPr>
              <a:t>Reservoir capacity</a:t>
            </a:r>
            <a:endParaRPr lang="en-IN" dirty="0">
              <a:solidFill>
                <a:srgbClr val="C00000"/>
              </a:solidFill>
            </a:endParaRPr>
          </a:p>
        </p:txBody>
      </p:sp>
      <p:sp>
        <p:nvSpPr>
          <p:cNvPr id="3" name="Content Placeholder 2"/>
          <p:cNvSpPr>
            <a:spLocks noGrp="1"/>
          </p:cNvSpPr>
          <p:nvPr>
            <p:ph idx="1"/>
          </p:nvPr>
        </p:nvSpPr>
        <p:spPr>
          <a:xfrm>
            <a:off x="457200" y="1268760"/>
            <a:ext cx="8229600" cy="4857403"/>
          </a:xfrm>
        </p:spPr>
        <p:txBody>
          <a:bodyPr/>
          <a:lstStyle/>
          <a:p>
            <a:pPr>
              <a:buFont typeface="Wingdings" pitchFamily="2" charset="2"/>
              <a:buChar char="§"/>
            </a:pPr>
            <a:r>
              <a:rPr lang="en-IN" dirty="0" smtClean="0">
                <a:latin typeface="Andalus" pitchFamily="2" charset="-78"/>
                <a:cs typeface="Andalus" pitchFamily="2" charset="-78"/>
              </a:rPr>
              <a:t>depends upon the inflow available and </a:t>
            </a:r>
            <a:r>
              <a:rPr lang="en-IN" dirty="0" smtClean="0">
                <a:latin typeface="Andalus" pitchFamily="2" charset="-78"/>
                <a:cs typeface="Andalus" pitchFamily="2" charset="-78"/>
              </a:rPr>
              <a:t>demand</a:t>
            </a:r>
          </a:p>
          <a:p>
            <a:pPr>
              <a:buFont typeface="Wingdings" pitchFamily="2" charset="2"/>
              <a:buChar char="§"/>
            </a:pPr>
            <a:endParaRPr lang="en-IN" dirty="0" smtClean="0">
              <a:latin typeface="Andalus" pitchFamily="2" charset="-78"/>
              <a:cs typeface="Andalus" pitchFamily="2" charset="-78"/>
            </a:endParaRPr>
          </a:p>
          <a:p>
            <a:pPr>
              <a:buFont typeface="Wingdings" pitchFamily="2" charset="2"/>
              <a:buChar char="§"/>
            </a:pPr>
            <a:r>
              <a:rPr lang="en-IN" dirty="0" smtClean="0">
                <a:latin typeface="Andalus" pitchFamily="2" charset="-78"/>
                <a:cs typeface="Andalus" pitchFamily="2" charset="-78"/>
              </a:rPr>
              <a:t>inflow </a:t>
            </a:r>
            <a:r>
              <a:rPr lang="en-IN" dirty="0" smtClean="0">
                <a:latin typeface="Andalus" pitchFamily="2" charset="-78"/>
                <a:cs typeface="Andalus" pitchFamily="2" charset="-78"/>
              </a:rPr>
              <a:t>in the river is always greater than the demand, there is no storage </a:t>
            </a:r>
            <a:r>
              <a:rPr lang="en-IN" dirty="0" smtClean="0">
                <a:latin typeface="Andalus" pitchFamily="2" charset="-78"/>
                <a:cs typeface="Andalus" pitchFamily="2" charset="-78"/>
              </a:rPr>
              <a:t>required</a:t>
            </a:r>
          </a:p>
          <a:p>
            <a:pPr>
              <a:buFont typeface="Wingdings" pitchFamily="2" charset="2"/>
              <a:buChar char="§"/>
            </a:pPr>
            <a:endParaRPr lang="en-IN" dirty="0" smtClean="0">
              <a:latin typeface="Andalus" pitchFamily="2" charset="-78"/>
              <a:cs typeface="Andalus" pitchFamily="2" charset="-78"/>
            </a:endParaRPr>
          </a:p>
          <a:p>
            <a:pPr>
              <a:buFont typeface="Wingdings" pitchFamily="2" charset="2"/>
              <a:buChar char="§"/>
            </a:pPr>
            <a:r>
              <a:rPr lang="en-IN" dirty="0" smtClean="0">
                <a:latin typeface="Andalus" pitchFamily="2" charset="-78"/>
                <a:cs typeface="Andalus" pitchFamily="2" charset="-78"/>
              </a:rPr>
              <a:t>if </a:t>
            </a:r>
            <a:r>
              <a:rPr lang="en-IN" dirty="0" smtClean="0">
                <a:latin typeface="Andalus" pitchFamily="2" charset="-78"/>
                <a:cs typeface="Andalus" pitchFamily="2" charset="-78"/>
              </a:rPr>
              <a:t>the inflow in the river is small but the demand is high, a large </a:t>
            </a:r>
            <a:r>
              <a:rPr lang="en-IN" dirty="0" smtClean="0">
                <a:latin typeface="Andalus" pitchFamily="2" charset="-78"/>
                <a:cs typeface="Andalus" pitchFamily="2" charset="-78"/>
              </a:rPr>
              <a:t>reservoir capacity </a:t>
            </a:r>
            <a:r>
              <a:rPr lang="en-IN" dirty="0" smtClean="0">
                <a:latin typeface="Andalus" pitchFamily="2" charset="-78"/>
                <a:cs typeface="Andalus" pitchFamily="2" charset="-78"/>
              </a:rPr>
              <a:t>is required</a:t>
            </a:r>
            <a:endParaRPr lang="en-IN" dirty="0">
              <a:latin typeface="Andalus" pitchFamily="2" charset="-78"/>
              <a:cs typeface="Andalus"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Font typeface="Wingdings" pitchFamily="2" charset="2"/>
              <a:buChar char="§"/>
            </a:pPr>
            <a:r>
              <a:rPr lang="en-IN" dirty="0" smtClean="0">
                <a:latin typeface="Andalus" pitchFamily="2" charset="-78"/>
                <a:cs typeface="Andalus" pitchFamily="2" charset="-78"/>
              </a:rPr>
              <a:t>The required capacity for a reservoir can be determined by the </a:t>
            </a:r>
            <a:r>
              <a:rPr lang="en-IN" dirty="0" smtClean="0">
                <a:latin typeface="Andalus" pitchFamily="2" charset="-78"/>
                <a:cs typeface="Andalus" pitchFamily="2" charset="-78"/>
              </a:rPr>
              <a:t>following methods</a:t>
            </a:r>
            <a:r>
              <a:rPr lang="en-IN" dirty="0" smtClean="0">
                <a:latin typeface="Andalus" pitchFamily="2" charset="-78"/>
                <a:cs typeface="Andalus" pitchFamily="2" charset="-78"/>
              </a:rPr>
              <a:t>:</a:t>
            </a:r>
          </a:p>
          <a:p>
            <a:pPr>
              <a:buNone/>
            </a:pPr>
            <a:endParaRPr lang="en-IN" dirty="0" smtClean="0">
              <a:latin typeface="Andalus" pitchFamily="2" charset="-78"/>
              <a:cs typeface="Andalus" pitchFamily="2" charset="-78"/>
            </a:endParaRP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1</a:t>
            </a:r>
            <a:r>
              <a:rPr lang="en-IN" dirty="0" smtClean="0">
                <a:latin typeface="Andalus" pitchFamily="2" charset="-78"/>
                <a:cs typeface="Andalus" pitchFamily="2" charset="-78"/>
              </a:rPr>
              <a:t>. Graphical method, using mass curves.</a:t>
            </a:r>
          </a:p>
          <a:p>
            <a:pPr>
              <a:buNone/>
            </a:pPr>
            <a:r>
              <a:rPr lang="en-IN" dirty="0" smtClean="0">
                <a:latin typeface="Andalus" pitchFamily="2" charset="-78"/>
                <a:cs typeface="Andalus" pitchFamily="2" charset="-78"/>
              </a:rPr>
              <a:t>	</a:t>
            </a:r>
          </a:p>
          <a:p>
            <a:pPr>
              <a:buNone/>
            </a:pPr>
            <a:r>
              <a:rPr lang="en-IN" dirty="0" smtClean="0">
                <a:latin typeface="Andalus" pitchFamily="2" charset="-78"/>
                <a:cs typeface="Andalus" pitchFamily="2" charset="-78"/>
              </a:rPr>
              <a:t>	2</a:t>
            </a:r>
            <a:r>
              <a:rPr lang="en-IN" dirty="0" smtClean="0">
                <a:latin typeface="Andalus" pitchFamily="2" charset="-78"/>
                <a:cs typeface="Andalus" pitchFamily="2" charset="-78"/>
              </a:rPr>
              <a:t>. Analytical method</a:t>
            </a:r>
          </a:p>
          <a:p>
            <a:pPr>
              <a:buNone/>
            </a:pPr>
            <a:r>
              <a:rPr lang="en-IN" dirty="0" smtClean="0">
                <a:latin typeface="Andalus" pitchFamily="2" charset="-78"/>
                <a:cs typeface="Andalus" pitchFamily="2" charset="-78"/>
              </a:rPr>
              <a:t>		</a:t>
            </a:r>
          </a:p>
          <a:p>
            <a:pPr>
              <a:buNone/>
            </a:pPr>
            <a:endParaRPr lang="en-IN" dirty="0">
              <a:latin typeface="Andalus" pitchFamily="2" charset="-78"/>
              <a:cs typeface="Andalus"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720080"/>
          </a:xfrm>
        </p:spPr>
        <p:txBody>
          <a:bodyPr/>
          <a:lstStyle/>
          <a:p>
            <a:pPr algn="l"/>
            <a:r>
              <a:rPr lang="en-US" dirty="0" smtClean="0">
                <a:solidFill>
                  <a:srgbClr val="C00000"/>
                </a:solidFill>
              </a:rPr>
              <a:t>Graphical method</a:t>
            </a:r>
            <a:endParaRPr lang="en-IN" dirty="0">
              <a:solidFill>
                <a:srgbClr val="C00000"/>
              </a:solidFill>
            </a:endParaRPr>
          </a:p>
        </p:txBody>
      </p:sp>
      <p:sp>
        <p:nvSpPr>
          <p:cNvPr id="3" name="Content Placeholder 2"/>
          <p:cNvSpPr>
            <a:spLocks noGrp="1"/>
          </p:cNvSpPr>
          <p:nvPr>
            <p:ph idx="1"/>
          </p:nvPr>
        </p:nvSpPr>
        <p:spPr>
          <a:xfrm>
            <a:off x="457200" y="1412776"/>
            <a:ext cx="8229600" cy="4713387"/>
          </a:xfrm>
        </p:spPr>
        <p:txBody>
          <a:bodyPr/>
          <a:lstStyle/>
          <a:p>
            <a:pPr>
              <a:buNone/>
            </a:pPr>
            <a:r>
              <a:rPr lang="en-IN" sz="2400" dirty="0" smtClean="0">
                <a:latin typeface="Andalus" pitchFamily="2" charset="-78"/>
                <a:cs typeface="Andalus" pitchFamily="2" charset="-78"/>
              </a:rPr>
              <a:t>1. </a:t>
            </a:r>
            <a:r>
              <a:rPr lang="en-IN" sz="2800" dirty="0" smtClean="0">
                <a:latin typeface="Andalus" pitchFamily="2" charset="-78"/>
                <a:cs typeface="Andalus" pitchFamily="2" charset="-78"/>
              </a:rPr>
              <a:t>Prepare </a:t>
            </a:r>
            <a:r>
              <a:rPr lang="en-IN" sz="2800" dirty="0" smtClean="0">
                <a:latin typeface="Andalus" pitchFamily="2" charset="-78"/>
                <a:cs typeface="Andalus" pitchFamily="2" charset="-78"/>
              </a:rPr>
              <a:t>a mass inflow curve from the flow hydrograph of the site for a number </a:t>
            </a:r>
            <a:r>
              <a:rPr lang="en-IN" sz="2800" dirty="0" smtClean="0">
                <a:latin typeface="Andalus" pitchFamily="2" charset="-78"/>
                <a:cs typeface="Andalus" pitchFamily="2" charset="-78"/>
              </a:rPr>
              <a:t>of consecutive </a:t>
            </a:r>
            <a:r>
              <a:rPr lang="en-IN" sz="2800" dirty="0" smtClean="0">
                <a:latin typeface="Andalus" pitchFamily="2" charset="-78"/>
                <a:cs typeface="Andalus" pitchFamily="2" charset="-78"/>
              </a:rPr>
              <a:t>years including the most critical years (or the driest years) when the discharge </a:t>
            </a:r>
            <a:r>
              <a:rPr lang="en-IN" sz="2800" dirty="0" smtClean="0">
                <a:latin typeface="Andalus" pitchFamily="2" charset="-78"/>
                <a:cs typeface="Andalus" pitchFamily="2" charset="-78"/>
              </a:rPr>
              <a:t>is low. </a:t>
            </a:r>
            <a:endParaRPr lang="en-IN" sz="2800" dirty="0" smtClean="0">
              <a:latin typeface="Andalus" pitchFamily="2" charset="-78"/>
              <a:cs typeface="Andalus" pitchFamily="2" charset="-78"/>
            </a:endParaRPr>
          </a:p>
          <a:p>
            <a:pPr>
              <a:buNone/>
            </a:pPr>
            <a:endParaRPr lang="en-IN" sz="2800" dirty="0" smtClean="0">
              <a:latin typeface="Andalus" pitchFamily="2" charset="-78"/>
              <a:cs typeface="Andalus" pitchFamily="2" charset="-78"/>
            </a:endParaRPr>
          </a:p>
          <a:p>
            <a:pPr>
              <a:buNone/>
            </a:pPr>
            <a:r>
              <a:rPr lang="en-IN" sz="2800" dirty="0" smtClean="0">
                <a:latin typeface="Andalus" pitchFamily="2" charset="-78"/>
                <a:cs typeface="Andalus" pitchFamily="2" charset="-78"/>
              </a:rPr>
              <a:t>2</a:t>
            </a: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Prepare </a:t>
            </a:r>
            <a:r>
              <a:rPr lang="en-IN" sz="2800" dirty="0" smtClean="0">
                <a:latin typeface="Andalus" pitchFamily="2" charset="-78"/>
                <a:cs typeface="Andalus" pitchFamily="2" charset="-78"/>
              </a:rPr>
              <a:t>the mass demand curve corresponding to the given rate of demand. If the </a:t>
            </a:r>
            <a:r>
              <a:rPr lang="en-IN" sz="2800" dirty="0" smtClean="0">
                <a:latin typeface="Andalus" pitchFamily="2" charset="-78"/>
                <a:cs typeface="Andalus" pitchFamily="2" charset="-78"/>
              </a:rPr>
              <a:t>rate of </a:t>
            </a:r>
            <a:r>
              <a:rPr lang="en-IN" sz="2800" dirty="0" smtClean="0">
                <a:latin typeface="Andalus" pitchFamily="2" charset="-78"/>
                <a:cs typeface="Andalus" pitchFamily="2" charset="-78"/>
              </a:rPr>
              <a:t>demand is constant, the mass demand curve is a straight </a:t>
            </a:r>
            <a:r>
              <a:rPr lang="en-IN" sz="2800" dirty="0" smtClean="0">
                <a:latin typeface="Andalus" pitchFamily="2" charset="-78"/>
                <a:cs typeface="Andalus" pitchFamily="2" charset="-78"/>
              </a:rPr>
              <a:t>line</a:t>
            </a:r>
            <a:r>
              <a:rPr lang="en-IN" sz="2800" dirty="0" smtClean="0">
                <a:latin typeface="Andalus" pitchFamily="2" charset="-78"/>
                <a:cs typeface="Andalus" pitchFamily="2" charset="-78"/>
              </a:rPr>
              <a:t>.</a:t>
            </a: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The scale of the mass demand curve should be the same as that of the </a:t>
            </a:r>
            <a:r>
              <a:rPr lang="en-IN" sz="2800" dirty="0" smtClean="0">
                <a:latin typeface="Andalus" pitchFamily="2" charset="-78"/>
                <a:cs typeface="Andalus" pitchFamily="2" charset="-78"/>
              </a:rPr>
              <a:t>mass inflow </a:t>
            </a:r>
            <a:r>
              <a:rPr lang="en-IN" sz="2800" dirty="0" smtClean="0">
                <a:latin typeface="Andalus" pitchFamily="2" charset="-78"/>
                <a:cs typeface="Andalus" pitchFamily="2" charset="-78"/>
              </a:rPr>
              <a:t>curve.</a:t>
            </a:r>
            <a:endParaRPr lang="en-IN" sz="2800" dirty="0">
              <a:latin typeface="Andalus" pitchFamily="2" charset="-78"/>
              <a:cs typeface="Andalus"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95536" y="415306"/>
            <a:ext cx="8280920" cy="596602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None/>
            </a:pPr>
            <a:endParaRPr lang="en-IN" sz="2800" dirty="0" smtClean="0">
              <a:latin typeface="Andalus" pitchFamily="2" charset="-78"/>
              <a:cs typeface="Andalus" pitchFamily="2" charset="-78"/>
            </a:endParaRPr>
          </a:p>
          <a:p>
            <a:pPr>
              <a:buNone/>
            </a:pPr>
            <a:r>
              <a:rPr lang="en-IN" sz="2800" dirty="0" smtClean="0">
                <a:latin typeface="Andalus" pitchFamily="2" charset="-78"/>
                <a:cs typeface="Andalus" pitchFamily="2" charset="-78"/>
              </a:rPr>
              <a:t>3. Draw </a:t>
            </a:r>
            <a:r>
              <a:rPr lang="en-IN" sz="2800" dirty="0" smtClean="0">
                <a:latin typeface="Andalus" pitchFamily="2" charset="-78"/>
                <a:cs typeface="Andalus" pitchFamily="2" charset="-78"/>
              </a:rPr>
              <a:t>the lines </a:t>
            </a:r>
            <a:r>
              <a:rPr lang="en-IN" sz="2800" i="1" dirty="0" smtClean="0">
                <a:latin typeface="Andalus" pitchFamily="2" charset="-78"/>
                <a:cs typeface="Andalus" pitchFamily="2" charset="-78"/>
              </a:rPr>
              <a:t>AB, FG, etc. such that</a:t>
            </a:r>
          </a:p>
          <a:p>
            <a:pPr>
              <a:buNone/>
            </a:pPr>
            <a:r>
              <a:rPr lang="en-IN" sz="2800" i="1" dirty="0" smtClean="0">
                <a:latin typeface="Andalus" pitchFamily="2" charset="-78"/>
                <a:cs typeface="Andalus" pitchFamily="2" charset="-78"/>
              </a:rPr>
              <a:t>	</a:t>
            </a:r>
            <a:r>
              <a:rPr lang="en-IN" sz="2800" dirty="0" smtClean="0">
                <a:latin typeface="Andalus" pitchFamily="2" charset="-78"/>
                <a:cs typeface="Andalus" pitchFamily="2" charset="-78"/>
              </a:rPr>
              <a:t>(</a:t>
            </a:r>
            <a:r>
              <a:rPr lang="en-IN" sz="2800" dirty="0" smtClean="0">
                <a:latin typeface="Andalus" pitchFamily="2" charset="-78"/>
                <a:cs typeface="Andalus" pitchFamily="2" charset="-78"/>
              </a:rPr>
              <a:t>i) They are parallel to the mass demand curve, and</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ii) They are tangential to the crests A, F, etc. of the mass curve</a:t>
            </a:r>
            <a:r>
              <a:rPr lang="en-IN" sz="2800" dirty="0" smtClean="0">
                <a:latin typeface="Andalus" pitchFamily="2" charset="-78"/>
                <a:cs typeface="Andalus" pitchFamily="2" charset="-78"/>
              </a:rPr>
              <a:t>.</a:t>
            </a:r>
          </a:p>
          <a:p>
            <a:pPr>
              <a:buNone/>
            </a:pPr>
            <a:endParaRPr lang="en-IN" sz="2800" dirty="0" smtClean="0">
              <a:latin typeface="Andalus" pitchFamily="2" charset="-78"/>
              <a:cs typeface="Andalus" pitchFamily="2" charset="-78"/>
            </a:endParaRPr>
          </a:p>
          <a:p>
            <a:pPr>
              <a:buNone/>
            </a:pPr>
            <a:r>
              <a:rPr lang="en-IN" sz="2800" dirty="0" smtClean="0">
                <a:latin typeface="Andalus" pitchFamily="2" charset="-78"/>
                <a:cs typeface="Andalus" pitchFamily="2" charset="-78"/>
              </a:rPr>
              <a:t>4. Determine </a:t>
            </a:r>
            <a:r>
              <a:rPr lang="en-IN" sz="2800" dirty="0" smtClean="0">
                <a:latin typeface="Andalus" pitchFamily="2" charset="-78"/>
                <a:cs typeface="Andalus" pitchFamily="2" charset="-78"/>
              </a:rPr>
              <a:t>the vertical intercepts CD. HJ, etc. between the tangential lines and </a:t>
            </a:r>
            <a:r>
              <a:rPr lang="en-IN" sz="2800" dirty="0" smtClean="0">
                <a:latin typeface="Andalus" pitchFamily="2" charset="-78"/>
                <a:cs typeface="Andalus" pitchFamily="2" charset="-78"/>
              </a:rPr>
              <a:t>the mass </a:t>
            </a:r>
            <a:r>
              <a:rPr lang="en-IN" sz="2800" dirty="0" smtClean="0">
                <a:latin typeface="Andalus" pitchFamily="2" charset="-78"/>
                <a:cs typeface="Andalus" pitchFamily="2" charset="-78"/>
              </a:rPr>
              <a:t>inflow curve. These intercepts indicate the volumes by which the inflow volumes </a:t>
            </a:r>
            <a:r>
              <a:rPr lang="en-IN" sz="2800" dirty="0" smtClean="0">
                <a:latin typeface="Andalus" pitchFamily="2" charset="-78"/>
                <a:cs typeface="Andalus" pitchFamily="2" charset="-78"/>
              </a:rPr>
              <a:t>fall short </a:t>
            </a:r>
            <a:r>
              <a:rPr lang="en-IN" sz="2800" dirty="0" smtClean="0">
                <a:latin typeface="Andalus" pitchFamily="2" charset="-78"/>
                <a:cs typeface="Andalus" pitchFamily="2" charset="-78"/>
              </a:rPr>
              <a:t>of </a:t>
            </a:r>
            <a:r>
              <a:rPr lang="en-IN" sz="2800" dirty="0" smtClean="0">
                <a:latin typeface="Andalus" pitchFamily="2" charset="-78"/>
                <a:cs typeface="Andalus" pitchFamily="2" charset="-78"/>
              </a:rPr>
              <a:t>demand.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sz="2800" dirty="0" smtClean="0">
                <a:latin typeface="Andalus" pitchFamily="2" charset="-78"/>
                <a:cs typeface="Andalus" pitchFamily="2" charset="-78"/>
              </a:rPr>
              <a:t>	Assuming </a:t>
            </a:r>
            <a:r>
              <a:rPr lang="en-IN" sz="2800" dirty="0" smtClean="0">
                <a:latin typeface="Andalus" pitchFamily="2" charset="-78"/>
                <a:cs typeface="Andalus" pitchFamily="2" charset="-78"/>
              </a:rPr>
              <a:t>that the reservoir is full at point A, the inflow volume during the period AE is equal to ordinate DE and the demand is equal to ordinate CE. Thus the storage required is equal to the volume indicated by the intercept CD</a:t>
            </a:r>
            <a:r>
              <a:rPr lang="en-IN" sz="2800" dirty="0" smtClean="0">
                <a:latin typeface="Andalus" pitchFamily="2" charset="-78"/>
                <a:cs typeface="Andalus" pitchFamily="2" charset="-78"/>
              </a:rPr>
              <a:t>.</a:t>
            </a:r>
          </a:p>
          <a:p>
            <a:pPr>
              <a:buNone/>
            </a:pPr>
            <a:endParaRPr lang="en-IN" sz="2800" dirty="0" smtClean="0">
              <a:latin typeface="Andalus" pitchFamily="2" charset="-78"/>
              <a:cs typeface="Andalus" pitchFamily="2" charset="-78"/>
            </a:endParaRPr>
          </a:p>
          <a:p>
            <a:pPr>
              <a:buNone/>
            </a:pPr>
            <a:r>
              <a:rPr lang="en-IN" sz="2800" dirty="0" smtClean="0">
                <a:latin typeface="Andalus" pitchFamily="2" charset="-78"/>
                <a:cs typeface="Andalus" pitchFamily="2" charset="-78"/>
              </a:rPr>
              <a:t>5</a:t>
            </a:r>
            <a:r>
              <a:rPr lang="en-IN" sz="2800" dirty="0" smtClean="0">
                <a:latin typeface="Andalus" pitchFamily="2" charset="-78"/>
                <a:cs typeface="Andalus" pitchFamily="2" charset="-78"/>
              </a:rPr>
              <a:t>. Determine the largest of the vertical intercepts found in Step (4). The </a:t>
            </a:r>
            <a:r>
              <a:rPr lang="en-IN" sz="2800" dirty="0" smtClean="0">
                <a:latin typeface="Andalus" pitchFamily="2" charset="-78"/>
                <a:cs typeface="Andalus" pitchFamily="2" charset="-78"/>
              </a:rPr>
              <a:t>largest vertical </a:t>
            </a:r>
            <a:r>
              <a:rPr lang="en-IN" sz="2800" dirty="0" smtClean="0">
                <a:latin typeface="Andalus" pitchFamily="2" charset="-78"/>
                <a:cs typeface="Andalus" pitchFamily="2" charset="-78"/>
              </a:rPr>
              <a:t>intercept represents the storage capacity required.</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Font typeface="Wingdings" pitchFamily="2" charset="2"/>
              <a:buChar char="§"/>
            </a:pPr>
            <a:endParaRPr lang="en-IN" sz="2800" dirty="0" smtClean="0">
              <a:latin typeface="Andalus" pitchFamily="2" charset="-78"/>
              <a:cs typeface="Andalus" pitchFamily="2" charset="-78"/>
            </a:endParaRPr>
          </a:p>
          <a:p>
            <a:pPr>
              <a:buFont typeface="Wingdings" pitchFamily="2" charset="2"/>
              <a:buChar char="§"/>
            </a:pPr>
            <a:r>
              <a:rPr lang="en-IN" sz="2800" dirty="0" smtClean="0">
                <a:latin typeface="Andalus" pitchFamily="2" charset="-78"/>
                <a:cs typeface="Andalus" pitchFamily="2" charset="-78"/>
              </a:rPr>
              <a:t>The </a:t>
            </a:r>
            <a:r>
              <a:rPr lang="en-IN" sz="2800" dirty="0" smtClean="0">
                <a:latin typeface="Andalus" pitchFamily="2" charset="-78"/>
                <a:cs typeface="Andalus" pitchFamily="2" charset="-78"/>
              </a:rPr>
              <a:t>following points should be noted.</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a:t>
            </a:r>
            <a:r>
              <a:rPr lang="en-IN" sz="2800" dirty="0" smtClean="0">
                <a:latin typeface="Andalus" pitchFamily="2" charset="-78"/>
                <a:cs typeface="Andalus" pitchFamily="2" charset="-78"/>
              </a:rPr>
              <a:t>i) The capacity obtained in the net storage capacity which must be available to meet </a:t>
            </a:r>
            <a:r>
              <a:rPr lang="en-IN" sz="2800" dirty="0" smtClean="0">
                <a:latin typeface="Andalus" pitchFamily="2" charset="-78"/>
                <a:cs typeface="Andalus" pitchFamily="2" charset="-78"/>
              </a:rPr>
              <a:t>the demand</a:t>
            </a:r>
            <a:r>
              <a:rPr lang="en-IN" sz="2800" dirty="0" smtClean="0">
                <a:latin typeface="Andalus" pitchFamily="2" charset="-78"/>
                <a:cs typeface="Andalus" pitchFamily="2" charset="-78"/>
              </a:rPr>
              <a:t>. The gross capacity of the reservoir will be more than the net storage capacity. It </a:t>
            </a:r>
            <a:r>
              <a:rPr lang="en-IN" sz="2800" dirty="0" smtClean="0">
                <a:latin typeface="Andalus" pitchFamily="2" charset="-78"/>
                <a:cs typeface="Andalus" pitchFamily="2" charset="-78"/>
              </a:rPr>
              <a:t>is obtained </a:t>
            </a:r>
            <a:r>
              <a:rPr lang="en-IN" sz="2800" dirty="0" smtClean="0">
                <a:latin typeface="Andalus" pitchFamily="2" charset="-78"/>
                <a:cs typeface="Andalus" pitchFamily="2" charset="-78"/>
              </a:rPr>
              <a:t>by adding the evaporation and seepage losses to the net storage capacity</a:t>
            </a:r>
            <a:r>
              <a:rPr lang="en-IN" sz="2800" dirty="0" smtClean="0">
                <a:latin typeface="Andalus" pitchFamily="2" charset="-78"/>
                <a:cs typeface="Andalus" pitchFamily="2" charset="-78"/>
              </a:rPr>
              <a:t>.</a:t>
            </a:r>
          </a:p>
          <a:p>
            <a:pPr>
              <a:buNone/>
            </a:pPr>
            <a:endParaRPr lang="en-IN" sz="2800" dirty="0" smtClean="0">
              <a:latin typeface="Andalus" pitchFamily="2" charset="-78"/>
              <a:cs typeface="Andalus"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a:t>
            </a:r>
            <a:r>
              <a:rPr lang="en-IN" sz="2800" dirty="0" smtClean="0">
                <a:latin typeface="Andalus" pitchFamily="2" charset="-78"/>
                <a:cs typeface="Andalus" pitchFamily="2" charset="-78"/>
              </a:rPr>
              <a:t>ii) The tangential lines AB, FG; etc. when extended forward must intersect the </a:t>
            </a:r>
            <a:r>
              <a:rPr lang="en-IN" sz="2800" dirty="0" smtClean="0">
                <a:latin typeface="Andalus" pitchFamily="2" charset="-78"/>
                <a:cs typeface="Andalus" pitchFamily="2" charset="-78"/>
              </a:rPr>
              <a:t>curve. This </a:t>
            </a:r>
            <a:r>
              <a:rPr lang="en-IN" sz="2800" dirty="0" smtClean="0">
                <a:latin typeface="Andalus" pitchFamily="2" charset="-78"/>
                <a:cs typeface="Andalus" pitchFamily="2" charset="-78"/>
              </a:rPr>
              <a:t>is necessary for the reservoir to become full again, If these lines do not intersect the </a:t>
            </a:r>
            <a:r>
              <a:rPr lang="en-IN" sz="2800" dirty="0" smtClean="0">
                <a:latin typeface="Andalus" pitchFamily="2" charset="-78"/>
                <a:cs typeface="Andalus" pitchFamily="2" charset="-78"/>
              </a:rPr>
              <a:t>mass curve, the reservoir will not be filled again. However, very large reservoirs sometimes do not get </a:t>
            </a:r>
            <a:r>
              <a:rPr lang="en-IN" sz="2800" dirty="0" smtClean="0">
                <a:latin typeface="Andalus" pitchFamily="2" charset="-78"/>
                <a:cs typeface="Andalus" pitchFamily="2" charset="-78"/>
              </a:rPr>
              <a:t>refilled every year. In that case, they may become full after 2-3 years.</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a:t>
            </a:r>
            <a:r>
              <a:rPr lang="en-IN" sz="2800" dirty="0" smtClean="0">
                <a:latin typeface="Andalus" pitchFamily="2" charset="-78"/>
                <a:cs typeface="Andalus" pitchFamily="2" charset="-78"/>
              </a:rPr>
              <a:t>iii) The vertical distance such as FL between the successive tangents represents </a:t>
            </a:r>
            <a:r>
              <a:rPr lang="en-IN" sz="2800" dirty="0" smtClean="0">
                <a:latin typeface="Andalus" pitchFamily="2" charset="-78"/>
                <a:cs typeface="Andalus" pitchFamily="2" charset="-78"/>
              </a:rPr>
              <a:t>the volume </a:t>
            </a:r>
            <a:r>
              <a:rPr lang="en-IN" sz="2800" dirty="0" smtClean="0">
                <a:latin typeface="Andalus" pitchFamily="2" charset="-78"/>
                <a:cs typeface="Andalus" pitchFamily="2" charset="-78"/>
              </a:rPr>
              <a:t>of water spilled over the spillway of the dam.</a:t>
            </a:r>
          </a:p>
          <a:p>
            <a:pPr>
              <a:buNone/>
            </a:pPr>
            <a:endParaRPr lang="en-IN" sz="2800" dirty="0">
              <a:latin typeface="Andalus" pitchFamily="2" charset="-78"/>
              <a:cs typeface="Andalus"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648072"/>
          </a:xfrm>
        </p:spPr>
        <p:txBody>
          <a:bodyPr/>
          <a:lstStyle/>
          <a:p>
            <a:pPr algn="l"/>
            <a:r>
              <a:rPr lang="en-US" dirty="0" smtClean="0">
                <a:solidFill>
                  <a:srgbClr val="C00000"/>
                </a:solidFill>
              </a:rPr>
              <a:t>Analytical method </a:t>
            </a:r>
            <a:endParaRPr lang="en-IN" dirty="0">
              <a:solidFill>
                <a:srgbClr val="C00000"/>
              </a:solidFill>
            </a:endParaRPr>
          </a:p>
        </p:txBody>
      </p:sp>
      <p:sp>
        <p:nvSpPr>
          <p:cNvPr id="3" name="Content Placeholder 2"/>
          <p:cNvSpPr>
            <a:spLocks noGrp="1"/>
          </p:cNvSpPr>
          <p:nvPr>
            <p:ph idx="1"/>
          </p:nvPr>
        </p:nvSpPr>
        <p:spPr>
          <a:xfrm>
            <a:off x="457200" y="1196752"/>
            <a:ext cx="8229600" cy="4929411"/>
          </a:xfrm>
        </p:spPr>
        <p:txBody>
          <a:bodyPr/>
          <a:lstStyle/>
          <a:p>
            <a:r>
              <a:rPr lang="en-IN" dirty="0" smtClean="0">
                <a:latin typeface="Andalus" pitchFamily="2" charset="-78"/>
                <a:cs typeface="Andalus" pitchFamily="2" charset="-78"/>
              </a:rPr>
              <a:t>capacity of the reservoir is determined from the net inflow and </a:t>
            </a:r>
            <a:r>
              <a:rPr lang="en-IN" dirty="0" smtClean="0">
                <a:latin typeface="Andalus" pitchFamily="2" charset="-78"/>
                <a:cs typeface="Andalus" pitchFamily="2" charset="-78"/>
              </a:rPr>
              <a:t>demand.</a:t>
            </a:r>
          </a:p>
          <a:p>
            <a:r>
              <a:rPr lang="en-IN" dirty="0" smtClean="0">
                <a:latin typeface="Andalus" pitchFamily="2" charset="-78"/>
                <a:cs typeface="Andalus" pitchFamily="2" charset="-78"/>
              </a:rPr>
              <a:t>storage is required when the demand exceeds the net inflow. </a:t>
            </a:r>
            <a:endParaRPr lang="en-IN" dirty="0" smtClean="0">
              <a:latin typeface="Andalus" pitchFamily="2" charset="-78"/>
              <a:cs typeface="Andalus" pitchFamily="2" charset="-78"/>
            </a:endParaRPr>
          </a:p>
          <a:p>
            <a:r>
              <a:rPr lang="en-IN" dirty="0" smtClean="0">
                <a:latin typeface="Andalus" pitchFamily="2" charset="-78"/>
                <a:cs typeface="Andalus" pitchFamily="2" charset="-78"/>
              </a:rPr>
              <a:t>t</a:t>
            </a:r>
            <a:r>
              <a:rPr lang="en-IN" dirty="0" smtClean="0">
                <a:latin typeface="Andalus" pitchFamily="2" charset="-78"/>
                <a:cs typeface="Andalus" pitchFamily="2" charset="-78"/>
              </a:rPr>
              <a:t>he </a:t>
            </a:r>
            <a:r>
              <a:rPr lang="en-IN" dirty="0" smtClean="0">
                <a:latin typeface="Andalus" pitchFamily="2" charset="-78"/>
                <a:cs typeface="Andalus" pitchFamily="2" charset="-78"/>
              </a:rPr>
              <a:t>total storage required is </a:t>
            </a:r>
            <a:r>
              <a:rPr lang="en-IN" dirty="0" smtClean="0">
                <a:latin typeface="Andalus" pitchFamily="2" charset="-78"/>
                <a:cs typeface="Andalus" pitchFamily="2" charset="-78"/>
              </a:rPr>
              <a:t>equal to </a:t>
            </a:r>
            <a:r>
              <a:rPr lang="en-IN" dirty="0" smtClean="0">
                <a:latin typeface="Andalus" pitchFamily="2" charset="-78"/>
                <a:cs typeface="Andalus" pitchFamily="2" charset="-78"/>
              </a:rPr>
              <a:t>the sum of the storage required during the various periods.</a:t>
            </a:r>
            <a:endParaRPr lang="en-IN" dirty="0">
              <a:latin typeface="Andalus" pitchFamily="2" charset="-78"/>
              <a:cs typeface="Andalus"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1371600"/>
          </a:xfrm>
        </p:spPr>
        <p:txBody>
          <a:bodyPr/>
          <a:lstStyle/>
          <a:p>
            <a:r>
              <a:rPr lang="en-US" sz="4000" dirty="0" smtClean="0">
                <a:solidFill>
                  <a:srgbClr val="C00000"/>
                </a:solidFill>
              </a:rPr>
              <a:t>What is a Reservoir?</a:t>
            </a:r>
          </a:p>
        </p:txBody>
      </p:sp>
      <p:sp>
        <p:nvSpPr>
          <p:cNvPr id="72707" name="Rectangle 3"/>
          <p:cNvSpPr>
            <a:spLocks noGrp="1" noChangeArrowheads="1"/>
          </p:cNvSpPr>
          <p:nvPr>
            <p:ph type="body" idx="1"/>
          </p:nvPr>
        </p:nvSpPr>
        <p:spPr>
          <a:xfrm>
            <a:off x="457200" y="990600"/>
            <a:ext cx="8229600" cy="914400"/>
          </a:xfrm>
        </p:spPr>
        <p:txBody>
          <a:bodyPr/>
          <a:lstStyle/>
          <a:p>
            <a:pPr algn="just">
              <a:buSzTx/>
              <a:buFont typeface="Wingdings" pitchFamily="2" charset="2"/>
              <a:buChar char="§"/>
            </a:pPr>
            <a:r>
              <a:rPr lang="en-US" sz="2800" dirty="0" smtClean="0">
                <a:latin typeface="Andalus" pitchFamily="2" charset="-78"/>
                <a:cs typeface="Andalus" pitchFamily="2" charset="-78"/>
              </a:rPr>
              <a:t>It is an area developed by water body due to construction of dam.</a:t>
            </a:r>
          </a:p>
          <a:p>
            <a:endParaRPr lang="en-US" dirty="0" smtClean="0"/>
          </a:p>
        </p:txBody>
      </p:sp>
      <p:pic>
        <p:nvPicPr>
          <p:cNvPr id="72708" name="Picture 4" descr="800px-Taiwan_JungHua_Dam"/>
          <p:cNvPicPr>
            <a:picLocks noChangeAspect="1" noChangeArrowheads="1"/>
          </p:cNvPicPr>
          <p:nvPr/>
        </p:nvPicPr>
        <p:blipFill>
          <a:blip r:embed="rId3" cstate="print"/>
          <a:srcRect/>
          <a:stretch>
            <a:fillRect/>
          </a:stretch>
        </p:blipFill>
        <p:spPr bwMode="auto">
          <a:xfrm>
            <a:off x="4657724" y="2276872"/>
            <a:ext cx="3724275" cy="3312368"/>
          </a:xfrm>
          <a:prstGeom prst="rect">
            <a:avLst/>
          </a:prstGeom>
          <a:noFill/>
          <a:ln w="9525">
            <a:noFill/>
            <a:miter lim="800000"/>
            <a:headEnd/>
            <a:tailEnd/>
          </a:ln>
        </p:spPr>
      </p:pic>
      <p:pic>
        <p:nvPicPr>
          <p:cNvPr id="72709" name="Picture 6" descr="tarbela"/>
          <p:cNvPicPr>
            <a:picLocks noChangeAspect="1" noChangeArrowheads="1"/>
          </p:cNvPicPr>
          <p:nvPr/>
        </p:nvPicPr>
        <p:blipFill>
          <a:blip r:embed="rId4" cstate="print"/>
          <a:srcRect/>
          <a:stretch>
            <a:fillRect/>
          </a:stretch>
        </p:blipFill>
        <p:spPr bwMode="auto">
          <a:xfrm>
            <a:off x="685800" y="2286000"/>
            <a:ext cx="3670176" cy="3303240"/>
          </a:xfrm>
          <a:prstGeom prst="rect">
            <a:avLst/>
          </a:prstGeom>
          <a:noFill/>
          <a:ln w="9525">
            <a:noFill/>
            <a:miter lim="800000"/>
            <a:headEnd/>
            <a:tailEnd/>
          </a:ln>
        </p:spPr>
      </p:pic>
      <p:sp>
        <p:nvSpPr>
          <p:cNvPr id="72710" name="Text Box 8"/>
          <p:cNvSpPr txBox="1">
            <a:spLocks noChangeArrowheads="1"/>
          </p:cNvSpPr>
          <p:nvPr/>
        </p:nvSpPr>
        <p:spPr bwMode="auto">
          <a:xfrm>
            <a:off x="1331640" y="6021288"/>
            <a:ext cx="1828800" cy="366713"/>
          </a:xfrm>
          <a:prstGeom prst="rect">
            <a:avLst/>
          </a:prstGeom>
          <a:noFill/>
          <a:ln w="9525">
            <a:noFill/>
            <a:miter lim="800000"/>
            <a:headEnd/>
            <a:tailEnd/>
          </a:ln>
        </p:spPr>
        <p:txBody>
          <a:bodyPr>
            <a:spAutoFit/>
          </a:bodyPr>
          <a:lstStyle/>
          <a:p>
            <a:pPr>
              <a:spcBef>
                <a:spcPct val="50000"/>
              </a:spcBef>
            </a:pPr>
            <a:r>
              <a:rPr lang="en-US" dirty="0"/>
              <a:t>Tarbela Dam</a:t>
            </a:r>
          </a:p>
        </p:txBody>
      </p:sp>
      <p:sp>
        <p:nvSpPr>
          <p:cNvPr id="72711" name="Text Box 9"/>
          <p:cNvSpPr txBox="1">
            <a:spLocks noChangeArrowheads="1"/>
          </p:cNvSpPr>
          <p:nvPr/>
        </p:nvSpPr>
        <p:spPr bwMode="auto">
          <a:xfrm>
            <a:off x="5292080" y="5949280"/>
            <a:ext cx="2743200" cy="366713"/>
          </a:xfrm>
          <a:prstGeom prst="rect">
            <a:avLst/>
          </a:prstGeom>
          <a:noFill/>
          <a:ln w="9525">
            <a:noFill/>
            <a:miter lim="800000"/>
            <a:headEnd/>
            <a:tailEnd/>
          </a:ln>
        </p:spPr>
        <p:txBody>
          <a:bodyPr>
            <a:spAutoFit/>
          </a:bodyPr>
          <a:lstStyle/>
          <a:p>
            <a:pPr>
              <a:spcBef>
                <a:spcPct val="50000"/>
              </a:spcBef>
            </a:pPr>
            <a:r>
              <a:rPr lang="en-US"/>
              <a:t>JungHua Dam (Taiwan)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dirty="0" smtClean="0"/>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1</a:t>
            </a:r>
            <a:r>
              <a:rPr lang="en-IN" sz="2800" dirty="0" smtClean="0">
                <a:latin typeface="Andalus" pitchFamily="2" charset="-78"/>
                <a:cs typeface="Andalus" pitchFamily="2" charset="-78"/>
              </a:rPr>
              <a:t>. Collect the stream flow data at the reservoir site during the critical dry </a:t>
            </a:r>
            <a:r>
              <a:rPr lang="en-IN" sz="2800" dirty="0" smtClean="0">
                <a:latin typeface="Andalus" pitchFamily="2" charset="-78"/>
                <a:cs typeface="Andalus" pitchFamily="2" charset="-78"/>
              </a:rPr>
              <a:t>period. Generally</a:t>
            </a:r>
            <a:r>
              <a:rPr lang="en-IN" sz="2800" dirty="0" smtClean="0">
                <a:latin typeface="Andalus" pitchFamily="2" charset="-78"/>
                <a:cs typeface="Andalus" pitchFamily="2" charset="-78"/>
              </a:rPr>
              <a:t>, the monthly inflow rates are required. However, for very </a:t>
            </a:r>
            <a:r>
              <a:rPr lang="en-IN" sz="2800" dirty="0" smtClean="0">
                <a:latin typeface="Andalus" pitchFamily="2" charset="-78"/>
                <a:cs typeface="Andalus" pitchFamily="2" charset="-78"/>
              </a:rPr>
              <a:t>large reservoirs</a:t>
            </a:r>
            <a:r>
              <a:rPr lang="en-IN" sz="2800" dirty="0" smtClean="0">
                <a:latin typeface="Andalus" pitchFamily="2" charset="-78"/>
                <a:cs typeface="Andalus" pitchFamily="2" charset="-78"/>
              </a:rPr>
              <a:t>, the annual inflow rates may be used.</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2</a:t>
            </a:r>
            <a:r>
              <a:rPr lang="en-IN" sz="2800" dirty="0" smtClean="0">
                <a:latin typeface="Andalus" pitchFamily="2" charset="-78"/>
                <a:cs typeface="Andalus" pitchFamily="2" charset="-78"/>
              </a:rPr>
              <a:t>. Ascertain the discharge to be released downstream to satisfy water rights or </a:t>
            </a:r>
            <a:r>
              <a:rPr lang="en-IN" sz="2800" dirty="0" smtClean="0">
                <a:latin typeface="Andalus" pitchFamily="2" charset="-78"/>
                <a:cs typeface="Andalus" pitchFamily="2" charset="-78"/>
              </a:rPr>
              <a:t>to honour </a:t>
            </a:r>
            <a:r>
              <a:rPr lang="en-IN" sz="2800" dirty="0" smtClean="0">
                <a:latin typeface="Andalus" pitchFamily="2" charset="-78"/>
                <a:cs typeface="Andalus" pitchFamily="2" charset="-78"/>
              </a:rPr>
              <a:t>the agreement between the states or the cities.</a:t>
            </a:r>
            <a:endParaRPr lang="en-IN" sz="2800" dirty="0">
              <a:latin typeface="Andalus" pitchFamily="2" charset="-78"/>
              <a:cs typeface="Andalus"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3</a:t>
            </a:r>
            <a:r>
              <a:rPr lang="en-IN" sz="2800" dirty="0" smtClean="0">
                <a:latin typeface="Andalus" pitchFamily="2" charset="-78"/>
                <a:cs typeface="Andalus" pitchFamily="2" charset="-78"/>
              </a:rPr>
              <a:t>. Determine the direct precipitation volume falling on the reservoir during the month.</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4</a:t>
            </a:r>
            <a:r>
              <a:rPr lang="en-IN" sz="2800" dirty="0" smtClean="0">
                <a:latin typeface="Andalus" pitchFamily="2" charset="-78"/>
                <a:cs typeface="Andalus" pitchFamily="2" charset="-78"/>
              </a:rPr>
              <a:t>. Estimate the evaporation losses which would occur from the reservoir ‘The </a:t>
            </a:r>
            <a:r>
              <a:rPr lang="en-IN" sz="2800" dirty="0" smtClean="0">
                <a:latin typeface="Andalus" pitchFamily="2" charset="-78"/>
                <a:cs typeface="Andalus" pitchFamily="2" charset="-78"/>
              </a:rPr>
              <a:t>panevaporation data </a:t>
            </a:r>
            <a:r>
              <a:rPr lang="en-IN" sz="2800" dirty="0" smtClean="0">
                <a:latin typeface="Andalus" pitchFamily="2" charset="-78"/>
                <a:cs typeface="Andalus" pitchFamily="2" charset="-78"/>
              </a:rPr>
              <a:t>are normally used for the estimation of evaporation losses </a:t>
            </a:r>
            <a:r>
              <a:rPr lang="en-IN" sz="2800" dirty="0" smtClean="0">
                <a:latin typeface="Andalus" pitchFamily="2" charset="-78"/>
                <a:cs typeface="Andalus" pitchFamily="2" charset="-78"/>
              </a:rPr>
              <a:t>during the </a:t>
            </a:r>
            <a:r>
              <a:rPr lang="en-IN" sz="2800" dirty="0" smtClean="0">
                <a:latin typeface="Andalus" pitchFamily="2" charset="-78"/>
                <a:cs typeface="Andalus" pitchFamily="2" charset="-78"/>
              </a:rPr>
              <a:t>month.</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5</a:t>
            </a:r>
            <a:r>
              <a:rPr lang="en-IN" sz="2800" dirty="0" smtClean="0">
                <a:latin typeface="Andalus" pitchFamily="2" charset="-78"/>
                <a:cs typeface="Andalus" pitchFamily="2" charset="-78"/>
              </a:rPr>
              <a:t>. Ascertain the demand during various months.</a:t>
            </a:r>
            <a:endParaRPr lang="en-IN" sz="2800" dirty="0">
              <a:latin typeface="Andalus" pitchFamily="2" charset="-78"/>
              <a:cs typeface="Andalus"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IN" sz="2800" dirty="0" smtClean="0">
                <a:latin typeface="Andalus" pitchFamily="2" charset="-78"/>
                <a:cs typeface="Andalus" pitchFamily="2" charset="-78"/>
              </a:rPr>
              <a:t>	6</a:t>
            </a:r>
            <a:r>
              <a:rPr lang="en-IN" sz="2800" dirty="0" smtClean="0">
                <a:latin typeface="Andalus" pitchFamily="2" charset="-78"/>
                <a:cs typeface="Andalus" pitchFamily="2" charset="-78"/>
              </a:rPr>
              <a:t>. Determine the adjusted inflow during different months as follows:</a:t>
            </a:r>
          </a:p>
          <a:p>
            <a:pPr>
              <a:buNone/>
            </a:pPr>
            <a:r>
              <a:rPr lang="en-IN" sz="2800" dirty="0" smtClean="0">
                <a:latin typeface="Andalus" pitchFamily="2" charset="-78"/>
                <a:cs typeface="Andalus" pitchFamily="2" charset="-78"/>
              </a:rPr>
              <a:t>	Adjusted </a:t>
            </a:r>
            <a:r>
              <a:rPr lang="en-IN" sz="2800" dirty="0" smtClean="0">
                <a:latin typeface="Andalus" pitchFamily="2" charset="-78"/>
                <a:cs typeface="Andalus" pitchFamily="2" charset="-78"/>
              </a:rPr>
              <a:t>inflow = Stream inflow + Precipitation - Evaporation </a:t>
            </a:r>
            <a:r>
              <a:rPr lang="en-IN" sz="2800" dirty="0" smtClean="0">
                <a:latin typeface="Andalus" pitchFamily="2" charset="-78"/>
                <a:cs typeface="Andalus" pitchFamily="2" charset="-78"/>
              </a:rPr>
              <a:t>– Downstream Discharge</a:t>
            </a:r>
            <a:endParaRPr lang="en-IN" sz="2800" dirty="0" smtClean="0">
              <a:latin typeface="Andalus" pitchFamily="2" charset="-78"/>
              <a:cs typeface="Andalus" pitchFamily="2" charset="-78"/>
            </a:endParaRP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7</a:t>
            </a:r>
            <a:r>
              <a:rPr lang="en-IN" sz="2800" dirty="0" smtClean="0">
                <a:latin typeface="Andalus" pitchFamily="2" charset="-78"/>
                <a:cs typeface="Andalus" pitchFamily="2" charset="-78"/>
              </a:rPr>
              <a:t>. Compute the storage capacity for each months.</a:t>
            </a:r>
          </a:p>
          <a:p>
            <a:pPr>
              <a:buNone/>
            </a:pPr>
            <a:r>
              <a:rPr lang="en-IN" sz="2800" dirty="0" smtClean="0">
                <a:latin typeface="Andalus" pitchFamily="2" charset="-78"/>
                <a:cs typeface="Andalus" pitchFamily="2" charset="-78"/>
              </a:rPr>
              <a:t>	Storage </a:t>
            </a:r>
            <a:r>
              <a:rPr lang="en-IN" sz="2800" dirty="0" smtClean="0">
                <a:latin typeface="Andalus" pitchFamily="2" charset="-78"/>
                <a:cs typeface="Andalus" pitchFamily="2" charset="-78"/>
              </a:rPr>
              <a:t>required = Adjusted inflow </a:t>
            </a:r>
            <a:r>
              <a:rPr lang="en-IN" sz="2800" dirty="0" smtClean="0">
                <a:latin typeface="Andalus" pitchFamily="2" charset="-78"/>
                <a:cs typeface="Andalus" pitchFamily="2" charset="-78"/>
              </a:rPr>
              <a:t>– Demand</a:t>
            </a:r>
          </a:p>
          <a:p>
            <a:pPr>
              <a:buNone/>
            </a:pPr>
            <a:r>
              <a:rPr lang="en-IN" sz="2800" dirty="0" smtClean="0">
                <a:latin typeface="Andalus" pitchFamily="2" charset="-78"/>
                <a:cs typeface="Andalus" pitchFamily="2" charset="-78"/>
              </a:rPr>
              <a:t>	</a:t>
            </a:r>
          </a:p>
          <a:p>
            <a:pPr>
              <a:buNone/>
            </a:pPr>
            <a:r>
              <a:rPr lang="en-IN" sz="2800" dirty="0" smtClean="0">
                <a:latin typeface="Andalus" pitchFamily="2" charset="-78"/>
                <a:cs typeface="Andalus" pitchFamily="2" charset="-78"/>
              </a:rPr>
              <a:t>	</a:t>
            </a:r>
            <a:r>
              <a:rPr lang="en-IN" sz="2800" dirty="0" smtClean="0">
                <a:latin typeface="Andalus" pitchFamily="2" charset="-78"/>
                <a:cs typeface="Andalus" pitchFamily="2" charset="-78"/>
              </a:rPr>
              <a:t>8</a:t>
            </a:r>
            <a:r>
              <a:rPr lang="en-IN" sz="2800" dirty="0" smtClean="0">
                <a:latin typeface="Andalus" pitchFamily="2" charset="-78"/>
                <a:cs typeface="Andalus" pitchFamily="2" charset="-78"/>
              </a:rPr>
              <a:t>. Determine the total storage capacity of the reservoir by adding the storages </a:t>
            </a:r>
            <a:r>
              <a:rPr lang="en-IN" sz="2800" dirty="0" smtClean="0">
                <a:latin typeface="Andalus" pitchFamily="2" charset="-78"/>
                <a:cs typeface="Andalus" pitchFamily="2" charset="-78"/>
              </a:rPr>
              <a:t>required found </a:t>
            </a:r>
            <a:r>
              <a:rPr lang="en-IN" sz="2800" dirty="0" smtClean="0">
                <a:latin typeface="Andalus" pitchFamily="2" charset="-78"/>
                <a:cs typeface="Andalus" pitchFamily="2" charset="-78"/>
              </a:rPr>
              <a:t>in Step 7.</a:t>
            </a:r>
            <a:endParaRPr lang="en-IN" sz="2800" dirty="0">
              <a:latin typeface="Andalus" pitchFamily="2" charset="-78"/>
              <a:cs typeface="Andalus"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808038"/>
          </a:xfrm>
        </p:spPr>
        <p:txBody>
          <a:bodyPr/>
          <a:lstStyle/>
          <a:p>
            <a:pPr algn="l"/>
            <a:r>
              <a:rPr lang="en-IN" sz="3600" dirty="0" smtClean="0">
                <a:solidFill>
                  <a:srgbClr val="C00000"/>
                </a:solidFill>
              </a:rPr>
              <a:t>Determination of Yield of a Reservoir</a:t>
            </a:r>
            <a:endParaRPr lang="en-IN" sz="3600" dirty="0">
              <a:solidFill>
                <a:srgbClr val="C00000"/>
              </a:solidFill>
            </a:endParaRPr>
          </a:p>
        </p:txBody>
      </p:sp>
      <p:sp>
        <p:nvSpPr>
          <p:cNvPr id="3" name="Content Placeholder 2"/>
          <p:cNvSpPr>
            <a:spLocks noGrp="1"/>
          </p:cNvSpPr>
          <p:nvPr>
            <p:ph idx="1"/>
          </p:nvPr>
        </p:nvSpPr>
        <p:spPr>
          <a:xfrm>
            <a:off x="457200" y="1268760"/>
            <a:ext cx="8229600" cy="4857403"/>
          </a:xfrm>
        </p:spPr>
        <p:txBody>
          <a:bodyPr/>
          <a:lstStyle/>
          <a:p>
            <a:pPr>
              <a:buFont typeface="Wingdings" pitchFamily="2" charset="2"/>
              <a:buChar char="§"/>
            </a:pPr>
            <a:r>
              <a:rPr lang="en-IN" sz="2800" dirty="0" smtClean="0">
                <a:latin typeface="Andalus" pitchFamily="2" charset="-78"/>
                <a:cs typeface="Andalus" pitchFamily="2" charset="-78"/>
              </a:rPr>
              <a:t>The yield from a reservoir of a given capacity can be determined by the use of the </a:t>
            </a:r>
            <a:r>
              <a:rPr lang="en-IN" sz="2800" dirty="0" smtClean="0">
                <a:latin typeface="Andalus" pitchFamily="2" charset="-78"/>
                <a:cs typeface="Andalus" pitchFamily="2" charset="-78"/>
              </a:rPr>
              <a:t>mass inflow curve</a:t>
            </a:r>
          </a:p>
          <a:p>
            <a:pPr marL="514350" indent="-514350">
              <a:buNone/>
            </a:pPr>
            <a:r>
              <a:rPr lang="en-IN" sz="2800" dirty="0" smtClean="0">
                <a:latin typeface="Andalus" pitchFamily="2" charset="-78"/>
                <a:cs typeface="Andalus" pitchFamily="2" charset="-78"/>
              </a:rPr>
              <a:t>    1. Prepare </a:t>
            </a:r>
            <a:r>
              <a:rPr lang="en-IN" sz="2800" dirty="0" smtClean="0">
                <a:latin typeface="Andalus" pitchFamily="2" charset="-78"/>
                <a:cs typeface="Andalus" pitchFamily="2" charset="-78"/>
              </a:rPr>
              <a:t>the mass inflow curve from the flow hydrograph of the </a:t>
            </a:r>
            <a:r>
              <a:rPr lang="en-IN" sz="2800" dirty="0" smtClean="0">
                <a:latin typeface="Andalus" pitchFamily="2" charset="-78"/>
                <a:cs typeface="Andalus" pitchFamily="2" charset="-78"/>
              </a:rPr>
              <a:t>river.</a:t>
            </a:r>
          </a:p>
          <a:p>
            <a:pPr>
              <a:buNone/>
            </a:pPr>
            <a:r>
              <a:rPr lang="en-IN" sz="2800" dirty="0" smtClean="0">
                <a:latin typeface="Andalus" pitchFamily="2" charset="-78"/>
                <a:cs typeface="Andalus" pitchFamily="2" charset="-78"/>
              </a:rPr>
              <a:t>	2</a:t>
            </a:r>
            <a:r>
              <a:rPr lang="en-IN" sz="2800" dirty="0" smtClean="0">
                <a:latin typeface="Andalus" pitchFamily="2" charset="-78"/>
                <a:cs typeface="Andalus" pitchFamily="2" charset="-78"/>
              </a:rPr>
              <a:t>. Draw tangents AB, FG, etc. at the crests A, F, etc. of the mass inflow curve in </a:t>
            </a:r>
            <a:r>
              <a:rPr lang="en-IN" sz="2800" dirty="0" smtClean="0">
                <a:latin typeface="Andalus" pitchFamily="2" charset="-78"/>
                <a:cs typeface="Andalus" pitchFamily="2" charset="-78"/>
              </a:rPr>
              <a:t>such a </a:t>
            </a:r>
            <a:r>
              <a:rPr lang="en-IN" sz="2800" dirty="0" smtClean="0">
                <a:latin typeface="Andalus" pitchFamily="2" charset="-78"/>
                <a:cs typeface="Andalus" pitchFamily="2" charset="-78"/>
              </a:rPr>
              <a:t>way that the maximum departure (intercept) of these tangents from the </a:t>
            </a:r>
            <a:r>
              <a:rPr lang="en-IN" sz="2800" dirty="0" smtClean="0">
                <a:latin typeface="Andalus" pitchFamily="2" charset="-78"/>
                <a:cs typeface="Andalus" pitchFamily="2" charset="-78"/>
              </a:rPr>
              <a:t>mass inflow </a:t>
            </a:r>
            <a:r>
              <a:rPr lang="en-IN" sz="2800" dirty="0" smtClean="0">
                <a:latin typeface="Andalus" pitchFamily="2" charset="-78"/>
                <a:cs typeface="Andalus" pitchFamily="2" charset="-78"/>
              </a:rPr>
              <a:t>curve is equal to the given reservoir capacity.</a:t>
            </a:r>
            <a:endParaRPr lang="en-IN" sz="2800" dirty="0">
              <a:latin typeface="Andalus" pitchFamily="2" charset="-78"/>
              <a:cs typeface="Andalus"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611560" y="637418"/>
            <a:ext cx="8025422" cy="552788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577483"/>
          </a:xfrm>
        </p:spPr>
        <p:txBody>
          <a:bodyPr/>
          <a:lstStyle/>
          <a:p>
            <a:pPr>
              <a:buNone/>
            </a:pPr>
            <a:r>
              <a:rPr lang="en-IN" dirty="0" smtClean="0">
                <a:latin typeface="Andalus" pitchFamily="2" charset="-78"/>
                <a:cs typeface="Andalus" pitchFamily="2" charset="-78"/>
              </a:rPr>
              <a:t>	3</a:t>
            </a:r>
            <a:r>
              <a:rPr lang="en-IN" dirty="0" smtClean="0">
                <a:latin typeface="Andalus" pitchFamily="2" charset="-78"/>
                <a:cs typeface="Andalus" pitchFamily="2" charset="-78"/>
              </a:rPr>
              <a:t>. Measure the slopes of all the tangents drawn in Step 2.</a:t>
            </a:r>
          </a:p>
          <a:p>
            <a:pPr>
              <a:buNone/>
            </a:pPr>
            <a:r>
              <a:rPr lang="en-IN" dirty="0" smtClean="0">
                <a:latin typeface="Andalus" pitchFamily="2" charset="-78"/>
                <a:cs typeface="Andalus" pitchFamily="2" charset="-78"/>
              </a:rPr>
              <a:t>	</a:t>
            </a: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4</a:t>
            </a:r>
            <a:r>
              <a:rPr lang="en-IN" dirty="0" smtClean="0">
                <a:latin typeface="Andalus" pitchFamily="2" charset="-78"/>
                <a:cs typeface="Andalus" pitchFamily="2" charset="-78"/>
              </a:rPr>
              <a:t>. Determine the slope of the flattest tangent.</a:t>
            </a:r>
          </a:p>
          <a:p>
            <a:pPr>
              <a:buNone/>
            </a:pPr>
            <a:r>
              <a:rPr lang="en-IN" dirty="0" smtClean="0">
                <a:latin typeface="Andalus" pitchFamily="2" charset="-78"/>
                <a:cs typeface="Andalus" pitchFamily="2" charset="-78"/>
              </a:rPr>
              <a:t>	</a:t>
            </a:r>
          </a:p>
          <a:p>
            <a:pPr>
              <a:buNone/>
            </a:pPr>
            <a:r>
              <a:rPr lang="en-IN" dirty="0" smtClean="0">
                <a:latin typeface="Andalus" pitchFamily="2" charset="-78"/>
                <a:cs typeface="Andalus" pitchFamily="2" charset="-78"/>
              </a:rPr>
              <a:t>	</a:t>
            </a:r>
            <a:r>
              <a:rPr lang="en-IN" dirty="0" smtClean="0">
                <a:latin typeface="Andalus" pitchFamily="2" charset="-78"/>
                <a:cs typeface="Andalus" pitchFamily="2" charset="-78"/>
              </a:rPr>
              <a:t>5</a:t>
            </a:r>
            <a:r>
              <a:rPr lang="en-IN" dirty="0" smtClean="0">
                <a:latin typeface="Andalus" pitchFamily="2" charset="-78"/>
                <a:cs typeface="Andalus" pitchFamily="2" charset="-78"/>
              </a:rPr>
              <a:t>. Draw the mass demand curve from the slope of the flattest tangent (see insect). </a:t>
            </a:r>
            <a:r>
              <a:rPr lang="en-IN" dirty="0" smtClean="0">
                <a:latin typeface="Andalus" pitchFamily="2" charset="-78"/>
                <a:cs typeface="Andalus" pitchFamily="2" charset="-78"/>
              </a:rPr>
              <a:t>The yield </a:t>
            </a:r>
            <a:r>
              <a:rPr lang="en-IN" dirty="0" smtClean="0">
                <a:latin typeface="Andalus" pitchFamily="2" charset="-78"/>
                <a:cs typeface="Andalus" pitchFamily="2" charset="-78"/>
              </a:rPr>
              <a:t>is equal to the slope of this line</a:t>
            </a:r>
            <a:endParaRPr lang="en-IN" dirty="0">
              <a:latin typeface="Andalus" pitchFamily="2" charset="-78"/>
              <a:cs typeface="Andalus"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76200"/>
            <a:ext cx="8229600" cy="1371600"/>
          </a:xfrm>
        </p:spPr>
        <p:txBody>
          <a:bodyPr/>
          <a:lstStyle/>
          <a:p>
            <a:r>
              <a:rPr lang="en-US" sz="4000" dirty="0" smtClean="0">
                <a:solidFill>
                  <a:srgbClr val="C00000"/>
                </a:solidFill>
              </a:rPr>
              <a:t>Reservoir Sedimentation</a:t>
            </a:r>
          </a:p>
        </p:txBody>
      </p:sp>
      <p:sp>
        <p:nvSpPr>
          <p:cNvPr id="87043" name="Rectangle 3"/>
          <p:cNvSpPr>
            <a:spLocks noGrp="1" noChangeArrowheads="1"/>
          </p:cNvSpPr>
          <p:nvPr>
            <p:ph type="body" idx="1"/>
          </p:nvPr>
        </p:nvSpPr>
        <p:spPr>
          <a:xfrm>
            <a:off x="457200" y="1066800"/>
            <a:ext cx="8229600" cy="5064125"/>
          </a:xfrm>
        </p:spPr>
        <p:txBody>
          <a:bodyPr/>
          <a:lstStyle/>
          <a:p>
            <a:pPr>
              <a:buFont typeface="Wingdings" pitchFamily="2" charset="2"/>
              <a:buChar char="§"/>
            </a:pPr>
            <a:endParaRPr lang="en-IN" sz="2800" dirty="0" smtClean="0">
              <a:latin typeface="Andalus" pitchFamily="2" charset="-78"/>
              <a:cs typeface="Andalus" pitchFamily="2" charset="-78"/>
            </a:endParaRPr>
          </a:p>
          <a:p>
            <a:pPr>
              <a:buFont typeface="Wingdings" pitchFamily="2" charset="2"/>
              <a:buChar char="§"/>
            </a:pPr>
            <a:r>
              <a:rPr lang="en-IN" sz="2800" dirty="0" smtClean="0">
                <a:latin typeface="Andalus" pitchFamily="2" charset="-78"/>
                <a:cs typeface="Andalus" pitchFamily="2" charset="-78"/>
              </a:rPr>
              <a:t>is </a:t>
            </a:r>
            <a:r>
              <a:rPr lang="en-IN" sz="2800" dirty="0" smtClean="0">
                <a:latin typeface="Andalus" pitchFamily="2" charset="-78"/>
                <a:cs typeface="Andalus" pitchFamily="2" charset="-78"/>
              </a:rPr>
              <a:t>a difficult problem for which an economical solution </a:t>
            </a:r>
            <a:r>
              <a:rPr lang="en-IN" sz="2800" dirty="0" smtClean="0">
                <a:latin typeface="Andalus" pitchFamily="2" charset="-78"/>
                <a:cs typeface="Andalus" pitchFamily="2" charset="-78"/>
              </a:rPr>
              <a:t>has not </a:t>
            </a:r>
            <a:r>
              <a:rPr lang="en-IN" sz="2800" dirty="0" smtClean="0">
                <a:latin typeface="Andalus" pitchFamily="2" charset="-78"/>
                <a:cs typeface="Andalus" pitchFamily="2" charset="-78"/>
              </a:rPr>
              <a:t>yet been discovered, except by providing a “dead storage” to accommodate the </a:t>
            </a:r>
            <a:r>
              <a:rPr lang="en-IN" sz="2800" dirty="0" smtClean="0">
                <a:latin typeface="Andalus" pitchFamily="2" charset="-78"/>
                <a:cs typeface="Andalus" pitchFamily="2" charset="-78"/>
              </a:rPr>
              <a:t>deposits during </a:t>
            </a:r>
            <a:r>
              <a:rPr lang="en-IN" sz="2800" dirty="0" smtClean="0">
                <a:latin typeface="Andalus" pitchFamily="2" charset="-78"/>
                <a:cs typeface="Andalus" pitchFamily="2" charset="-78"/>
              </a:rPr>
              <a:t>the life of the </a:t>
            </a:r>
            <a:r>
              <a:rPr lang="en-IN" sz="2800" dirty="0" smtClean="0">
                <a:latin typeface="Andalus" pitchFamily="2" charset="-78"/>
                <a:cs typeface="Andalus" pitchFamily="2" charset="-78"/>
              </a:rPr>
              <a:t>dam. </a:t>
            </a:r>
          </a:p>
          <a:p>
            <a:pPr>
              <a:buFont typeface="Wingdings" pitchFamily="2" charset="2"/>
              <a:buChar char="§"/>
            </a:pPr>
            <a:endParaRPr lang="en-IN" sz="2800" dirty="0" smtClean="0">
              <a:latin typeface="Andalus" pitchFamily="2" charset="-78"/>
              <a:cs typeface="Andalus" pitchFamily="2" charset="-78"/>
            </a:endParaRPr>
          </a:p>
          <a:p>
            <a:pPr>
              <a:buFont typeface="Wingdings" pitchFamily="2" charset="2"/>
              <a:buChar char="§"/>
            </a:pPr>
            <a:endParaRPr lang="en-IN" sz="2800" dirty="0" smtClean="0">
              <a:latin typeface="Andalus" pitchFamily="2" charset="-78"/>
              <a:cs typeface="Andalus" pitchFamily="2" charset="-78"/>
            </a:endParaRPr>
          </a:p>
          <a:p>
            <a:pPr>
              <a:buFont typeface="Wingdings" pitchFamily="2" charset="2"/>
              <a:buChar char="§"/>
            </a:pPr>
            <a:r>
              <a:rPr lang="en-IN" sz="2800" dirty="0" smtClean="0">
                <a:latin typeface="Andalus" pitchFamily="2" charset="-78"/>
                <a:cs typeface="Andalus" pitchFamily="2" charset="-78"/>
              </a:rPr>
              <a:t>Disintegration</a:t>
            </a:r>
            <a:r>
              <a:rPr lang="en-IN" sz="2800" dirty="0" smtClean="0">
                <a:latin typeface="Andalus" pitchFamily="2" charset="-78"/>
                <a:cs typeface="Andalus" pitchFamily="2" charset="-78"/>
              </a:rPr>
              <a:t>, erosion, transportation, and sedimentation, are </a:t>
            </a:r>
            <a:r>
              <a:rPr lang="en-IN" sz="2800" dirty="0" smtClean="0">
                <a:latin typeface="Andalus" pitchFamily="2" charset="-78"/>
                <a:cs typeface="Andalus" pitchFamily="2" charset="-78"/>
              </a:rPr>
              <a:t>the different </a:t>
            </a:r>
            <a:r>
              <a:rPr lang="en-IN" sz="2800" dirty="0" smtClean="0">
                <a:latin typeface="Andalus" pitchFamily="2" charset="-78"/>
                <a:cs typeface="Andalus" pitchFamily="2" charset="-78"/>
              </a:rPr>
              <a:t>stages leading to silting of reservoir.</a:t>
            </a:r>
            <a:endParaRPr lang="en-US" sz="2800" dirty="0" smtClean="0">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indiatogether.org/environment/images/2006/env-siltation-1.jpg"/>
          <p:cNvPicPr>
            <a:picLocks noChangeAspect="1" noChangeArrowheads="1"/>
          </p:cNvPicPr>
          <p:nvPr/>
        </p:nvPicPr>
        <p:blipFill>
          <a:blip r:embed="rId3" cstate="print"/>
          <a:srcRect/>
          <a:stretch>
            <a:fillRect/>
          </a:stretch>
        </p:blipFill>
        <p:spPr bwMode="auto">
          <a:xfrm>
            <a:off x="539552" y="692696"/>
            <a:ext cx="8064896" cy="547260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sedimentation</a:t>
            </a:r>
            <a:endParaRPr lang="en-IN" dirty="0"/>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Andalus" pitchFamily="2" charset="-78"/>
                <a:cs typeface="Andalus" pitchFamily="2" charset="-78"/>
              </a:rPr>
              <a:t>Nature of soil in catchment area</a:t>
            </a:r>
          </a:p>
          <a:p>
            <a:pPr>
              <a:buFont typeface="Wingdings" pitchFamily="2" charset="2"/>
              <a:buChar char="§"/>
            </a:pPr>
            <a:r>
              <a:rPr lang="en-US" dirty="0" smtClean="0">
                <a:latin typeface="Andalus" pitchFamily="2" charset="-78"/>
                <a:cs typeface="Andalus" pitchFamily="2" charset="-78"/>
              </a:rPr>
              <a:t>Topography of the catchment area</a:t>
            </a:r>
          </a:p>
          <a:p>
            <a:pPr>
              <a:buFont typeface="Wingdings" pitchFamily="2" charset="2"/>
              <a:buChar char="§"/>
            </a:pPr>
            <a:r>
              <a:rPr lang="en-US" dirty="0" smtClean="0">
                <a:latin typeface="Andalus" pitchFamily="2" charset="-78"/>
                <a:cs typeface="Andalus" pitchFamily="2" charset="-78"/>
              </a:rPr>
              <a:t>Cultivation in catchment area</a:t>
            </a:r>
          </a:p>
          <a:p>
            <a:pPr>
              <a:buFont typeface="Wingdings" pitchFamily="2" charset="2"/>
              <a:buChar char="§"/>
            </a:pPr>
            <a:r>
              <a:rPr lang="en-US" dirty="0" smtClean="0">
                <a:latin typeface="Andalus" pitchFamily="2" charset="-78"/>
                <a:cs typeface="Andalus" pitchFamily="2" charset="-78"/>
              </a:rPr>
              <a:t>Vegetation cover in catchment area</a:t>
            </a:r>
          </a:p>
          <a:p>
            <a:pPr>
              <a:buFont typeface="Wingdings" pitchFamily="2" charset="2"/>
              <a:buChar char="§"/>
            </a:pPr>
            <a:r>
              <a:rPr lang="en-US" dirty="0" smtClean="0">
                <a:latin typeface="Andalus" pitchFamily="2" charset="-78"/>
                <a:cs typeface="Andalus" pitchFamily="2" charset="-78"/>
              </a:rPr>
              <a:t>Intensity of rainfall in catchment area</a:t>
            </a:r>
            <a:endParaRPr lang="en-IN" dirty="0">
              <a:latin typeface="Andalus" pitchFamily="2" charset="-78"/>
              <a:cs typeface="Andalus"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8229600" cy="1371600"/>
          </a:xfrm>
        </p:spPr>
        <p:txBody>
          <a:bodyPr/>
          <a:lstStyle/>
          <a:p>
            <a:r>
              <a:rPr lang="en-US" sz="4000" dirty="0" smtClean="0">
                <a:solidFill>
                  <a:srgbClr val="C00000"/>
                </a:solidFill>
              </a:rPr>
              <a:t>Sediment Management</a:t>
            </a:r>
          </a:p>
        </p:txBody>
      </p:sp>
      <p:sp>
        <p:nvSpPr>
          <p:cNvPr id="90115" name="Rectangle 3"/>
          <p:cNvSpPr>
            <a:spLocks noGrp="1" noChangeArrowheads="1"/>
          </p:cNvSpPr>
          <p:nvPr>
            <p:ph type="body" idx="1"/>
          </p:nvPr>
        </p:nvSpPr>
        <p:spPr>
          <a:xfrm>
            <a:off x="467544" y="1268760"/>
            <a:ext cx="8229600" cy="5064125"/>
          </a:xfrm>
        </p:spPr>
        <p:txBody>
          <a:bodyPr/>
          <a:lstStyle/>
          <a:p>
            <a:pPr algn="just">
              <a:lnSpc>
                <a:spcPct val="90000"/>
              </a:lnSpc>
            </a:pPr>
            <a:r>
              <a:rPr lang="en-US" dirty="0" smtClean="0">
                <a:latin typeface="Andalus" pitchFamily="2" charset="-78"/>
                <a:cs typeface="Andalus" pitchFamily="2" charset="-78"/>
              </a:rPr>
              <a:t>Maximum efforts should water should be released so that less sediments should retain in reservoir. Following options are:</a:t>
            </a:r>
          </a:p>
          <a:p>
            <a:pPr lvl="1" algn="just">
              <a:lnSpc>
                <a:spcPct val="90000"/>
              </a:lnSpc>
            </a:pPr>
            <a:r>
              <a:rPr lang="en-US" sz="3200" dirty="0" smtClean="0">
                <a:latin typeface="Andalus" pitchFamily="2" charset="-78"/>
                <a:cs typeface="Andalus" pitchFamily="2" charset="-78"/>
              </a:rPr>
              <a:t>Catchment Vegetation</a:t>
            </a:r>
          </a:p>
          <a:p>
            <a:pPr lvl="1" algn="just">
              <a:lnSpc>
                <a:spcPct val="90000"/>
              </a:lnSpc>
            </a:pPr>
            <a:r>
              <a:rPr lang="en-US" sz="3200" dirty="0" smtClean="0">
                <a:latin typeface="Andalus" pitchFamily="2" charset="-78"/>
                <a:cs typeface="Andalus" pitchFamily="2" charset="-78"/>
              </a:rPr>
              <a:t>Construction of coffer dams/low height barriers </a:t>
            </a:r>
          </a:p>
          <a:p>
            <a:pPr lvl="1" algn="just">
              <a:lnSpc>
                <a:spcPct val="90000"/>
              </a:lnSpc>
            </a:pPr>
            <a:r>
              <a:rPr lang="en-US" sz="3200" dirty="0" smtClean="0">
                <a:latin typeface="Andalus" pitchFamily="2" charset="-78"/>
                <a:cs typeface="Andalus" pitchFamily="2" charset="-78"/>
              </a:rPr>
              <a:t>Flushing and desilting of sediments</a:t>
            </a:r>
          </a:p>
          <a:p>
            <a:pPr lvl="1" algn="just">
              <a:lnSpc>
                <a:spcPct val="90000"/>
              </a:lnSpc>
            </a:pPr>
            <a:r>
              <a:rPr lang="en-US" sz="3200" dirty="0" smtClean="0">
                <a:latin typeface="Andalus" pitchFamily="2" charset="-78"/>
                <a:cs typeface="Andalus" pitchFamily="2" charset="-78"/>
              </a:rPr>
              <a:t>Low level outlets / sediment sluicing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US" dirty="0" smtClean="0">
                <a:latin typeface="Andalus" pitchFamily="2" charset="-78"/>
                <a:cs typeface="Andalus" pitchFamily="2" charset="-78"/>
              </a:rPr>
              <a:t>Storage reservoir serve the following purpose : </a:t>
            </a:r>
          </a:p>
          <a:p>
            <a:pPr>
              <a:buFont typeface="Wingdings" pitchFamily="2" charset="2"/>
              <a:buChar char="§"/>
            </a:pPr>
            <a:r>
              <a:rPr lang="en-US" dirty="0" smtClean="0">
                <a:latin typeface="Andalus" pitchFamily="2" charset="-78"/>
                <a:cs typeface="Andalus" pitchFamily="2" charset="-78"/>
              </a:rPr>
              <a:t>Irrigation</a:t>
            </a:r>
          </a:p>
          <a:p>
            <a:pPr>
              <a:buFont typeface="Wingdings" pitchFamily="2" charset="2"/>
              <a:buChar char="§"/>
            </a:pPr>
            <a:r>
              <a:rPr lang="en-US" dirty="0" smtClean="0">
                <a:latin typeface="Andalus" pitchFamily="2" charset="-78"/>
                <a:cs typeface="Andalus" pitchFamily="2" charset="-78"/>
              </a:rPr>
              <a:t>Water supply</a:t>
            </a:r>
          </a:p>
          <a:p>
            <a:pPr>
              <a:buFont typeface="Wingdings" pitchFamily="2" charset="2"/>
              <a:buChar char="§"/>
            </a:pPr>
            <a:r>
              <a:rPr lang="en-US" dirty="0" smtClean="0">
                <a:latin typeface="Andalus" pitchFamily="2" charset="-78"/>
                <a:cs typeface="Andalus" pitchFamily="2" charset="-78"/>
              </a:rPr>
              <a:t>Hydroelectric power generation</a:t>
            </a:r>
          </a:p>
          <a:p>
            <a:pPr>
              <a:buFont typeface="Wingdings" pitchFamily="2" charset="2"/>
              <a:buChar char="§"/>
            </a:pPr>
            <a:r>
              <a:rPr lang="en-US" dirty="0" smtClean="0">
                <a:latin typeface="Andalus" pitchFamily="2" charset="-78"/>
                <a:cs typeface="Andalus" pitchFamily="2" charset="-78"/>
              </a:rPr>
              <a:t>Flood control</a:t>
            </a:r>
          </a:p>
          <a:p>
            <a:pPr>
              <a:buFont typeface="Wingdings" pitchFamily="2" charset="2"/>
              <a:buChar char="§"/>
            </a:pPr>
            <a:r>
              <a:rPr lang="en-US" dirty="0" smtClean="0">
                <a:latin typeface="Andalus" pitchFamily="2" charset="-78"/>
                <a:cs typeface="Andalus" pitchFamily="2" charset="-78"/>
              </a:rPr>
              <a:t>Navigation</a:t>
            </a:r>
          </a:p>
          <a:p>
            <a:pPr>
              <a:buFont typeface="Wingdings" pitchFamily="2" charset="2"/>
              <a:buChar char="§"/>
            </a:pPr>
            <a:r>
              <a:rPr lang="en-US" dirty="0" smtClean="0">
                <a:latin typeface="Andalus" pitchFamily="2" charset="-78"/>
                <a:cs typeface="Andalus" pitchFamily="2" charset="-78"/>
              </a:rPr>
              <a:t>Recreation</a:t>
            </a:r>
          </a:p>
          <a:p>
            <a:pPr>
              <a:buFont typeface="Wingdings" pitchFamily="2" charset="2"/>
              <a:buChar char="§"/>
            </a:pPr>
            <a:r>
              <a:rPr lang="en-US" dirty="0" smtClean="0">
                <a:latin typeface="Andalus" pitchFamily="2" charset="-78"/>
                <a:cs typeface="Andalus" pitchFamily="2" charset="-78"/>
              </a:rPr>
              <a:t>Development of fish &amp; wild life</a:t>
            </a:r>
          </a:p>
          <a:p>
            <a:pPr>
              <a:buFont typeface="Wingdings" pitchFamily="2" charset="2"/>
              <a:buChar char="§"/>
            </a:pPr>
            <a:r>
              <a:rPr lang="en-US" dirty="0" smtClean="0">
                <a:latin typeface="Andalus" pitchFamily="2" charset="-78"/>
                <a:cs typeface="Andalus" pitchFamily="2" charset="-78"/>
              </a:rPr>
              <a:t>Soil conservation</a:t>
            </a: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76200"/>
            <a:ext cx="8229600" cy="1371600"/>
          </a:xfrm>
        </p:spPr>
        <p:txBody>
          <a:bodyPr/>
          <a:lstStyle/>
          <a:p>
            <a:r>
              <a:rPr lang="en-US" sz="4000" smtClean="0"/>
              <a:t>Catchment vegetation</a:t>
            </a:r>
          </a:p>
        </p:txBody>
      </p:sp>
      <p:pic>
        <p:nvPicPr>
          <p:cNvPr id="91139" name="Picture 2" descr="http://www.forestandbird.org.nz/files/image/FRESHWATER%20/Rivers/Mokininui_480pxls.jpg"/>
          <p:cNvPicPr>
            <a:picLocks noChangeAspect="1" noChangeArrowheads="1"/>
          </p:cNvPicPr>
          <p:nvPr/>
        </p:nvPicPr>
        <p:blipFill>
          <a:blip r:embed="rId3" cstate="print"/>
          <a:srcRect/>
          <a:stretch>
            <a:fillRect/>
          </a:stretch>
        </p:blipFill>
        <p:spPr bwMode="auto">
          <a:xfrm>
            <a:off x="381000" y="1219200"/>
            <a:ext cx="838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52400"/>
            <a:ext cx="8229600" cy="1371600"/>
          </a:xfrm>
        </p:spPr>
        <p:txBody>
          <a:bodyPr/>
          <a:lstStyle/>
          <a:p>
            <a:r>
              <a:rPr lang="en-US" sz="4000" smtClean="0"/>
              <a:t>Catchment vegetation</a:t>
            </a:r>
          </a:p>
        </p:txBody>
      </p:sp>
      <p:pic>
        <p:nvPicPr>
          <p:cNvPr id="66562" name="Picture 2" descr="http://www.hcr.cma.nsw.gov.au/media/1/69/ban_img_belltrees_huntercatchment.jpg"/>
          <p:cNvPicPr>
            <a:picLocks noChangeAspect="1" noChangeArrowheads="1"/>
          </p:cNvPicPr>
          <p:nvPr/>
        </p:nvPicPr>
        <p:blipFill>
          <a:blip r:embed="rId3" cstate="print"/>
          <a:srcRect/>
          <a:stretch>
            <a:fillRect/>
          </a:stretch>
        </p:blipFill>
        <p:spPr bwMode="auto">
          <a:xfrm>
            <a:off x="683568" y="1556792"/>
            <a:ext cx="7920880" cy="46805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52400"/>
            <a:ext cx="8229600" cy="1371600"/>
          </a:xfrm>
        </p:spPr>
        <p:txBody>
          <a:bodyPr/>
          <a:lstStyle/>
          <a:p>
            <a:r>
              <a:rPr lang="en-US" sz="4000" smtClean="0"/>
              <a:t>Wooden barriers</a:t>
            </a:r>
          </a:p>
        </p:txBody>
      </p:sp>
      <p:pic>
        <p:nvPicPr>
          <p:cNvPr id="93187" name="Picture 2" descr="http://www.fao.org/ag/agl/agll/wocat/img/QtBOL04_2.jpg"/>
          <p:cNvPicPr>
            <a:picLocks noChangeAspect="1" noChangeArrowheads="1"/>
          </p:cNvPicPr>
          <p:nvPr/>
        </p:nvPicPr>
        <p:blipFill>
          <a:blip r:embed="rId3" cstate="print"/>
          <a:srcRect/>
          <a:stretch>
            <a:fillRect/>
          </a:stretch>
        </p:blipFill>
        <p:spPr bwMode="auto">
          <a:xfrm>
            <a:off x="395536" y="1295400"/>
            <a:ext cx="8324116" cy="5013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52400"/>
            <a:ext cx="8229600" cy="1371600"/>
          </a:xfrm>
        </p:spPr>
        <p:txBody>
          <a:bodyPr/>
          <a:lstStyle/>
          <a:p>
            <a:r>
              <a:rPr lang="en-US" sz="4000" smtClean="0"/>
              <a:t>Wooden barriers</a:t>
            </a:r>
          </a:p>
        </p:txBody>
      </p:sp>
      <p:pic>
        <p:nvPicPr>
          <p:cNvPr id="94211" name="Picture 2" descr="http://www.fao.org/ag/agl/agll/wocat/img/QtBOL04_1.jpg"/>
          <p:cNvPicPr>
            <a:picLocks noChangeAspect="1" noChangeArrowheads="1"/>
          </p:cNvPicPr>
          <p:nvPr/>
        </p:nvPicPr>
        <p:blipFill>
          <a:blip r:embed="rId3" cstate="print"/>
          <a:srcRect/>
          <a:stretch>
            <a:fillRect/>
          </a:stretch>
        </p:blipFill>
        <p:spPr bwMode="auto">
          <a:xfrm>
            <a:off x="372138" y="1412776"/>
            <a:ext cx="8390862" cy="5130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304800"/>
            <a:ext cx="8229600" cy="1371600"/>
          </a:xfrm>
        </p:spPr>
        <p:txBody>
          <a:bodyPr/>
          <a:lstStyle/>
          <a:p>
            <a:r>
              <a:rPr lang="en-US" sz="3600" smtClean="0"/>
              <a:t>Stepped watershed for sediment control</a:t>
            </a:r>
          </a:p>
        </p:txBody>
      </p:sp>
      <p:pic>
        <p:nvPicPr>
          <p:cNvPr id="95235" name="Picture 2" descr="http://www.cis.umassd.edu/~gleung/geofo/jv02s.jpg"/>
          <p:cNvPicPr>
            <a:picLocks noChangeAspect="1" noChangeArrowheads="1"/>
          </p:cNvPicPr>
          <p:nvPr/>
        </p:nvPicPr>
        <p:blipFill>
          <a:blip r:embed="rId3" cstate="print"/>
          <a:srcRect/>
          <a:stretch>
            <a:fillRect/>
          </a:stretch>
        </p:blipFill>
        <p:spPr bwMode="auto">
          <a:xfrm>
            <a:off x="364832" y="1484784"/>
            <a:ext cx="8311624"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28600"/>
            <a:ext cx="8229600" cy="1371600"/>
          </a:xfrm>
        </p:spPr>
        <p:txBody>
          <a:bodyPr/>
          <a:lstStyle/>
          <a:p>
            <a:r>
              <a:rPr lang="en-US" sz="3600" smtClean="0"/>
              <a:t>Flushing of sediments from reservoir</a:t>
            </a:r>
          </a:p>
        </p:txBody>
      </p:sp>
      <p:pic>
        <p:nvPicPr>
          <p:cNvPr id="96259" name="Picture 3" descr="http://www.cis.umassd.edu/~gleung/geofo/xsanmen4.jpg"/>
          <p:cNvPicPr>
            <a:picLocks noChangeAspect="1" noChangeArrowheads="1"/>
          </p:cNvPicPr>
          <p:nvPr/>
        </p:nvPicPr>
        <p:blipFill>
          <a:blip r:embed="rId3" cstate="print"/>
          <a:srcRect/>
          <a:stretch>
            <a:fillRect/>
          </a:stretch>
        </p:blipFill>
        <p:spPr bwMode="auto">
          <a:xfrm>
            <a:off x="395536" y="1268760"/>
            <a:ext cx="8386192"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28600"/>
            <a:ext cx="8229600" cy="1371600"/>
          </a:xfrm>
        </p:spPr>
        <p:txBody>
          <a:bodyPr/>
          <a:lstStyle/>
          <a:p>
            <a:r>
              <a:rPr lang="en-US" sz="3600" dirty="0" smtClean="0"/>
              <a:t>Mechanical desilting from reservoir</a:t>
            </a:r>
          </a:p>
        </p:txBody>
      </p:sp>
      <p:pic>
        <p:nvPicPr>
          <p:cNvPr id="97283" name="Picture 2" descr="http://www.grafftechmarine.com/images/DREDGING.jpg"/>
          <p:cNvPicPr>
            <a:picLocks noChangeAspect="1" noChangeArrowheads="1"/>
          </p:cNvPicPr>
          <p:nvPr/>
        </p:nvPicPr>
        <p:blipFill>
          <a:blip r:embed="rId3" cstate="print"/>
          <a:srcRect/>
          <a:stretch>
            <a:fillRect/>
          </a:stretch>
        </p:blipFill>
        <p:spPr bwMode="auto">
          <a:xfrm>
            <a:off x="467544" y="1295400"/>
            <a:ext cx="8524056" cy="5157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0"/>
            <a:ext cx="8229600" cy="1371600"/>
          </a:xfrm>
        </p:spPr>
        <p:txBody>
          <a:bodyPr/>
          <a:lstStyle/>
          <a:p>
            <a:r>
              <a:rPr lang="en-US" sz="3600" smtClean="0"/>
              <a:t>Sediment sluicing</a:t>
            </a:r>
          </a:p>
        </p:txBody>
      </p:sp>
      <p:pic>
        <p:nvPicPr>
          <p:cNvPr id="98307" name="Picture 2" descr="http://files.abovetopsecret.com/images/member/ab052b51bfbb.jpg"/>
          <p:cNvPicPr>
            <a:picLocks noChangeAspect="1" noChangeArrowheads="1"/>
          </p:cNvPicPr>
          <p:nvPr/>
        </p:nvPicPr>
        <p:blipFill>
          <a:blip r:embed="rId3" cstate="print"/>
          <a:srcRect/>
          <a:stretch>
            <a:fillRect/>
          </a:stretch>
        </p:blipFill>
        <p:spPr bwMode="auto">
          <a:xfrm>
            <a:off x="395536" y="1268760"/>
            <a:ext cx="8337142" cy="50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28600"/>
            <a:ext cx="8229600" cy="1371600"/>
          </a:xfrm>
        </p:spPr>
        <p:txBody>
          <a:bodyPr/>
          <a:lstStyle/>
          <a:p>
            <a:r>
              <a:rPr lang="en-US" sz="3600" dirty="0" smtClean="0"/>
              <a:t>Sediment sluicing</a:t>
            </a:r>
          </a:p>
        </p:txBody>
      </p:sp>
      <p:pic>
        <p:nvPicPr>
          <p:cNvPr id="52226" name="Picture 2" descr="http://images.china.cn/attachement/jpg/site1007/20090828/000802ab80120c01b1cd08.jpg"/>
          <p:cNvPicPr>
            <a:picLocks noChangeAspect="1" noChangeArrowheads="1"/>
          </p:cNvPicPr>
          <p:nvPr/>
        </p:nvPicPr>
        <p:blipFill>
          <a:blip r:embed="rId3" cstate="print"/>
          <a:srcRect/>
          <a:stretch>
            <a:fillRect/>
          </a:stretch>
        </p:blipFill>
        <p:spPr bwMode="auto">
          <a:xfrm>
            <a:off x="611560" y="1412776"/>
            <a:ext cx="7791266" cy="468052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descr="http://2.bp.blogspot.com/-D56E97mcj7E/TtJjKCmsTbI/AAAAAAAAAzc/uuqAQxeqKgc/s1600/thank+you.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17764" name="Picture 4" descr="http://2.bp.blogspot.com/-D56E97mcj7E/TtJjKCmsTbI/AAAAAAAAAzc/uuqAQxeqKgc/s1600/thank+you.jpg"/>
          <p:cNvPicPr>
            <a:picLocks noChangeAspect="1" noChangeArrowheads="1"/>
          </p:cNvPicPr>
          <p:nvPr/>
        </p:nvPicPr>
        <p:blipFill>
          <a:blip r:embed="rId3" cstate="print"/>
          <a:srcRect/>
          <a:stretch>
            <a:fillRect/>
          </a:stretch>
        </p:blipFill>
        <p:spPr bwMode="auto">
          <a:xfrm>
            <a:off x="395536" y="476672"/>
            <a:ext cx="8280920" cy="59046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484188"/>
            <a:ext cx="8229600" cy="506412"/>
          </a:xfrm>
        </p:spPr>
        <p:txBody>
          <a:bodyPr/>
          <a:lstStyle/>
          <a:p>
            <a:r>
              <a:rPr lang="en-US" dirty="0" smtClean="0">
                <a:solidFill>
                  <a:srgbClr val="C00000"/>
                </a:solidFill>
              </a:rPr>
              <a:t>Classification</a:t>
            </a:r>
          </a:p>
        </p:txBody>
      </p:sp>
      <p:sp>
        <p:nvSpPr>
          <p:cNvPr id="73731" name="Rectangle 3"/>
          <p:cNvSpPr>
            <a:spLocks noGrp="1" noChangeArrowheads="1"/>
          </p:cNvSpPr>
          <p:nvPr>
            <p:ph type="body" idx="1"/>
          </p:nvPr>
        </p:nvSpPr>
        <p:spPr>
          <a:xfrm>
            <a:off x="323528" y="980728"/>
            <a:ext cx="8229600" cy="5562600"/>
          </a:xfrm>
        </p:spPr>
        <p:txBody>
          <a:bodyPr/>
          <a:lstStyle/>
          <a:p>
            <a:pPr algn="just">
              <a:lnSpc>
                <a:spcPct val="90000"/>
              </a:lnSpc>
              <a:buFont typeface="Wingdings" pitchFamily="2" charset="2"/>
              <a:buNone/>
            </a:pPr>
            <a:endParaRPr lang="en-US" sz="2100" b="1" dirty="0" smtClean="0"/>
          </a:p>
          <a:p>
            <a:pPr algn="just">
              <a:lnSpc>
                <a:spcPct val="90000"/>
              </a:lnSpc>
              <a:buFont typeface="Wingdings" pitchFamily="2" charset="2"/>
              <a:buChar char="§"/>
            </a:pPr>
            <a:endParaRPr lang="en-US" sz="2800" b="1" u="sng" dirty="0" smtClean="0">
              <a:latin typeface="Andalus" pitchFamily="2" charset="-78"/>
              <a:cs typeface="Andalus" pitchFamily="2" charset="-78"/>
            </a:endParaRPr>
          </a:p>
          <a:p>
            <a:pPr algn="just">
              <a:lnSpc>
                <a:spcPct val="90000"/>
              </a:lnSpc>
              <a:buFont typeface="Wingdings" pitchFamily="2" charset="2"/>
              <a:buChar char="§"/>
            </a:pPr>
            <a:r>
              <a:rPr lang="en-US" sz="2800" b="1" u="sng" dirty="0" smtClean="0">
                <a:solidFill>
                  <a:srgbClr val="00B050"/>
                </a:solidFill>
                <a:latin typeface="Andalus" pitchFamily="2" charset="-78"/>
                <a:cs typeface="Andalus" pitchFamily="2" charset="-78"/>
              </a:rPr>
              <a:t>Storage Reservoirs:</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Storage reservoirs are also called conservation reservoirs because they are used to conserve water. Storage reservoirs are constructed to store the water in the rainy season and to release it later when the river flow is low</a:t>
            </a:r>
          </a:p>
          <a:p>
            <a:pPr algn="just">
              <a:lnSpc>
                <a:spcPct val="90000"/>
              </a:lnSpc>
              <a:buFont typeface="Wingdings" pitchFamily="2" charset="2"/>
              <a:buChar char="§"/>
            </a:pPr>
            <a:endParaRPr lang="en-US" sz="2800" b="1" u="sng" dirty="0" smtClean="0">
              <a:latin typeface="Andalus" pitchFamily="2" charset="-78"/>
              <a:cs typeface="Andalus" pitchFamily="2" charset="-78"/>
            </a:endParaRPr>
          </a:p>
          <a:p>
            <a:pPr algn="just">
              <a:lnSpc>
                <a:spcPct val="90000"/>
              </a:lnSpc>
              <a:buFont typeface="Wingdings" pitchFamily="2" charset="2"/>
              <a:buChar char="§"/>
            </a:pPr>
            <a:r>
              <a:rPr lang="en-US" sz="2800" b="1" u="sng" dirty="0" smtClean="0">
                <a:solidFill>
                  <a:srgbClr val="00B050"/>
                </a:solidFill>
                <a:latin typeface="Andalus" pitchFamily="2" charset="-78"/>
                <a:cs typeface="Andalus" pitchFamily="2" charset="-78"/>
              </a:rPr>
              <a:t>Flood Control Reservoirs:</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A flood control reservoir is constructed for the purpose of flood control. It protects the areas lying on its downstream side from the damages due to flood.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29600" cy="4525963"/>
          </a:xfrm>
        </p:spPr>
        <p:txBody>
          <a:bodyPr/>
          <a:lstStyle/>
          <a:p>
            <a:pPr>
              <a:buFont typeface="Wingdings" pitchFamily="2" charset="2"/>
              <a:buChar char="§"/>
            </a:pPr>
            <a:endParaRPr lang="en-US" sz="2800" b="1" u="sng" dirty="0" smtClean="0">
              <a:solidFill>
                <a:srgbClr val="00B050"/>
              </a:solidFill>
              <a:latin typeface="Andalus" pitchFamily="2" charset="-78"/>
              <a:cs typeface="Andalus" pitchFamily="2" charset="-78"/>
            </a:endParaRPr>
          </a:p>
          <a:p>
            <a:pPr>
              <a:buFont typeface="Wingdings" pitchFamily="2" charset="2"/>
              <a:buChar char="§"/>
            </a:pPr>
            <a:r>
              <a:rPr lang="en-US" sz="2800" b="1" u="sng" dirty="0" smtClean="0">
                <a:solidFill>
                  <a:srgbClr val="00B050"/>
                </a:solidFill>
                <a:latin typeface="Andalus" pitchFamily="2" charset="-78"/>
                <a:cs typeface="Andalus" pitchFamily="2" charset="-78"/>
              </a:rPr>
              <a:t>Retarding Reservoirs:</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A retarding reservoir is provided with spillways and sluiceways which are ungated. The retarding reservoir stores a portion of the flood when the flood is rising and releases it later when the flood is receding.</a:t>
            </a:r>
          </a:p>
          <a:p>
            <a:pPr>
              <a:buNone/>
            </a:pPr>
            <a:endParaRPr lang="en-US" sz="2800" b="1" u="sng" dirty="0" smtClean="0">
              <a:solidFill>
                <a:srgbClr val="00B050"/>
              </a:solidFill>
              <a:latin typeface="Andalus" pitchFamily="2" charset="-78"/>
              <a:cs typeface="Andalus" pitchFamily="2" charset="-78"/>
            </a:endParaRPr>
          </a:p>
          <a:p>
            <a:pPr>
              <a:buFont typeface="Wingdings" pitchFamily="2" charset="2"/>
              <a:buChar char="§"/>
            </a:pPr>
            <a:r>
              <a:rPr lang="en-US" sz="2800" b="1" u="sng" dirty="0" smtClean="0">
                <a:solidFill>
                  <a:srgbClr val="00B050"/>
                </a:solidFill>
                <a:latin typeface="Andalus" pitchFamily="2" charset="-78"/>
                <a:cs typeface="Andalus" pitchFamily="2" charset="-78"/>
              </a:rPr>
              <a:t>Detention Reservoirs :</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A detention reservoir stores excess water during floods and releases it after the flood. It is similar to a storage reservoir but is provided with large gated spillways and sluiceways to permit flexibility of operation.</a:t>
            </a:r>
          </a:p>
          <a:p>
            <a:pPr>
              <a:buFont typeface="Wingdings" pitchFamily="2" charset="2"/>
              <a:buChar char="§"/>
            </a:pPr>
            <a:endParaRPr lang="en-US" sz="2800" dirty="0" smtClean="0">
              <a:latin typeface="Andalus" pitchFamily="2" charset="-78"/>
              <a:cs typeface="Andalus" pitchFamily="2" charset="-78"/>
            </a:endParaRPr>
          </a:p>
          <a:p>
            <a:pPr>
              <a:buFont typeface="Wingdings" pitchFamily="2" charset="2"/>
              <a:buChar char="§"/>
            </a:pPr>
            <a:endParaRPr lang="en-US" sz="2800" dirty="0" smtClean="0">
              <a:latin typeface="Andalus" pitchFamily="2" charset="-78"/>
              <a:cs typeface="Andalus" pitchFamily="2" charset="-78"/>
            </a:endParaRPr>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23528" y="332656"/>
            <a:ext cx="8229600" cy="5562600"/>
          </a:xfrm>
        </p:spPr>
        <p:txBody>
          <a:bodyPr/>
          <a:lstStyle/>
          <a:p>
            <a:pPr algn="just">
              <a:lnSpc>
                <a:spcPct val="90000"/>
              </a:lnSpc>
              <a:buFont typeface="Wingdings" pitchFamily="2" charset="2"/>
              <a:buNone/>
            </a:pPr>
            <a:endParaRPr lang="en-US" sz="2100" b="1" dirty="0" smtClean="0"/>
          </a:p>
          <a:p>
            <a:pPr>
              <a:lnSpc>
                <a:spcPct val="90000"/>
              </a:lnSpc>
              <a:buFont typeface="Wingdings" pitchFamily="2" charset="2"/>
              <a:buChar char="§"/>
            </a:pPr>
            <a:r>
              <a:rPr lang="en-US" sz="2800" b="1" u="sng" dirty="0" smtClean="0">
                <a:solidFill>
                  <a:srgbClr val="00B050"/>
                </a:solidFill>
                <a:latin typeface="Andalus" pitchFamily="2" charset="-78"/>
                <a:cs typeface="Andalus" pitchFamily="2" charset="-78"/>
              </a:rPr>
              <a:t>Distribution Reservoirs:</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A distribution reservoir is a small storage reservoir to tide over the peak demand of water for municipal water supply or irrigation. The distribution reservoir is helpful in permitting the pumps to work at a uniform rate. It stores water during the period of lean demand and supplies the same during the period of high demand.</a:t>
            </a:r>
          </a:p>
          <a:p>
            <a:pPr>
              <a:lnSpc>
                <a:spcPct val="90000"/>
              </a:lnSpc>
              <a:buFont typeface="Wingdings" pitchFamily="2" charset="2"/>
              <a:buChar char="§"/>
            </a:pPr>
            <a:endParaRPr lang="en-US" sz="2800" dirty="0" smtClean="0">
              <a:latin typeface="Andalus" pitchFamily="2" charset="-78"/>
              <a:cs typeface="Andalus" pitchFamily="2" charset="-78"/>
            </a:endParaRPr>
          </a:p>
          <a:p>
            <a:pPr>
              <a:lnSpc>
                <a:spcPct val="90000"/>
              </a:lnSpc>
              <a:buFont typeface="Wingdings" pitchFamily="2" charset="2"/>
              <a:buChar char="§"/>
            </a:pPr>
            <a:r>
              <a:rPr lang="en-US" sz="2800" b="1" u="sng" dirty="0" smtClean="0">
                <a:solidFill>
                  <a:srgbClr val="00B050"/>
                </a:solidFill>
                <a:latin typeface="Andalus" pitchFamily="2" charset="-78"/>
                <a:cs typeface="Andalus" pitchFamily="2" charset="-78"/>
              </a:rPr>
              <a:t>Multipurpose Reservoirs:</a:t>
            </a:r>
            <a:r>
              <a:rPr lang="en-US" sz="2800" dirty="0" smtClean="0">
                <a:solidFill>
                  <a:srgbClr val="00B050"/>
                </a:solidFill>
                <a:latin typeface="Andalus" pitchFamily="2" charset="-78"/>
                <a:cs typeface="Andalus" pitchFamily="2" charset="-78"/>
              </a:rPr>
              <a:t> </a:t>
            </a:r>
            <a:r>
              <a:rPr lang="en-US" sz="2800" dirty="0" smtClean="0">
                <a:latin typeface="Andalus" pitchFamily="2" charset="-78"/>
                <a:cs typeface="Andalus" pitchFamily="2" charset="-78"/>
              </a:rPr>
              <a:t>The are constructed for more than single purpose.</a:t>
            </a:r>
          </a:p>
          <a:p>
            <a:pPr>
              <a:lnSpc>
                <a:spcPct val="90000"/>
              </a:lnSpc>
              <a:buFont typeface="Wingdings" pitchFamily="2" charset="2"/>
              <a:buChar char="§"/>
            </a:pPr>
            <a:endParaRPr lang="en-US" sz="2800" dirty="0" smtClean="0">
              <a:latin typeface="Andalus" pitchFamily="2" charset="-78"/>
              <a:cs typeface="Andalus" pitchFamily="2" charset="-78"/>
            </a:endParaRPr>
          </a:p>
          <a:p>
            <a:pPr>
              <a:lnSpc>
                <a:spcPct val="90000"/>
              </a:lnSpc>
              <a:buFont typeface="Wingdings" pitchFamily="2" charset="2"/>
              <a:buChar char="§"/>
            </a:pPr>
            <a:r>
              <a:rPr lang="en-US" sz="2800" b="1" u="sng" dirty="0" smtClean="0">
                <a:solidFill>
                  <a:srgbClr val="00B050"/>
                </a:solidFill>
                <a:latin typeface="Andalus" pitchFamily="2" charset="-78"/>
                <a:cs typeface="Andalus" pitchFamily="2" charset="-78"/>
              </a:rPr>
              <a:t>Balancing Reservoirs: </a:t>
            </a:r>
            <a:r>
              <a:rPr lang="en-US" sz="2800" dirty="0" smtClean="0">
                <a:latin typeface="Andalus" pitchFamily="2" charset="-78"/>
                <a:cs typeface="Andalus" pitchFamily="2" charset="-78"/>
              </a:rPr>
              <a:t>A balancing reservoir is a small reservoir constructed d/s of the main reservoir for holding water released from the main reservoir.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r>
              <a:rPr lang="en-IN" dirty="0" smtClean="0">
                <a:solidFill>
                  <a:srgbClr val="C00000"/>
                </a:solidFill>
              </a:rPr>
              <a:t>Investigations</a:t>
            </a:r>
            <a:endParaRPr lang="en-IN" dirty="0">
              <a:solidFill>
                <a:srgbClr val="C00000"/>
              </a:solidFill>
            </a:endParaRPr>
          </a:p>
        </p:txBody>
      </p:sp>
      <p:sp>
        <p:nvSpPr>
          <p:cNvPr id="3" name="Content Placeholder 2"/>
          <p:cNvSpPr>
            <a:spLocks noGrp="1"/>
          </p:cNvSpPr>
          <p:nvPr>
            <p:ph idx="1"/>
          </p:nvPr>
        </p:nvSpPr>
        <p:spPr>
          <a:xfrm>
            <a:off x="457200" y="1412776"/>
            <a:ext cx="8229600" cy="4713387"/>
          </a:xfrm>
        </p:spPr>
        <p:txBody>
          <a:bodyPr/>
          <a:lstStyle/>
          <a:p>
            <a:pPr>
              <a:buFont typeface="Wingdings" pitchFamily="2" charset="2"/>
              <a:buChar char="§"/>
            </a:pPr>
            <a:r>
              <a:rPr lang="en-US" sz="3600" dirty="0" smtClean="0">
                <a:latin typeface="Andalus" pitchFamily="2" charset="-78"/>
                <a:cs typeface="Andalus" pitchFamily="2" charset="-78"/>
              </a:rPr>
              <a:t>Engineering surveys</a:t>
            </a:r>
          </a:p>
          <a:p>
            <a:pPr>
              <a:buFont typeface="Wingdings" pitchFamily="2" charset="2"/>
              <a:buChar char="§"/>
            </a:pPr>
            <a:endParaRPr lang="en-US" sz="3600" dirty="0" smtClean="0">
              <a:latin typeface="Andalus" pitchFamily="2" charset="-78"/>
              <a:cs typeface="Andalus" pitchFamily="2" charset="-78"/>
            </a:endParaRPr>
          </a:p>
          <a:p>
            <a:pPr>
              <a:buFont typeface="Wingdings" pitchFamily="2" charset="2"/>
              <a:buChar char="§"/>
            </a:pPr>
            <a:r>
              <a:rPr lang="en-US" sz="3600" dirty="0" smtClean="0">
                <a:latin typeface="Andalus" pitchFamily="2" charset="-78"/>
                <a:cs typeface="Andalus" pitchFamily="2" charset="-78"/>
              </a:rPr>
              <a:t>Geological investigations</a:t>
            </a:r>
          </a:p>
          <a:p>
            <a:pPr>
              <a:buFont typeface="Wingdings" pitchFamily="2" charset="2"/>
              <a:buChar char="§"/>
            </a:pPr>
            <a:endParaRPr lang="en-US" sz="3600" dirty="0" smtClean="0">
              <a:latin typeface="Andalus" pitchFamily="2" charset="-78"/>
              <a:cs typeface="Andalus" pitchFamily="2" charset="-78"/>
            </a:endParaRPr>
          </a:p>
          <a:p>
            <a:pPr>
              <a:buFont typeface="Wingdings" pitchFamily="2" charset="2"/>
              <a:buChar char="§"/>
            </a:pPr>
            <a:r>
              <a:rPr lang="en-US" sz="3600" dirty="0" smtClean="0">
                <a:latin typeface="Andalus" pitchFamily="2" charset="-78"/>
                <a:cs typeface="Andalus" pitchFamily="2" charset="-78"/>
              </a:rPr>
              <a:t>Hydrological investigations</a:t>
            </a:r>
            <a:endParaRPr lang="en-IN" sz="3600" dirty="0">
              <a:latin typeface="Andalus" pitchFamily="2" charset="-78"/>
              <a:cs typeface="Andalus"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08038"/>
          </a:xfrm>
        </p:spPr>
        <p:txBody>
          <a:bodyPr/>
          <a:lstStyle/>
          <a:p>
            <a:r>
              <a:rPr lang="en-IN" dirty="0" smtClean="0">
                <a:solidFill>
                  <a:srgbClr val="C00000"/>
                </a:solidFill>
              </a:rPr>
              <a:t>Engineering surveys</a:t>
            </a:r>
            <a:endParaRPr lang="en-IN" dirty="0">
              <a:solidFill>
                <a:srgbClr val="C00000"/>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latin typeface="Andalus" pitchFamily="2" charset="-78"/>
                <a:cs typeface="Andalus" pitchFamily="2" charset="-78"/>
              </a:rPr>
              <a:t>Conducted for dam, reservoir and other associated work.</a:t>
            </a:r>
          </a:p>
          <a:p>
            <a:pPr>
              <a:buFont typeface="Wingdings" pitchFamily="2" charset="2"/>
              <a:buChar char="§"/>
            </a:pPr>
            <a:endParaRPr lang="en-IN" dirty="0" smtClean="0">
              <a:latin typeface="Andalus" pitchFamily="2" charset="-78"/>
              <a:cs typeface="Andalus" pitchFamily="2" charset="-78"/>
            </a:endParaRPr>
          </a:p>
          <a:p>
            <a:pPr>
              <a:buFont typeface="Wingdings" pitchFamily="2" charset="2"/>
              <a:buChar char="§"/>
            </a:pPr>
            <a:r>
              <a:rPr lang="en-IN" dirty="0" smtClean="0">
                <a:latin typeface="Andalus" pitchFamily="2" charset="-78"/>
                <a:cs typeface="Andalus" pitchFamily="2" charset="-78"/>
              </a:rPr>
              <a:t>Topographic </a:t>
            </a:r>
            <a:r>
              <a:rPr lang="en-IN" dirty="0" smtClean="0">
                <a:latin typeface="Andalus" pitchFamily="2" charset="-78"/>
                <a:cs typeface="Andalus" pitchFamily="2" charset="-78"/>
              </a:rPr>
              <a:t>survey of the area is carried out and </a:t>
            </a:r>
            <a:r>
              <a:rPr lang="en-IN" dirty="0" smtClean="0">
                <a:latin typeface="Andalus" pitchFamily="2" charset="-78"/>
                <a:cs typeface="Andalus" pitchFamily="2" charset="-78"/>
              </a:rPr>
              <a:t>the contour </a:t>
            </a:r>
            <a:r>
              <a:rPr lang="en-IN" dirty="0" smtClean="0">
                <a:latin typeface="Andalus" pitchFamily="2" charset="-78"/>
                <a:cs typeface="Andalus" pitchFamily="2" charset="-78"/>
              </a:rPr>
              <a:t>plan is </a:t>
            </a:r>
            <a:r>
              <a:rPr lang="en-IN" dirty="0" smtClean="0">
                <a:latin typeface="Andalus" pitchFamily="2" charset="-78"/>
                <a:cs typeface="Andalus" pitchFamily="2" charset="-78"/>
              </a:rPr>
              <a:t>prepared</a:t>
            </a:r>
          </a:p>
          <a:p>
            <a:pPr>
              <a:buFont typeface="Wingdings" pitchFamily="2" charset="2"/>
              <a:buChar char="§"/>
            </a:pPr>
            <a:endParaRPr lang="en-IN" dirty="0" smtClean="0">
              <a:latin typeface="Andalus" pitchFamily="2" charset="-78"/>
              <a:cs typeface="Andalus" pitchFamily="2" charset="-78"/>
            </a:endParaRPr>
          </a:p>
          <a:p>
            <a:pPr>
              <a:buFont typeface="Wingdings" pitchFamily="2" charset="2"/>
              <a:buChar char="§"/>
            </a:pPr>
            <a:r>
              <a:rPr lang="en-IN" dirty="0" smtClean="0">
                <a:latin typeface="Andalus" pitchFamily="2" charset="-78"/>
                <a:cs typeface="Andalus" pitchFamily="2" charset="-78"/>
              </a:rPr>
              <a:t>The </a:t>
            </a:r>
            <a:r>
              <a:rPr lang="en-IN" dirty="0" smtClean="0">
                <a:latin typeface="Andalus" pitchFamily="2" charset="-78"/>
                <a:cs typeface="Andalus" pitchFamily="2" charset="-78"/>
              </a:rPr>
              <a:t>horizontal control is usually provided by triangulation </a:t>
            </a:r>
            <a:r>
              <a:rPr lang="en-IN" dirty="0" smtClean="0">
                <a:latin typeface="Andalus" pitchFamily="2" charset="-78"/>
                <a:cs typeface="Andalus" pitchFamily="2" charset="-78"/>
              </a:rPr>
              <a:t>survey, and </a:t>
            </a:r>
            <a:r>
              <a:rPr lang="en-IN" dirty="0" smtClean="0">
                <a:latin typeface="Andalus" pitchFamily="2" charset="-78"/>
                <a:cs typeface="Andalus" pitchFamily="2" charset="-78"/>
              </a:rPr>
              <a:t>the vertical control by precise levelling.</a:t>
            </a:r>
            <a:endParaRPr lang="en-IN" dirty="0">
              <a:latin typeface="Andalus" pitchFamily="2" charset="-78"/>
              <a:cs typeface="Andalus" pitchFamily="2" charset="-78"/>
            </a:endParaRPr>
          </a:p>
        </p:txBody>
      </p:sp>
    </p:spTree>
  </p:cSld>
  <p:clrMapOvr>
    <a:masterClrMapping/>
  </p:clrMapOvr>
</p:sld>
</file>

<file path=ppt/theme/theme1.xml><?xml version="1.0" encoding="utf-8"?>
<a:theme xmlns:a="http://schemas.openxmlformats.org/drawingml/2006/main" name="Frame1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Frame11_www.FreeDownloadPowerPoint.com</Template>
  <TotalTime>3601</TotalTime>
  <Words>1348</Words>
  <Application>Microsoft Office PowerPoint</Application>
  <PresentationFormat>On-screen Show (4:3)</PresentationFormat>
  <Paragraphs>241</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Frame11_www.FreeDownloadPowerPoint.com</vt:lpstr>
      <vt:lpstr>RESERVOIR </vt:lpstr>
      <vt:lpstr>Content…</vt:lpstr>
      <vt:lpstr>What is a Reservoir?</vt:lpstr>
      <vt:lpstr>Slide 4</vt:lpstr>
      <vt:lpstr>Classification</vt:lpstr>
      <vt:lpstr>Slide 6</vt:lpstr>
      <vt:lpstr>Slide 7</vt:lpstr>
      <vt:lpstr>Investigations</vt:lpstr>
      <vt:lpstr>Engineering surveys</vt:lpstr>
      <vt:lpstr>Geological investigation</vt:lpstr>
      <vt:lpstr>Hydrological investigations</vt:lpstr>
      <vt:lpstr>Site selection</vt:lpstr>
      <vt:lpstr>Slide 13</vt:lpstr>
      <vt:lpstr>Zones of storage</vt:lpstr>
      <vt:lpstr>Slide 15</vt:lpstr>
      <vt:lpstr>Slide 16</vt:lpstr>
      <vt:lpstr>Slide 17</vt:lpstr>
      <vt:lpstr>Slide 18</vt:lpstr>
      <vt:lpstr>Safe yield</vt:lpstr>
      <vt:lpstr>Slide 20</vt:lpstr>
      <vt:lpstr>Reservoir capacity</vt:lpstr>
      <vt:lpstr>Slide 22</vt:lpstr>
      <vt:lpstr>Graphical method</vt:lpstr>
      <vt:lpstr>Slide 24</vt:lpstr>
      <vt:lpstr>Slide 25</vt:lpstr>
      <vt:lpstr>Slide 26</vt:lpstr>
      <vt:lpstr>Slide 27</vt:lpstr>
      <vt:lpstr>Slide 28</vt:lpstr>
      <vt:lpstr>Analytical method </vt:lpstr>
      <vt:lpstr>Slide 30</vt:lpstr>
      <vt:lpstr>Slide 31</vt:lpstr>
      <vt:lpstr>Slide 32</vt:lpstr>
      <vt:lpstr>Determination of Yield of a Reservoir</vt:lpstr>
      <vt:lpstr>Slide 34</vt:lpstr>
      <vt:lpstr>Slide 35</vt:lpstr>
      <vt:lpstr>Reservoir Sedimentation</vt:lpstr>
      <vt:lpstr>Slide 37</vt:lpstr>
      <vt:lpstr>Causes of sedimentation</vt:lpstr>
      <vt:lpstr>Sediment Management</vt:lpstr>
      <vt:lpstr>Catchment vegetation</vt:lpstr>
      <vt:lpstr>Catchment vegetation</vt:lpstr>
      <vt:lpstr>Wooden barriers</vt:lpstr>
      <vt:lpstr>Wooden barriers</vt:lpstr>
      <vt:lpstr>Stepped watershed for sediment control</vt:lpstr>
      <vt:lpstr>Flushing of sediments from reservoir</vt:lpstr>
      <vt:lpstr>Mechanical desilting from reservoir</vt:lpstr>
      <vt:lpstr>Sediment sluicing</vt:lpstr>
      <vt:lpstr>Sediment sluicing</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RESERVOIR </dc:title>
  <dc:creator>OMM</dc:creator>
  <cp:lastModifiedBy>OMM</cp:lastModifiedBy>
  <cp:revision>64</cp:revision>
  <dcterms:created xsi:type="dcterms:W3CDTF">2012-04-11T14:44:58Z</dcterms:created>
  <dcterms:modified xsi:type="dcterms:W3CDTF">2012-05-22T09:01:41Z</dcterms:modified>
</cp:coreProperties>
</file>