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59" r:id="rId5"/>
    <p:sldId id="260" r:id="rId6"/>
    <p:sldId id="264" r:id="rId7"/>
    <p:sldId id="266" r:id="rId8"/>
    <p:sldId id="280" r:id="rId9"/>
    <p:sldId id="262" r:id="rId10"/>
    <p:sldId id="279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2" r:id="rId21"/>
    <p:sldId id="276" r:id="rId22"/>
    <p:sldId id="277" r:id="rId23"/>
    <p:sldId id="278" r:id="rId24"/>
    <p:sldId id="285" r:id="rId25"/>
    <p:sldId id="281" r:id="rId26"/>
    <p:sldId id="283" r:id="rId27"/>
    <p:sldId id="28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0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2269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89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3141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77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79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4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5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6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4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2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6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5EBC3-C936-43AB-9CD6-FDFBDAE1251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B2B350-5FAA-49F9-ACAA-14BE24E17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7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60797"/>
            <a:ext cx="8915399" cy="2262781"/>
          </a:xfrm>
        </p:spPr>
        <p:txBody>
          <a:bodyPr/>
          <a:lstStyle/>
          <a:p>
            <a:r>
              <a:rPr lang="en-US" dirty="0" smtClean="0"/>
              <a:t>Self Compacting </a:t>
            </a:r>
            <a:r>
              <a:rPr lang="en-US" dirty="0" smtClean="0"/>
              <a:t>Concrete (SCC)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Prepared By</a:t>
            </a:r>
            <a:br>
              <a:rPr lang="en-US" sz="2400" dirty="0" smtClean="0"/>
            </a:br>
            <a:r>
              <a:rPr lang="en-US" sz="2400" dirty="0" smtClean="0"/>
              <a:t>Ravi Kumar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08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</a:t>
            </a:r>
            <a:r>
              <a:rPr lang="en-US" dirty="0"/>
              <a:t>m</a:t>
            </a:r>
            <a:r>
              <a:rPr lang="en-US" dirty="0" smtClean="0"/>
              <a:t>ix </a:t>
            </a:r>
            <a:r>
              <a:rPr lang="en-US" dirty="0"/>
              <a:t>p</a:t>
            </a:r>
            <a:r>
              <a:rPr lang="en-US" dirty="0" smtClean="0"/>
              <a:t>roportion values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032528"/>
              </p:ext>
            </p:extLst>
          </p:nvPr>
        </p:nvGraphicFramePr>
        <p:xfrm>
          <a:off x="2589213" y="2133600"/>
          <a:ext cx="8915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Constituent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Typical range by volume(liter/m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160-240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150-210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 aggregate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270-360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r>
                        <a:rPr lang="en-US" baseline="0" dirty="0" smtClean="0"/>
                        <a:t> to powder ratio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0.80-1.10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 aggregate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48-55% of</a:t>
                      </a:r>
                      <a:r>
                        <a:rPr lang="en-US" baseline="0" dirty="0" smtClean="0"/>
                        <a:t> total aggregate weight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67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Selection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Limits on the amount of marginally unsuitable aggregate.</a:t>
            </a:r>
          </a:p>
          <a:p>
            <a:r>
              <a:rPr lang="en-US" dirty="0" smtClean="0"/>
              <a:t>Choice of HRWR</a:t>
            </a:r>
          </a:p>
          <a:p>
            <a:r>
              <a:rPr lang="en-US" dirty="0" smtClean="0"/>
              <a:t>Choice of VMA</a:t>
            </a:r>
          </a:p>
          <a:p>
            <a:r>
              <a:rPr lang="en-US" dirty="0" smtClean="0"/>
              <a:t>Interaction &amp; compatibility between cement, HRWR, VMA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2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observed from these studies that self-</a:t>
            </a:r>
            <a:r>
              <a:rPr lang="en-US" dirty="0" err="1"/>
              <a:t>compactability</a:t>
            </a:r>
            <a:r>
              <a:rPr lang="en-US" dirty="0"/>
              <a:t> is achievable at lower cement (or fines) content when rounded aggregates are used, as compared to angular </a:t>
            </a:r>
            <a:r>
              <a:rPr lang="en-US" dirty="0" smtClean="0"/>
              <a:t>aggregates.</a:t>
            </a:r>
          </a:p>
          <a:p>
            <a:r>
              <a:rPr lang="en-US" dirty="0" smtClean="0"/>
              <a:t>Rounded </a:t>
            </a:r>
            <a:r>
              <a:rPr lang="en-US" dirty="0"/>
              <a:t>aggregates would provide a better flowability and less blocking potential for a given water-to-powder ratio, compared to angular and semi-rounded </a:t>
            </a:r>
            <a:r>
              <a:rPr lang="en-US" dirty="0" smtClean="0"/>
              <a:t>aggregates.</a:t>
            </a:r>
          </a:p>
          <a:p>
            <a:r>
              <a:rPr lang="en-US" dirty="0" smtClean="0"/>
              <a:t>To eliminate the poor gradation problem in aggregates, filler materials are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27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Admixtures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HRWRA helps in achieving excellent flow at low water contents and VMA reduces bleeding and improves the stability of the concrete </a:t>
            </a:r>
            <a:r>
              <a:rPr lang="en-US" dirty="0" smtClean="0"/>
              <a:t>mixture.</a:t>
            </a:r>
          </a:p>
          <a:p>
            <a:r>
              <a:rPr lang="en-US" dirty="0"/>
              <a:t>HRWRAs that work on the principle of </a:t>
            </a:r>
            <a:r>
              <a:rPr lang="en-US" dirty="0" smtClean="0"/>
              <a:t>steric hindrance </a:t>
            </a:r>
            <a:r>
              <a:rPr lang="en-US" dirty="0"/>
              <a:t>require a lower dosage compared to those based on </a:t>
            </a:r>
            <a:r>
              <a:rPr lang="en-US" dirty="0" smtClean="0"/>
              <a:t>electrostatic repulsion.</a:t>
            </a:r>
          </a:p>
          <a:p>
            <a:r>
              <a:rPr lang="en-US" dirty="0" smtClean="0"/>
              <a:t>Acrylic </a:t>
            </a:r>
            <a:r>
              <a:rPr lang="en-US" dirty="0"/>
              <a:t>copolymers (AC) and polycarboxylate ethers (PCE) are effective at lower dosages compared to sulfonated condensates of melamine (SMF) or naphthalene (SNF) </a:t>
            </a:r>
            <a:r>
              <a:rPr lang="en-US" dirty="0" smtClean="0"/>
              <a:t>formaldehyde.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53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 Admixture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Fly ash:</a:t>
            </a:r>
            <a:r>
              <a:rPr lang="en-US" dirty="0"/>
              <a:t> I</a:t>
            </a:r>
            <a:r>
              <a:rPr lang="en-US" dirty="0" smtClean="0"/>
              <a:t>t </a:t>
            </a:r>
            <a:r>
              <a:rPr lang="en-US" dirty="0"/>
              <a:t>reduces free drying shrinkage and restrains the shrinkage cracking </a:t>
            </a:r>
            <a:r>
              <a:rPr lang="en-US" dirty="0" smtClean="0"/>
              <a:t>width.</a:t>
            </a:r>
          </a:p>
          <a:p>
            <a:r>
              <a:rPr lang="en-US" b="1" dirty="0"/>
              <a:t>Silica </a:t>
            </a:r>
            <a:r>
              <a:rPr lang="en-US" b="1" dirty="0" smtClean="0"/>
              <a:t>fume: </a:t>
            </a:r>
            <a:r>
              <a:rPr lang="en-US" dirty="0"/>
              <a:t>it gives good cohesion, improved resistance to segregation. S</a:t>
            </a:r>
            <a:r>
              <a:rPr lang="en-US" dirty="0" smtClean="0"/>
              <a:t>ilica </a:t>
            </a:r>
            <a:r>
              <a:rPr lang="en-US" dirty="0"/>
              <a:t>fume is also very effective in reducing or </a:t>
            </a:r>
            <a:r>
              <a:rPr lang="en-US" dirty="0" smtClean="0"/>
              <a:t>eliminating </a:t>
            </a:r>
            <a:r>
              <a:rPr lang="en-US" dirty="0"/>
              <a:t>bleeding</a:t>
            </a:r>
            <a:r>
              <a:rPr lang="en-US" dirty="0" smtClean="0"/>
              <a:t>.</a:t>
            </a:r>
          </a:p>
          <a:p>
            <a:r>
              <a:rPr lang="en-US" b="1" dirty="0"/>
              <a:t>Mineral fillers:</a:t>
            </a:r>
            <a:r>
              <a:rPr lang="en-US" dirty="0"/>
              <a:t> The particle size distribution shape and water absorption of mineral fillers may affect the water demand or sensitivity. CaCO</a:t>
            </a:r>
            <a:r>
              <a:rPr lang="en-US" baseline="-25000" dirty="0"/>
              <a:t>3</a:t>
            </a:r>
            <a:r>
              <a:rPr lang="en-US" dirty="0"/>
              <a:t> based minerals fillers (&lt;0.125mm size) are widely used and can give excellent rheological properties and performance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048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 Properties of SCC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Filling </a:t>
            </a:r>
            <a:r>
              <a:rPr lang="en-US" dirty="0" smtClean="0"/>
              <a:t>Ability</a:t>
            </a:r>
          </a:p>
          <a:p>
            <a:pPr lvl="1"/>
            <a:r>
              <a:rPr lang="en-US" sz="1800" dirty="0" smtClean="0"/>
              <a:t>Slump flow test, T50 cm </a:t>
            </a:r>
            <a:r>
              <a:rPr lang="en-US" sz="1800" dirty="0"/>
              <a:t>s</a:t>
            </a:r>
            <a:r>
              <a:rPr lang="en-US" sz="1800" dirty="0" smtClean="0"/>
              <a:t>lump flow test, V-Funnel test</a:t>
            </a:r>
          </a:p>
          <a:p>
            <a:r>
              <a:rPr lang="en-US" dirty="0" smtClean="0"/>
              <a:t>Passing ability</a:t>
            </a:r>
          </a:p>
          <a:p>
            <a:pPr lvl="1"/>
            <a:r>
              <a:rPr lang="en-US" sz="1800" dirty="0" smtClean="0"/>
              <a:t>J-ring test, U-box, L-box</a:t>
            </a:r>
          </a:p>
          <a:p>
            <a:r>
              <a:rPr lang="en-US" dirty="0"/>
              <a:t>Segregation </a:t>
            </a:r>
            <a:r>
              <a:rPr lang="en-US" dirty="0" smtClean="0"/>
              <a:t>potential</a:t>
            </a:r>
          </a:p>
          <a:p>
            <a:pPr lvl="1"/>
            <a:r>
              <a:rPr lang="en-US" sz="1800" dirty="0" smtClean="0"/>
              <a:t>Settlement column Test, Sieve </a:t>
            </a:r>
            <a:r>
              <a:rPr lang="en-US" sz="1800" dirty="0"/>
              <a:t>s</a:t>
            </a:r>
            <a:r>
              <a:rPr lang="en-US" sz="1800" dirty="0" smtClean="0"/>
              <a:t>tability test, Penetration test</a:t>
            </a:r>
          </a:p>
        </p:txBody>
      </p:sp>
    </p:spTree>
    <p:extLst>
      <p:ext uri="{BB962C8B-B14F-4D97-AF65-F5344CB8AC3E}">
        <p14:creationId xmlns:p14="http://schemas.microsoft.com/office/powerpoint/2010/main" val="2726313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Slump Flow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done to access the horizontal flow of concrete in the absence of obstruction. </a:t>
            </a:r>
          </a:p>
          <a:p>
            <a:r>
              <a:rPr lang="en-US" dirty="0" smtClean="0"/>
              <a:t>It gives good assessment of filling ability.</a:t>
            </a:r>
          </a:p>
          <a:p>
            <a:r>
              <a:rPr lang="en-US" dirty="0" smtClean="0"/>
              <a:t>Slump cone of 300 mm height, 100 mm upper diameter and 200 mm bottom diameter.</a:t>
            </a:r>
          </a:p>
          <a:p>
            <a:r>
              <a:rPr lang="en-US" dirty="0" smtClean="0"/>
              <a:t>The diameter of spread should be lie between 650 mm to 800 mm.</a:t>
            </a:r>
          </a:p>
          <a:p>
            <a:r>
              <a:rPr lang="en-US" dirty="0" smtClean="0"/>
              <a:t>The higher the flow value, greater its ability to fill formwork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9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130" y="0"/>
            <a:ext cx="8911687" cy="1280890"/>
          </a:xfrm>
        </p:spPr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pic>
        <p:nvPicPr>
          <p:cNvPr id="1026" name="Picture 2" descr="E:\seminar topics\self compacting concrete\admixtures 2_tcm45-573490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75" y="1146218"/>
            <a:ext cx="3525583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seminar topics\self compacting concrete\912983.fig.0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453" y="1120458"/>
            <a:ext cx="4018209" cy="3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seminar topics\self compacting concrete\slump-test-apparatus-250x2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933" y="1257209"/>
            <a:ext cx="3401097" cy="361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76789" y="5295243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Source: http</a:t>
            </a:r>
            <a:r>
              <a:rPr lang="en-US" sz="1400" dirty="0"/>
              <a:t>://www.hindawi.com/journals/je/2013/912983/fig5/</a:t>
            </a:r>
          </a:p>
        </p:txBody>
      </p:sp>
    </p:spTree>
    <p:extLst>
      <p:ext uri="{BB962C8B-B14F-4D97-AF65-F5344CB8AC3E}">
        <p14:creationId xmlns:p14="http://schemas.microsoft.com/office/powerpoint/2010/main" val="2217171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J-Ring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determines the passing ability of SCC.</a:t>
            </a:r>
          </a:p>
          <a:p>
            <a:r>
              <a:rPr lang="en-US" dirty="0" smtClean="0"/>
              <a:t>It consist of ring of reinforcement bars that will fit around the slump cone.</a:t>
            </a:r>
          </a:p>
          <a:p>
            <a:r>
              <a:rPr lang="en-US" dirty="0" smtClean="0"/>
              <a:t>Slump cone is fitted with concrete and lifted up as in slump cone test.</a:t>
            </a:r>
          </a:p>
          <a:p>
            <a:r>
              <a:rPr lang="en-US" dirty="0" smtClean="0"/>
              <a:t>The acceptable difference in height between inside and outside should be between 0 and 10 mm.</a:t>
            </a:r>
          </a:p>
        </p:txBody>
      </p:sp>
    </p:spTree>
    <p:extLst>
      <p:ext uri="{BB962C8B-B14F-4D97-AF65-F5344CB8AC3E}">
        <p14:creationId xmlns:p14="http://schemas.microsoft.com/office/powerpoint/2010/main" val="907485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09" y="0"/>
            <a:ext cx="8911687" cy="1280890"/>
          </a:xfrm>
        </p:spPr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pic>
        <p:nvPicPr>
          <p:cNvPr id="3074" name="Picture 2" descr="E:\seminar topics\self compacting concrete\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073" y="1612766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seminar topics\self compacting concrete\j_ring_1_www_humboldtmfg_c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102" y="1614219"/>
            <a:ext cx="4444151" cy="342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4981" y="5523894"/>
            <a:ext cx="51700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Source: http</a:t>
            </a:r>
            <a:r>
              <a:rPr lang="en-US" sz="1400" dirty="0"/>
              <a:t>://www.joostdevree.nl/shtmls/j_ring_test.shtml</a:t>
            </a:r>
          </a:p>
        </p:txBody>
      </p:sp>
    </p:spTree>
    <p:extLst>
      <p:ext uri="{BB962C8B-B14F-4D97-AF65-F5344CB8AC3E}">
        <p14:creationId xmlns:p14="http://schemas.microsoft.com/office/powerpoint/2010/main" val="56986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5647" y="0"/>
            <a:ext cx="8911688" cy="695460"/>
          </a:xfrm>
        </p:spPr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646" y="978794"/>
            <a:ext cx="8911687" cy="5782614"/>
          </a:xfrm>
        </p:spPr>
        <p:txBody>
          <a:bodyPr>
            <a:noAutofit/>
          </a:bodyPr>
          <a:lstStyle/>
          <a:p>
            <a:r>
              <a:rPr lang="en-US" sz="2200" dirty="0" smtClean="0"/>
              <a:t>Introduction </a:t>
            </a:r>
          </a:p>
          <a:p>
            <a:r>
              <a:rPr lang="en-US" sz="2200" dirty="0" smtClean="0"/>
              <a:t>Problems with conventional concrete</a:t>
            </a:r>
          </a:p>
          <a:p>
            <a:r>
              <a:rPr lang="en-US" sz="2200" dirty="0" smtClean="0"/>
              <a:t>Benefits of SCC</a:t>
            </a:r>
          </a:p>
          <a:p>
            <a:r>
              <a:rPr lang="en-US" sz="2200" dirty="0" smtClean="0"/>
              <a:t>Mix design principles</a:t>
            </a:r>
          </a:p>
          <a:p>
            <a:r>
              <a:rPr lang="en-US" sz="2200" dirty="0" smtClean="0"/>
              <a:t>Constituent materials</a:t>
            </a:r>
          </a:p>
          <a:p>
            <a:r>
              <a:rPr lang="en-US" sz="2200" dirty="0" smtClean="0"/>
              <a:t>Properties of fresh SCC</a:t>
            </a:r>
          </a:p>
          <a:p>
            <a:r>
              <a:rPr lang="en-US" sz="2200" dirty="0" smtClean="0"/>
              <a:t>Tests</a:t>
            </a:r>
          </a:p>
          <a:p>
            <a:r>
              <a:rPr lang="en-US" sz="2200" dirty="0" smtClean="0"/>
              <a:t>Application</a:t>
            </a:r>
          </a:p>
          <a:p>
            <a:r>
              <a:rPr lang="en-US" sz="2200" dirty="0" smtClean="0"/>
              <a:t>References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423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surface dry </a:t>
            </a:r>
            <a:r>
              <a:rPr lang="en-US" dirty="0"/>
              <a:t>quickly because of the increased quantity of paste, the low water/fines ratio and the lack of bleed water at the surface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avoid this </a:t>
            </a:r>
            <a:r>
              <a:rPr lang="en-US" dirty="0"/>
              <a:t>Initial curing should therefore commence as soon as practicable after placing and finishing in order to </a:t>
            </a:r>
            <a:r>
              <a:rPr lang="en-US" dirty="0" smtClean="0"/>
              <a:t>minimize </a:t>
            </a:r>
            <a:r>
              <a:rPr lang="en-US" dirty="0"/>
              <a:t>the risk of surface crusting and shrinkage cracks caused by early age moisture evaporation.</a:t>
            </a:r>
          </a:p>
        </p:txBody>
      </p:sp>
    </p:spTree>
    <p:extLst>
      <p:ext uri="{BB962C8B-B14F-4D97-AF65-F5344CB8AC3E}">
        <p14:creationId xmlns:p14="http://schemas.microsoft.com/office/powerpoint/2010/main" val="2681281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Complexities involved in SCC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paste volume results in greater shrinkage and creep.</a:t>
            </a:r>
          </a:p>
          <a:p>
            <a:r>
              <a:rPr lang="en-US" dirty="0" smtClean="0"/>
              <a:t>Higher strength achievement leads to reduces the workability to unacceptable level</a:t>
            </a:r>
          </a:p>
          <a:p>
            <a:r>
              <a:rPr lang="en-US" dirty="0" smtClean="0"/>
              <a:t>Lateral Formwork pressure</a:t>
            </a:r>
          </a:p>
          <a:p>
            <a:r>
              <a:rPr lang="en-US" dirty="0" smtClean="0"/>
              <a:t>Limit </a:t>
            </a:r>
            <a:r>
              <a:rPr lang="en-US" dirty="0"/>
              <a:t>of flow distance of the concrete</a:t>
            </a:r>
          </a:p>
        </p:txBody>
      </p:sp>
    </p:spTree>
    <p:extLst>
      <p:ext uri="{BB962C8B-B14F-4D97-AF65-F5344CB8AC3E}">
        <p14:creationId xmlns:p14="http://schemas.microsoft.com/office/powerpoint/2010/main" val="1754217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6980"/>
            <a:ext cx="8915400" cy="4314242"/>
          </a:xfrm>
        </p:spPr>
        <p:txBody>
          <a:bodyPr/>
          <a:lstStyle/>
          <a:p>
            <a:r>
              <a:rPr lang="en-US" dirty="0"/>
              <a:t>Two anchorages of Akashi-</a:t>
            </a:r>
            <a:r>
              <a:rPr lang="en-US" dirty="0" err="1"/>
              <a:t>Kaikyo</a:t>
            </a:r>
            <a:r>
              <a:rPr lang="en-US" dirty="0"/>
              <a:t> (Straits) Bridge, Japan. The volume of the cast concrete in the two anchorages amounted to 290,000 </a:t>
            </a:r>
            <a:r>
              <a:rPr lang="en-US" dirty="0" smtClean="0"/>
              <a:t>m3</a:t>
            </a:r>
          </a:p>
          <a:p>
            <a:r>
              <a:rPr lang="en-US" dirty="0" smtClean="0"/>
              <a:t>The highest use of SCC in India was done at Delhi metro project. About 10000 m3 of SCC has been Used.</a:t>
            </a:r>
          </a:p>
          <a:p>
            <a:r>
              <a:rPr lang="en-US" dirty="0" smtClean="0"/>
              <a:t>At </a:t>
            </a:r>
            <a:r>
              <a:rPr lang="en-US" dirty="0" err="1" smtClean="0"/>
              <a:t>Kaiga</a:t>
            </a:r>
            <a:r>
              <a:rPr lang="en-US" dirty="0"/>
              <a:t> </a:t>
            </a:r>
            <a:r>
              <a:rPr lang="en-US" dirty="0" smtClean="0"/>
              <a:t>nuclear power plant, SCC of Characteristic strength 30 </a:t>
            </a:r>
            <a:r>
              <a:rPr lang="en-US" dirty="0" err="1" smtClean="0"/>
              <a:t>MPa</a:t>
            </a:r>
            <a:r>
              <a:rPr lang="en-US" dirty="0" smtClean="0"/>
              <a:t> was used.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84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1252" y="0"/>
            <a:ext cx="8911687" cy="1280890"/>
          </a:xfrm>
        </p:spPr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Burj</a:t>
            </a:r>
            <a:r>
              <a:rPr lang="en-US" dirty="0"/>
              <a:t> </a:t>
            </a:r>
            <a:r>
              <a:rPr lang="en-US" dirty="0" err="1"/>
              <a:t>Khalifa</a:t>
            </a:r>
            <a:r>
              <a:rPr lang="en-US" dirty="0"/>
              <a:t> is the tallest building in the world. SCC was used throughout the building and was pumped 166 stories above the ground. </a:t>
            </a:r>
            <a:endParaRPr lang="en-US" dirty="0" smtClean="0"/>
          </a:p>
          <a:p>
            <a:r>
              <a:rPr lang="en-US" dirty="0"/>
              <a:t>The Trump Tower in Chicago, Illinois was a major user of SCC. It is a 92-story reinforced concrete project that required 3500 m</a:t>
            </a:r>
            <a:r>
              <a:rPr lang="en-US" baseline="30000" dirty="0"/>
              <a:t>3</a:t>
            </a:r>
            <a:r>
              <a:rPr lang="en-US" dirty="0"/>
              <a:t>of SCC to be cast-in-place continuously for 22 hours to construct the mat foundation that supports the finished structure. The mix had a 7-day compressive strength of 68 </a:t>
            </a:r>
            <a:r>
              <a:rPr lang="en-US" dirty="0" err="1"/>
              <a:t>MPa</a:t>
            </a:r>
            <a:r>
              <a:rPr lang="en-US" dirty="0"/>
              <a:t> and a 28-day strength of 82 </a:t>
            </a:r>
            <a:r>
              <a:rPr lang="en-US" dirty="0" err="1"/>
              <a:t>MPa</a:t>
            </a:r>
            <a:r>
              <a:rPr lang="en-US" dirty="0"/>
              <a:t> . This single pour is the largest ever recorded to date in North America using SCC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42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reduce the in-place cost and maker a safer working environment for the workers.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SCC </a:t>
            </a:r>
            <a:r>
              <a:rPr lang="en-US" dirty="0"/>
              <a:t>can be effectively placed in most congested areas and also </a:t>
            </a:r>
            <a:r>
              <a:rPr lang="en-US" dirty="0" smtClean="0"/>
              <a:t>where normal </a:t>
            </a:r>
            <a:r>
              <a:rPr lang="en-US" dirty="0"/>
              <a:t>methods of vibration are not </a:t>
            </a:r>
            <a:r>
              <a:rPr lang="en-US" dirty="0" smtClean="0"/>
              <a:t>possible.</a:t>
            </a:r>
          </a:p>
          <a:p>
            <a:r>
              <a:rPr lang="en-US" dirty="0"/>
              <a:t>Further research </a:t>
            </a:r>
            <a:r>
              <a:rPr lang="en-US" dirty="0" smtClean="0"/>
              <a:t>are </a:t>
            </a:r>
            <a:r>
              <a:rPr lang="en-US" dirty="0"/>
              <a:t>required to interpret influence on the hardened properties of SCC more </a:t>
            </a:r>
            <a:r>
              <a:rPr lang="en-US" dirty="0" smtClean="0"/>
              <a:t>precisely.</a:t>
            </a:r>
          </a:p>
          <a:p>
            <a:r>
              <a:rPr lang="en-US" dirty="0" smtClean="0"/>
              <a:t>The cost of SCC is 10-15 % higher than the conventional concrete.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48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12135"/>
            <a:ext cx="8915400" cy="379908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Okamura et al.  “Self-compacting concrete,”</a:t>
            </a:r>
            <a:r>
              <a:rPr lang="en-US" i="1" dirty="0"/>
              <a:t> Journal of Advanced Concrete Technology</a:t>
            </a:r>
            <a:r>
              <a:rPr lang="en-US" dirty="0"/>
              <a:t>, vol. 1, no. 1, pp. 5–15,2003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SK </a:t>
            </a:r>
            <a:r>
              <a:rPr lang="en-US" dirty="0"/>
              <a:t>Singh “Self Compacting Concrete - A Paradigm Shift”, </a:t>
            </a:r>
            <a:r>
              <a:rPr lang="en-US" i="1" dirty="0"/>
              <a:t>Journal of New Building Materials &amp; Construction World</a:t>
            </a:r>
            <a:r>
              <a:rPr lang="en-US" dirty="0"/>
              <a:t>, Vol. 15, No. 3, pp 164-180,September , 2009</a:t>
            </a:r>
            <a:r>
              <a:rPr lang="en-US" b="1" dirty="0"/>
              <a:t>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European Guidelines for Self Compacting Concrete, May 2005</a:t>
            </a:r>
          </a:p>
          <a:p>
            <a:pPr>
              <a:buFont typeface="+mj-lt"/>
              <a:buAutoNum type="arabicPeriod"/>
            </a:pPr>
            <a:r>
              <a:rPr lang="en-US" dirty="0"/>
              <a:t>Eric P. Koehler et al. Aggregate in Self Consolidating Concrete, </a:t>
            </a:r>
            <a:r>
              <a:rPr lang="en-US" i="1" dirty="0"/>
              <a:t>ICAR Project 108</a:t>
            </a:r>
            <a:r>
              <a:rPr lang="en-US" dirty="0"/>
              <a:t>, March </a:t>
            </a:r>
            <a:r>
              <a:rPr lang="en-US" dirty="0" smtClean="0"/>
              <a:t>2007</a:t>
            </a:r>
          </a:p>
          <a:p>
            <a:pPr>
              <a:buFont typeface="+mj-lt"/>
              <a:buAutoNum type="arabicPeriod"/>
            </a:pPr>
            <a:r>
              <a:rPr lang="en-US" dirty="0"/>
              <a:t>KHALEEL, O.R. et al. The Effect of Coarse Aggregate on Fresh and Hardened Properties of Self-Compacting Concrete (SCC), Elsevier, pp 805-813, 2011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37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131" y="0"/>
            <a:ext cx="8911687" cy="1280890"/>
          </a:xfrm>
        </p:spPr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1223"/>
            <a:ext cx="8915400" cy="4339999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 err="1"/>
              <a:t>Filho</a:t>
            </a:r>
            <a:r>
              <a:rPr lang="en-US" dirty="0"/>
              <a:t> et al. Hardened properties of self-compacting concrete — A statistical approach, </a:t>
            </a:r>
            <a:r>
              <a:rPr lang="en-US" i="1" dirty="0"/>
              <a:t>Elsevier, Construction and Building Materials</a:t>
            </a:r>
            <a:r>
              <a:rPr lang="en-US" dirty="0"/>
              <a:t>, pp 1608-1615, 2010</a:t>
            </a:r>
          </a:p>
          <a:p>
            <a:pPr>
              <a:buFont typeface="+mj-lt"/>
              <a:buAutoNum type="arabicPeriod"/>
            </a:pPr>
            <a:r>
              <a:rPr lang="en-US" dirty="0"/>
              <a:t>Schindler, K Anton et al. Properties of self-consolidating concrete for precast members, </a:t>
            </a:r>
            <a:r>
              <a:rPr lang="en-US" i="1" dirty="0"/>
              <a:t>ACI Materials Journal</a:t>
            </a:r>
            <a:r>
              <a:rPr lang="en-US" dirty="0"/>
              <a:t>, V. 104, No. 1, 2007</a:t>
            </a:r>
          </a:p>
          <a:p>
            <a:pPr>
              <a:buFont typeface="+mj-lt"/>
              <a:buAutoNum type="arabicPeriod"/>
            </a:pPr>
            <a:r>
              <a:rPr lang="en-US" dirty="0"/>
              <a:t>Specification and Guidelines for Self-Compacting Concrete, </a:t>
            </a:r>
            <a:r>
              <a:rPr lang="en-US" i="1" dirty="0"/>
              <a:t>EFNARC</a:t>
            </a:r>
            <a:r>
              <a:rPr lang="en-US" dirty="0"/>
              <a:t>, 2002</a:t>
            </a:r>
          </a:p>
          <a:p>
            <a:pPr>
              <a:buFont typeface="+mj-lt"/>
              <a:buAutoNum type="arabicPeriod"/>
            </a:pPr>
            <a:r>
              <a:rPr lang="en-US" dirty="0" err="1"/>
              <a:t>Ouchi</a:t>
            </a:r>
            <a:r>
              <a:rPr lang="en-US" dirty="0"/>
              <a:t> et al. APPLICATIONS OF SELF-COMPACTING CONCRETE IN JAPAN, EUROPE AND THE UNITED STATES, </a:t>
            </a:r>
            <a:r>
              <a:rPr lang="en-US" i="1" dirty="0"/>
              <a:t>ISHPC</a:t>
            </a:r>
            <a:r>
              <a:rPr lang="en-US" dirty="0"/>
              <a:t>, 2003</a:t>
            </a:r>
          </a:p>
          <a:p>
            <a:pPr>
              <a:buFont typeface="+mj-lt"/>
              <a:buAutoNum type="arabicPeriod"/>
            </a:pPr>
            <a:r>
              <a:rPr lang="en-US" dirty="0"/>
              <a:t>R. Loser, A. </a:t>
            </a:r>
            <a:r>
              <a:rPr lang="en-US" dirty="0" err="1"/>
              <a:t>Leemann</a:t>
            </a:r>
            <a:r>
              <a:rPr lang="en-US" dirty="0"/>
              <a:t>, Shrinkage and restrained shrinkage cracking of self-compacting concrete compared to conventionally vibrated concrete, </a:t>
            </a:r>
            <a:r>
              <a:rPr lang="en-US" i="1" dirty="0"/>
              <a:t>Materials and Structures</a:t>
            </a:r>
            <a:r>
              <a:rPr lang="en-US" dirty="0"/>
              <a:t>, 2008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606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13" y="934248"/>
            <a:ext cx="7212169" cy="5402165"/>
          </a:xfrm>
        </p:spPr>
      </p:pic>
    </p:spTree>
    <p:extLst>
      <p:ext uri="{BB962C8B-B14F-4D97-AF65-F5344CB8AC3E}">
        <p14:creationId xmlns:p14="http://schemas.microsoft.com/office/powerpoint/2010/main" val="50223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647" y="1824507"/>
            <a:ext cx="8915400" cy="3777622"/>
          </a:xfrm>
        </p:spPr>
        <p:txBody>
          <a:bodyPr/>
          <a:lstStyle/>
          <a:p>
            <a:pPr algn="just"/>
            <a:r>
              <a:rPr lang="en-US" dirty="0"/>
              <a:t>Fresh concrete that can flow around reinforcement and consolidate within formwork under its own weight that exhibits no defects due to segregation or bleeding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guiding principle for this type of concrete is that the </a:t>
            </a:r>
            <a:r>
              <a:rPr lang="en-US" dirty="0" smtClean="0"/>
              <a:t>sedimentation velocity </a:t>
            </a:r>
            <a:r>
              <a:rPr lang="en-US" dirty="0"/>
              <a:t>of a particle is inversely proportional to the viscosity of the floating </a:t>
            </a:r>
            <a:r>
              <a:rPr lang="en-US" dirty="0" smtClean="0"/>
              <a:t>medium in </a:t>
            </a:r>
            <a:r>
              <a:rPr lang="en-US" dirty="0"/>
              <a:t>which the particle </a:t>
            </a:r>
            <a:r>
              <a:rPr lang="en-US" dirty="0" smtClean="0"/>
              <a:t>exists.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48518" y="6358617"/>
            <a:ext cx="35288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Source: https</a:t>
            </a:r>
            <a:r>
              <a:rPr lang="en-US" sz="1400" dirty="0"/>
              <a:t>://wwwbuildipedia.com</a:t>
            </a:r>
          </a:p>
        </p:txBody>
      </p:sp>
    </p:spTree>
    <p:extLst>
      <p:ext uri="{BB962C8B-B14F-4D97-AF65-F5344CB8AC3E}">
        <p14:creationId xmlns:p14="http://schemas.microsoft.com/office/powerpoint/2010/main" val="316261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Conventional Concrete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 </a:t>
            </a:r>
            <a:r>
              <a:rPr lang="en-US" dirty="0" smtClean="0"/>
              <a:t>of </a:t>
            </a:r>
            <a:r>
              <a:rPr lang="en-US" dirty="0" smtClean="0"/>
              <a:t>skilled worker for compaction in conventional concrete</a:t>
            </a:r>
          </a:p>
          <a:p>
            <a:r>
              <a:rPr lang="en-US" dirty="0" smtClean="0"/>
              <a:t>Difficult to use mechanical compaction for</a:t>
            </a:r>
          </a:p>
          <a:p>
            <a:pPr lvl="1"/>
            <a:r>
              <a:rPr lang="en-US" dirty="0" smtClean="0"/>
              <a:t>Underwater concreting</a:t>
            </a:r>
          </a:p>
          <a:p>
            <a:pPr lvl="1"/>
            <a:r>
              <a:rPr lang="en-US" dirty="0" smtClean="0"/>
              <a:t>Cast in-situ pile foundation</a:t>
            </a:r>
          </a:p>
          <a:p>
            <a:pPr lvl="1"/>
            <a:r>
              <a:rPr lang="en-US" dirty="0" smtClean="0"/>
              <a:t>Columns </a:t>
            </a:r>
            <a:r>
              <a:rPr lang="en-US" dirty="0" smtClean="0"/>
              <a:t>with congested reinforcement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6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construction</a:t>
            </a:r>
          </a:p>
          <a:p>
            <a:r>
              <a:rPr lang="en-US" dirty="0" smtClean="0"/>
              <a:t>Reduction in site manpower</a:t>
            </a:r>
          </a:p>
          <a:p>
            <a:r>
              <a:rPr lang="en-US" dirty="0" smtClean="0"/>
              <a:t>Safer working environment</a:t>
            </a:r>
          </a:p>
          <a:p>
            <a:r>
              <a:rPr lang="en-US" dirty="0" smtClean="0"/>
              <a:t>Improved aesthetics</a:t>
            </a:r>
          </a:p>
          <a:p>
            <a:r>
              <a:rPr lang="en-US" dirty="0" smtClean="0"/>
              <a:t>Easier placing</a:t>
            </a:r>
          </a:p>
          <a:p>
            <a:r>
              <a:rPr lang="en-US" dirty="0" smtClean="0"/>
              <a:t>Improved durability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5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Self-compacting concrete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Filling ability</a:t>
            </a:r>
          </a:p>
          <a:p>
            <a:r>
              <a:rPr lang="en-US" dirty="0" smtClean="0"/>
              <a:t>Passing ability</a:t>
            </a:r>
          </a:p>
          <a:p>
            <a:r>
              <a:rPr lang="en-US" dirty="0" smtClean="0"/>
              <a:t>Segregation resistance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4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 design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flowability and viscosity of the paste is adjusted by proportioning the cement and additives water to powder ratio and then by adding super plasticizers and VMA .</a:t>
            </a:r>
            <a:endParaRPr lang="en-US" dirty="0"/>
          </a:p>
          <a:p>
            <a:r>
              <a:rPr lang="en-US" dirty="0"/>
              <a:t>The paste is the vehicle for the transport of the </a:t>
            </a:r>
            <a:r>
              <a:rPr lang="en-US" dirty="0" smtClean="0"/>
              <a:t>aggregate, therefore </a:t>
            </a:r>
            <a:r>
              <a:rPr lang="en-US" dirty="0"/>
              <a:t>the volume of the paste must be greater than the void volume in the </a:t>
            </a:r>
            <a:r>
              <a:rPr lang="en-US" dirty="0" smtClean="0"/>
              <a:t>aggregate.</a:t>
            </a:r>
          </a:p>
          <a:p>
            <a:r>
              <a:rPr lang="en-US" dirty="0" smtClean="0"/>
              <a:t>In order to control temperature rise and thermal shrinkage cracking as well as strength, the fine powder should be added to keep the cement content at an acceptable level. e.g. </a:t>
            </a:r>
            <a:r>
              <a:rPr lang="en-US" dirty="0"/>
              <a:t>fly ash, mineral filler, silica fume etc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8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494" y="0"/>
            <a:ext cx="8911687" cy="1280890"/>
          </a:xfrm>
        </p:spPr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SCC </a:t>
            </a:r>
            <a:r>
              <a:rPr lang="en-US" dirty="0"/>
              <a:t>should have</a:t>
            </a:r>
          </a:p>
          <a:p>
            <a:pPr lvl="1"/>
            <a:r>
              <a:rPr lang="en-US" dirty="0"/>
              <a:t>Low coarse aggregate content</a:t>
            </a:r>
          </a:p>
          <a:p>
            <a:pPr lvl="1"/>
            <a:r>
              <a:rPr lang="en-US" dirty="0"/>
              <a:t>Increased paste content</a:t>
            </a:r>
          </a:p>
          <a:p>
            <a:pPr lvl="1"/>
            <a:r>
              <a:rPr lang="en-US" dirty="0"/>
              <a:t>Low water powder ratio</a:t>
            </a:r>
          </a:p>
          <a:p>
            <a:pPr lvl="1"/>
            <a:r>
              <a:rPr lang="en-US" dirty="0"/>
              <a:t>Increased super plasticizer dosage</a:t>
            </a:r>
          </a:p>
          <a:p>
            <a:pPr lvl="1"/>
            <a:r>
              <a:rPr lang="en-US" dirty="0"/>
              <a:t>Viscosity modifying agents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1251" y="0"/>
            <a:ext cx="8911687" cy="1280890"/>
          </a:xfrm>
        </p:spPr>
        <p:txBody>
          <a:bodyPr/>
          <a:lstStyle/>
          <a:p>
            <a:r>
              <a:rPr lang="en-US" dirty="0" smtClean="0"/>
              <a:t>Flow Chart for achieving self compactibility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87132" y="1764406"/>
            <a:ext cx="1764406" cy="1300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Reduction of water to binder ratio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25910" y="1749380"/>
            <a:ext cx="1764406" cy="1302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Limitation of coarse aggregate content &amp; maximum size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31228" y="1749380"/>
            <a:ext cx="1764406" cy="1302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Addition of mineral admixture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07757" y="1764406"/>
            <a:ext cx="1764406" cy="1302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Usage of Super plasticizer &amp; VMA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69335" y="3721994"/>
            <a:ext cx="2472744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segregation resistance of mortar &amp; concrete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31228" y="3721994"/>
            <a:ext cx="2665927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Deformability of mortar &amp; concrete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08113" y="5406981"/>
            <a:ext cx="2665927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 compactibility 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042079" y="3052293"/>
            <a:ext cx="0" cy="32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42079" y="3379631"/>
            <a:ext cx="1474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516710" y="3379631"/>
            <a:ext cx="0" cy="32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62670" y="2903650"/>
            <a:ext cx="0" cy="32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516710" y="5102181"/>
            <a:ext cx="1326524" cy="1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672885" y="3067319"/>
            <a:ext cx="0" cy="639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315200" y="3067319"/>
            <a:ext cx="25758" cy="654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626698" y="3034049"/>
            <a:ext cx="25758" cy="654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925910" y="4765183"/>
            <a:ext cx="0" cy="321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925910" y="5087155"/>
            <a:ext cx="2590800" cy="1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826062" y="4795235"/>
            <a:ext cx="0" cy="321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136784" y="5102181"/>
            <a:ext cx="4292" cy="302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348766" y="3249233"/>
            <a:ext cx="1" cy="4727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348766" y="3230988"/>
            <a:ext cx="2313903" cy="1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841938" y="3090931"/>
            <a:ext cx="0" cy="639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7447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1106</TotalTime>
  <Words>1349</Words>
  <Application>Microsoft Office PowerPoint</Application>
  <PresentationFormat>Custom</PresentationFormat>
  <Paragraphs>137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Wisp</vt:lpstr>
      <vt:lpstr>Self Compacting Concrete (SCC)</vt:lpstr>
      <vt:lpstr>Contents</vt:lpstr>
      <vt:lpstr>Introduction</vt:lpstr>
      <vt:lpstr>Problems with Conventional Concrete</vt:lpstr>
      <vt:lpstr>Benefits of SCC</vt:lpstr>
      <vt:lpstr>Requirements for Self-compacting concrete</vt:lpstr>
      <vt:lpstr>Mix design principles</vt:lpstr>
      <vt:lpstr>Contd.</vt:lpstr>
      <vt:lpstr>Flow Chart for achieving self compactibility</vt:lpstr>
      <vt:lpstr>Typical mix proportion values</vt:lpstr>
      <vt:lpstr>Materials Selection </vt:lpstr>
      <vt:lpstr>Aggregate</vt:lpstr>
      <vt:lpstr>Chemical Admixtures </vt:lpstr>
      <vt:lpstr>Mineral Admixture</vt:lpstr>
      <vt:lpstr>Fresh Properties of SCC</vt:lpstr>
      <vt:lpstr>Slump Flow Test</vt:lpstr>
      <vt:lpstr>Contd.</vt:lpstr>
      <vt:lpstr>J-Ring Test</vt:lpstr>
      <vt:lpstr>Contd.</vt:lpstr>
      <vt:lpstr>Curing</vt:lpstr>
      <vt:lpstr>Complexities involved in SCC</vt:lpstr>
      <vt:lpstr>Application</vt:lpstr>
      <vt:lpstr>Contd.</vt:lpstr>
      <vt:lpstr>Conclusion</vt:lpstr>
      <vt:lpstr>References </vt:lpstr>
      <vt:lpstr>Contd.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Fiber Reinforced Concrete</dc:title>
  <dc:creator>ravi shekhar</dc:creator>
  <cp:lastModifiedBy>Shekhar</cp:lastModifiedBy>
  <cp:revision>99</cp:revision>
  <dcterms:created xsi:type="dcterms:W3CDTF">2013-11-09T17:54:13Z</dcterms:created>
  <dcterms:modified xsi:type="dcterms:W3CDTF">2013-12-02T08:01:13Z</dcterms:modified>
</cp:coreProperties>
</file>