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0" r:id="rId4"/>
    <p:sldId id="261" r:id="rId5"/>
    <p:sldId id="262" r:id="rId6"/>
    <p:sldId id="263" r:id="rId7"/>
    <p:sldId id="264" r:id="rId8"/>
    <p:sldId id="265" r:id="rId9"/>
    <p:sldId id="266" r:id="rId10"/>
    <p:sldId id="267" r:id="rId11"/>
    <p:sldId id="268" r:id="rId12"/>
    <p:sldId id="270" r:id="rId13"/>
    <p:sldId id="276" r:id="rId14"/>
    <p:sldId id="277" r:id="rId15"/>
    <p:sldId id="278" r:id="rId16"/>
    <p:sldId id="279" r:id="rId17"/>
    <p:sldId id="283" r:id="rId18"/>
    <p:sldId id="284" r:id="rId19"/>
    <p:sldId id="285" r:id="rId20"/>
    <p:sldId id="286" r:id="rId21"/>
    <p:sldId id="287" r:id="rId22"/>
    <p:sldId id="288" r:id="rId23"/>
    <p:sldId id="289" r:id="rId24"/>
    <p:sldId id="291" r:id="rId25"/>
    <p:sldId id="293" r:id="rId26"/>
    <p:sldId id="294" r:id="rId27"/>
    <p:sldId id="295" r:id="rId28"/>
    <p:sldId id="296" r:id="rId29"/>
    <p:sldId id="297" r:id="rId30"/>
    <p:sldId id="298" r:id="rId31"/>
    <p:sldId id="299" r:id="rId32"/>
    <p:sldId id="302" r:id="rId33"/>
    <p:sldId id="303" r:id="rId34"/>
    <p:sldId id="304" r:id="rId35"/>
    <p:sldId id="305" r:id="rId36"/>
    <p:sldId id="306" r:id="rId37"/>
    <p:sldId id="307" r:id="rId38"/>
    <p:sldId id="309" r:id="rId39"/>
    <p:sldId id="313" r:id="rId40"/>
    <p:sldId id="314" r:id="rId41"/>
    <p:sldId id="315" r:id="rId42"/>
    <p:sldId id="316" r:id="rId43"/>
    <p:sldId id="317" r:id="rId44"/>
    <p:sldId id="318" r:id="rId45"/>
    <p:sldId id="319" r:id="rId46"/>
    <p:sldId id="320" r:id="rId47"/>
    <p:sldId id="321" r:id="rId48"/>
    <p:sldId id="324" r:id="rId49"/>
    <p:sldId id="325" r:id="rId50"/>
    <p:sldId id="327" r:id="rId51"/>
    <p:sldId id="328" r:id="rId52"/>
    <p:sldId id="33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05B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90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BD93B-3F53-45B8-9E8F-8E1FB8BE8169}"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EBD93B-3F53-45B8-9E8F-8E1FB8BE816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2476CA5-5C97-44E9-8D91-1451ECE6BFB1}" type="datetimeFigureOut">
              <a:rPr lang="en-US" smtClean="0"/>
              <a:pPr/>
              <a:t>07/06/2012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EBD93B-3F53-45B8-9E8F-8E1FB8BE8169}"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92476CA5-5C97-44E9-8D91-1451ECE6BFB1}" type="datetimeFigureOut">
              <a:rPr lang="en-US" smtClean="0"/>
              <a:pPr/>
              <a:t>07/06/2012</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ACEBD93B-3F53-45B8-9E8F-8E1FB8BE816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2476CA5-5C97-44E9-8D91-1451ECE6BFB1}" type="datetimeFigureOut">
              <a:rPr lang="en-US" smtClean="0"/>
              <a:pPr/>
              <a:t>07/06/2012</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ACEBD93B-3F53-45B8-9E8F-8E1FB8BE81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133600"/>
          </a:xfrm>
        </p:spPr>
        <p:txBody>
          <a:bodyPr>
            <a:normAutofit fontScale="90000"/>
          </a:bodyPr>
          <a:lstStyle/>
          <a:p>
            <a:r>
              <a:rPr lang="en-US" dirty="0" smtClean="0"/>
              <a:t>                                  A</a:t>
            </a:r>
            <a:br>
              <a:rPr lang="en-US" dirty="0" smtClean="0"/>
            </a:br>
            <a:r>
              <a:rPr lang="en-US" dirty="0" smtClean="0"/>
              <a:t>                  PROJECT REPORT</a:t>
            </a:r>
            <a:br>
              <a:rPr lang="en-US" dirty="0" smtClean="0"/>
            </a:br>
            <a:r>
              <a:rPr lang="en-US" dirty="0" smtClean="0"/>
              <a:t>                                ON</a:t>
            </a:r>
            <a:endParaRPr lang="en-US" dirty="0"/>
          </a:p>
        </p:txBody>
      </p:sp>
      <p:sp>
        <p:nvSpPr>
          <p:cNvPr id="3" name="Subtitle 2"/>
          <p:cNvSpPr>
            <a:spLocks noGrp="1"/>
          </p:cNvSpPr>
          <p:nvPr>
            <p:ph type="subTitle" idx="1"/>
          </p:nvPr>
        </p:nvSpPr>
        <p:spPr>
          <a:xfrm>
            <a:off x="0" y="1828800"/>
            <a:ext cx="9144000" cy="5029200"/>
          </a:xfrm>
        </p:spPr>
        <p:txBody>
          <a:bodyPr>
            <a:normAutofit fontScale="92500" lnSpcReduction="10000"/>
          </a:bodyPr>
          <a:lstStyle/>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endParaRPr lang="en-US" sz="2800" b="1" dirty="0" smtClean="0">
              <a:solidFill>
                <a:srgbClr val="0000CC"/>
              </a:solidFill>
            </a:endParaRPr>
          </a:p>
          <a:p>
            <a:pPr algn="ctr"/>
            <a:r>
              <a:rPr lang="en-US" sz="2800" dirty="0" smtClean="0">
                <a:ln w="18415" cmpd="sng">
                  <a:solidFill>
                    <a:srgbClr val="FFFFFF"/>
                  </a:solidFill>
                  <a:prstDash val="solid"/>
                </a:ln>
                <a:effectLst>
                  <a:outerShdw blurRad="63500" dir="3600000" algn="tl" rotWithShape="0">
                    <a:srgbClr val="000000">
                      <a:alpha val="70000"/>
                    </a:srgbClr>
                  </a:outerShdw>
                </a:effectLst>
              </a:rPr>
              <a:t>CIVIL ENGINEERING DEPARTMENT</a:t>
            </a:r>
            <a:endParaRPr lang="en-US" sz="2800" dirty="0" smtClean="0">
              <a:solidFill>
                <a:srgbClr val="0000CC"/>
              </a:solidFill>
            </a:endParaRPr>
          </a:p>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SAVITABEN DAHYABHAI PATEL POLYTECHNIC</a:t>
            </a:r>
          </a:p>
          <a:p>
            <a:pPr algn="ctr"/>
            <a:r>
              <a:rPr lang="en-US" dirty="0" smtClean="0">
                <a:ln w="18415" cmpd="sng">
                  <a:solidFill>
                    <a:srgbClr val="FFFFFF"/>
                  </a:solidFill>
                  <a:prstDash val="solid"/>
                </a:ln>
                <a:effectLst>
                  <a:outerShdw blurRad="63500" dir="3600000" algn="tl" rotWithShape="0">
                    <a:srgbClr val="000000">
                      <a:alpha val="70000"/>
                    </a:srgbClr>
                  </a:outerShdw>
                </a:effectLst>
              </a:rPr>
              <a:t>VISNAGAR-MEHSANA HIGHWAY, At-GADHA, Po-PILUDARA, </a:t>
            </a:r>
          </a:p>
          <a:p>
            <a:pPr algn="ctr"/>
            <a:r>
              <a:rPr lang="en-US" dirty="0" smtClean="0">
                <a:ln w="18415" cmpd="sng">
                  <a:solidFill>
                    <a:srgbClr val="FFFFFF"/>
                  </a:solidFill>
                  <a:prstDash val="solid"/>
                </a:ln>
                <a:effectLst>
                  <a:outerShdw blurRad="63500" dir="3600000" algn="tl" rotWithShape="0">
                    <a:srgbClr val="000000">
                      <a:alpha val="70000"/>
                    </a:srgbClr>
                  </a:outerShdw>
                </a:effectLst>
              </a:rPr>
              <a:t>Ta &amp; Dist : MEHSANA, Pin-</a:t>
            </a:r>
            <a:r>
              <a:rPr lang="en-US" dirty="0" smtClean="0">
                <a:ln w="18415" cmpd="sng">
                  <a:solidFill>
                    <a:srgbClr val="FFFFFF"/>
                  </a:solidFill>
                  <a:prstDash val="solid"/>
                </a:ln>
                <a:effectLst>
                  <a:outerShdw blurRad="63500" dir="3600000" algn="tl" rotWithShape="0">
                    <a:srgbClr val="000000">
                      <a:alpha val="70000"/>
                    </a:srgbClr>
                  </a:outerShdw>
                </a:effectLst>
                <a:latin typeface="Arial Unicode MS" pitchFamily="34" charset="-128"/>
                <a:ea typeface="Arial Unicode MS" pitchFamily="34" charset="-128"/>
                <a:cs typeface="Arial Unicode MS" pitchFamily="34" charset="-128"/>
              </a:rPr>
              <a:t>384315</a:t>
            </a:r>
            <a:endParaRPr lang="en-US" dirty="0" smtClean="0">
              <a:ln w="18415" cmpd="sng">
                <a:solidFill>
                  <a:srgbClr val="FFFFFF"/>
                </a:solidFill>
                <a:prstDash val="solid"/>
              </a:ln>
              <a:effectLst>
                <a:outerShdw blurRad="63500" dir="3600000" algn="tl" rotWithShape="0">
                  <a:srgbClr val="000000">
                    <a:alpha val="70000"/>
                  </a:srgbClr>
                </a:outerShdw>
              </a:effectLst>
            </a:endParaRPr>
          </a:p>
          <a:p>
            <a:endParaRPr lang="en-US" dirty="0"/>
          </a:p>
        </p:txBody>
      </p:sp>
      <p:sp>
        <p:nvSpPr>
          <p:cNvPr id="5" name="Rectangle 4"/>
          <p:cNvSpPr/>
          <p:nvPr/>
        </p:nvSpPr>
        <p:spPr>
          <a:xfrm>
            <a:off x="1" y="2057400"/>
            <a:ext cx="9143999" cy="1754326"/>
          </a:xfrm>
          <a:prstGeom prst="rect">
            <a:avLst/>
          </a:prstGeom>
          <a:no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EARTHQUAKE RETROFITTING OF BUILDING</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06552"/>
          </a:xfrm>
        </p:spPr>
        <p:txBody>
          <a:bodyPr>
            <a:normAutofit fontScale="90000"/>
          </a:bodyPr>
          <a:lstStyle/>
          <a:p>
            <a:r>
              <a:rPr lang="en-US" dirty="0" smtClean="0"/>
              <a:t/>
            </a:r>
            <a:br>
              <a:rPr lang="en-US" dirty="0" smtClean="0"/>
            </a:br>
            <a:r>
              <a:rPr lang="en-US" dirty="0" smtClean="0"/>
              <a:t>     Damage to a traditional house</a:t>
            </a:r>
            <a:endParaRPr lang="en-US" dirty="0"/>
          </a:p>
        </p:txBody>
      </p:sp>
      <p:pic>
        <p:nvPicPr>
          <p:cNvPr id="1026" name="Picture 2"/>
          <p:cNvPicPr>
            <a:picLocks noGrp="1" noChangeAspect="1" noChangeArrowheads="1"/>
          </p:cNvPicPr>
          <p:nvPr>
            <p:ph idx="1"/>
          </p:nvPr>
        </p:nvPicPr>
        <p:blipFill>
          <a:blip r:embed="rId2"/>
          <a:stretch>
            <a:fillRect/>
          </a:stretch>
        </p:blipFill>
        <p:spPr bwMode="auto">
          <a:xfrm>
            <a:off x="0" y="1524000"/>
            <a:ext cx="9144000" cy="5334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MASONRY BUILDINGS</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447800"/>
            <a:ext cx="3537728" cy="5410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3505200" y="1447800"/>
            <a:ext cx="5658024" cy="5410200"/>
          </a:xfrm>
          <a:prstGeom prst="rect">
            <a:avLst/>
          </a:prstGeom>
          <a:noFill/>
          <a:ln w="9525">
            <a:noFill/>
            <a:miter lim="800000"/>
            <a:headEnd/>
            <a:tailEnd/>
          </a:ln>
          <a:effectLst/>
        </p:spPr>
      </p:pic>
      <p:sp>
        <p:nvSpPr>
          <p:cNvPr id="6" name="Rectangle 5"/>
          <p:cNvSpPr/>
          <p:nvPr/>
        </p:nvSpPr>
        <p:spPr>
          <a:xfrm>
            <a:off x="0" y="6172200"/>
            <a:ext cx="9144000" cy="646331"/>
          </a:xfrm>
          <a:prstGeom prst="rect">
            <a:avLst/>
          </a:prstGeom>
          <a:ln>
            <a:solidFill>
              <a:srgbClr val="0070C0"/>
            </a:solidFill>
          </a:ln>
        </p:spPr>
        <p:txBody>
          <a:bodyPr wrap="square">
            <a:spAutoFit/>
          </a:bodyPr>
          <a:lstStyle/>
          <a:p>
            <a:endParaRPr lang="en-US" dirty="0">
              <a:latin typeface="Aharoni" pitchFamily="2" charset="-79"/>
              <a:cs typeface="Aharoni" pitchFamily="2" charset="-79"/>
            </a:endParaRPr>
          </a:p>
          <a:p>
            <a:r>
              <a:rPr lang="en-US" dirty="0" smtClean="0">
                <a:solidFill>
                  <a:srgbClr val="FFC000"/>
                </a:solidFill>
                <a:latin typeface="Arial Black" pitchFamily="34" charset="0"/>
              </a:rPr>
              <a:t>Damage on masonry buildings start from corner separation</a:t>
            </a:r>
            <a:endParaRPr lang="en-US" dirty="0">
              <a:solidFill>
                <a:srgbClr val="FFC000"/>
              </a:solidFill>
              <a:latin typeface="Arial Black"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82752"/>
          </a:xfrm>
        </p:spPr>
        <p:txBody>
          <a:bodyPr>
            <a:normAutofit fontScale="90000"/>
          </a:bodyPr>
          <a:lstStyle/>
          <a:p>
            <a:r>
              <a:rPr lang="en-US" dirty="0" smtClean="0"/>
              <a:t/>
            </a:r>
            <a:br>
              <a:rPr lang="en-US" dirty="0" smtClean="0"/>
            </a:br>
            <a:r>
              <a:rPr lang="en-US" dirty="0" smtClean="0"/>
              <a:t>   CAUSES OF UNSAFE BUILDINGS</a:t>
            </a:r>
            <a:endParaRPr lang="en-US" dirty="0"/>
          </a:p>
        </p:txBody>
      </p:sp>
      <p:sp>
        <p:nvSpPr>
          <p:cNvPr id="3" name="Content Placeholder 2"/>
          <p:cNvSpPr>
            <a:spLocks noGrp="1"/>
          </p:cNvSpPr>
          <p:nvPr>
            <p:ph idx="1"/>
          </p:nvPr>
        </p:nvSpPr>
        <p:spPr>
          <a:xfrm>
            <a:off x="0" y="1524000"/>
            <a:ext cx="9144000" cy="5333999"/>
          </a:xfrm>
        </p:spPr>
        <p:txBody>
          <a:bodyPr>
            <a:normAutofit fontScale="92500" lnSpcReduction="10000"/>
          </a:bodyPr>
          <a:lstStyle/>
          <a:p>
            <a:pPr>
              <a:buNone/>
            </a:pPr>
            <a:r>
              <a:rPr lang="en-US" dirty="0" smtClean="0"/>
              <a:t>  </a:t>
            </a:r>
            <a:r>
              <a:rPr lang="en-US" dirty="0" smtClean="0"/>
              <a:t>Number of unsafe buildings is alarming</a:t>
            </a:r>
          </a:p>
          <a:p>
            <a:pPr>
              <a:buNone/>
            </a:pPr>
            <a:endParaRPr lang="en-US" dirty="0" smtClean="0"/>
          </a:p>
          <a:p>
            <a:r>
              <a:rPr lang="en-US" dirty="0" smtClean="0"/>
              <a:t>Non-engineered </a:t>
            </a:r>
            <a:r>
              <a:rPr lang="en-US" dirty="0" smtClean="0"/>
              <a:t>buildings</a:t>
            </a:r>
            <a:endParaRPr lang="en-US" dirty="0" smtClean="0"/>
          </a:p>
          <a:p>
            <a:r>
              <a:rPr lang="en-US" dirty="0" smtClean="0"/>
              <a:t>Faulty original design –lack of lateral resisting elements: frames, shear </a:t>
            </a:r>
            <a:r>
              <a:rPr lang="en-US" dirty="0" smtClean="0"/>
              <a:t>walls</a:t>
            </a:r>
            <a:endParaRPr lang="en-US" dirty="0" smtClean="0"/>
          </a:p>
          <a:p>
            <a:r>
              <a:rPr lang="en-US" dirty="0" smtClean="0"/>
              <a:t>Changes in Codal </a:t>
            </a:r>
            <a:r>
              <a:rPr lang="en-US" dirty="0" smtClean="0"/>
              <a:t>practices</a:t>
            </a:r>
          </a:p>
          <a:p>
            <a:r>
              <a:rPr lang="en-US" dirty="0" smtClean="0"/>
              <a:t>Inadequate </a:t>
            </a:r>
            <a:r>
              <a:rPr lang="en-US" dirty="0" smtClean="0"/>
              <a:t>detailing of </a:t>
            </a:r>
            <a:r>
              <a:rPr lang="en-US" dirty="0" smtClean="0"/>
              <a:t>reinforcement</a:t>
            </a:r>
            <a:endParaRPr lang="en-US" dirty="0" smtClean="0"/>
          </a:p>
          <a:p>
            <a:r>
              <a:rPr lang="en-US" dirty="0" smtClean="0"/>
              <a:t>Extensions, Alterations and </a:t>
            </a:r>
            <a:r>
              <a:rPr lang="en-US" dirty="0" smtClean="0"/>
              <a:t>Encroachment</a:t>
            </a:r>
            <a:endParaRPr lang="en-US" dirty="0" smtClean="0"/>
          </a:p>
          <a:p>
            <a:r>
              <a:rPr lang="en-US" dirty="0" smtClean="0"/>
              <a:t>Increase in load due to </a:t>
            </a:r>
            <a:r>
              <a:rPr lang="en-US" dirty="0" smtClean="0"/>
              <a:t>usage</a:t>
            </a:r>
            <a:endParaRPr lang="en-US" dirty="0" smtClean="0"/>
          </a:p>
          <a:p>
            <a:r>
              <a:rPr lang="en-US" dirty="0" smtClean="0"/>
              <a:t>Poor and deficient construction </a:t>
            </a:r>
          </a:p>
          <a:p>
            <a:r>
              <a:rPr lang="en-US" dirty="0" smtClean="0"/>
              <a:t>Lack of regular maintenance</a:t>
            </a:r>
          </a:p>
          <a:p>
            <a:r>
              <a:rPr lang="en-US" dirty="0" smtClean="0"/>
              <a:t>Degradation of building material/ Corrosion</a:t>
            </a:r>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5448"/>
            <a:ext cx="7924800" cy="682752"/>
          </a:xfrm>
        </p:spPr>
        <p:txBody>
          <a:bodyPr>
            <a:normAutofit fontScale="90000"/>
          </a:bodyPr>
          <a:lstStyle/>
          <a:p>
            <a:r>
              <a:rPr lang="en-US" dirty="0" smtClean="0"/>
              <a:t/>
            </a:r>
            <a:br>
              <a:rPr lang="en-US" dirty="0" smtClean="0"/>
            </a:br>
            <a:r>
              <a:rPr lang="en-US" dirty="0" smtClean="0"/>
              <a:t>  PRINCIPLE OF SEISMIC SAFETY  </a:t>
            </a:r>
            <a:br>
              <a:rPr lang="en-US" dirty="0" smtClean="0"/>
            </a:br>
            <a:r>
              <a:rPr lang="en-US" dirty="0" smtClean="0"/>
              <a:t>  OF MASONRY BUILDINGS</a:t>
            </a:r>
            <a:endParaRPr lang="en-US" dirty="0"/>
          </a:p>
        </p:txBody>
      </p:sp>
      <p:sp>
        <p:nvSpPr>
          <p:cNvPr id="3" name="Content Placeholder 2"/>
          <p:cNvSpPr>
            <a:spLocks noGrp="1"/>
          </p:cNvSpPr>
          <p:nvPr>
            <p:ph idx="1"/>
          </p:nvPr>
        </p:nvSpPr>
        <p:spPr>
          <a:xfrm>
            <a:off x="0" y="1447800"/>
            <a:ext cx="9144000" cy="5410200"/>
          </a:xfrm>
        </p:spPr>
        <p:txBody>
          <a:bodyPr/>
          <a:lstStyle/>
          <a:p>
            <a:r>
              <a:rPr lang="en-US" dirty="0" smtClean="0"/>
              <a:t>Integral </a:t>
            </a:r>
            <a:r>
              <a:rPr lang="en-US" dirty="0" smtClean="0"/>
              <a:t>box </a:t>
            </a:r>
            <a:r>
              <a:rPr lang="en-US" dirty="0" smtClean="0"/>
              <a:t>action</a:t>
            </a:r>
          </a:p>
          <a:p>
            <a:endParaRPr lang="en-US" dirty="0" smtClean="0"/>
          </a:p>
          <a:p>
            <a:r>
              <a:rPr lang="en-US" dirty="0" smtClean="0"/>
              <a:t>Integrity of various </a:t>
            </a:r>
            <a:r>
              <a:rPr lang="en-US" dirty="0" smtClean="0"/>
              <a:t>components Roof </a:t>
            </a:r>
            <a:r>
              <a:rPr lang="en-US" dirty="0" smtClean="0"/>
              <a:t>to </a:t>
            </a:r>
            <a:r>
              <a:rPr lang="en-US" dirty="0" smtClean="0"/>
              <a:t>wall</a:t>
            </a:r>
          </a:p>
          <a:p>
            <a:endParaRPr lang="en-US" dirty="0" smtClean="0"/>
          </a:p>
          <a:p>
            <a:r>
              <a:rPr lang="en-US" dirty="0" smtClean="0"/>
              <a:t>Wall to wall at </a:t>
            </a:r>
            <a:r>
              <a:rPr lang="en-US" dirty="0" smtClean="0"/>
              <a:t>corners</a:t>
            </a:r>
          </a:p>
          <a:p>
            <a:endParaRPr lang="en-US" dirty="0" smtClean="0"/>
          </a:p>
          <a:p>
            <a:r>
              <a:rPr lang="en-US" dirty="0" smtClean="0"/>
              <a:t>Wall to </a:t>
            </a:r>
            <a:r>
              <a:rPr lang="en-US" dirty="0" smtClean="0"/>
              <a:t>foundation</a:t>
            </a:r>
          </a:p>
          <a:p>
            <a:endParaRPr lang="en-US" dirty="0" smtClean="0"/>
          </a:p>
          <a:p>
            <a:r>
              <a:rPr lang="en-US" dirty="0" smtClean="0"/>
              <a:t>Limit on openings</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STITCHING  OF  CRACKS</a:t>
            </a:r>
            <a:endParaRPr lang="en-US" dirty="0"/>
          </a:p>
        </p:txBody>
      </p:sp>
      <p:pic>
        <p:nvPicPr>
          <p:cNvPr id="5122" name="Picture 2"/>
          <p:cNvPicPr>
            <a:picLocks noGrp="1" noChangeAspect="1" noChangeArrowheads="1"/>
          </p:cNvPicPr>
          <p:nvPr>
            <p:ph idx="1"/>
          </p:nvPr>
        </p:nvPicPr>
        <p:blipFill>
          <a:blip r:embed="rId2"/>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REPAIR OF DAMAGED MEMBERS</a:t>
            </a:r>
            <a:endParaRPr lang="en-US" dirty="0"/>
          </a:p>
        </p:txBody>
      </p:sp>
      <p:pic>
        <p:nvPicPr>
          <p:cNvPr id="6146" name="Picture 2"/>
          <p:cNvPicPr>
            <a:picLocks noGrp="1" noChangeAspect="1" noChangeArrowheads="1"/>
          </p:cNvPicPr>
          <p:nvPr>
            <p:ph idx="1"/>
          </p:nvPr>
        </p:nvPicPr>
        <p:blipFill>
          <a:blip r:embed="rId2" cstate="print"/>
          <a:stretch>
            <a:fillRect/>
          </a:stretch>
        </p:blipFill>
        <p:spPr bwMode="auto">
          <a:xfrm>
            <a:off x="0" y="1363703"/>
            <a:ext cx="9221335" cy="5494297"/>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04800"/>
          </a:xfrm>
        </p:spPr>
        <p:txBody>
          <a:bodyPr>
            <a:normAutofit fontScale="90000"/>
          </a:bodyPr>
          <a:lstStyle/>
          <a:p>
            <a:r>
              <a:rPr lang="en-US" dirty="0" smtClean="0"/>
              <a:t/>
            </a:r>
            <a:br>
              <a:rPr lang="en-US" dirty="0" smtClean="0"/>
            </a:br>
            <a:r>
              <a:rPr lang="en-US" dirty="0" smtClean="0"/>
              <a:t>INTEGRAL BOX ACTION THROUGH SPLINT AND BANDAGE</a:t>
            </a:r>
            <a:endParaRPr lang="en-US" dirty="0"/>
          </a:p>
        </p:txBody>
      </p:sp>
      <p:pic>
        <p:nvPicPr>
          <p:cNvPr id="7170" name="Picture 2"/>
          <p:cNvPicPr>
            <a:picLocks noGrp="1" noChangeAspect="1" noChangeArrowheads="1"/>
          </p:cNvPicPr>
          <p:nvPr>
            <p:ph idx="1"/>
          </p:nvPr>
        </p:nvPicPr>
        <p:blipFill>
          <a:blip r:embed="rId2"/>
          <a:stretch>
            <a:fillRect/>
          </a:stretch>
        </p:blipFill>
        <p:spPr bwMode="auto">
          <a:xfrm>
            <a:off x="0" y="1524000"/>
            <a:ext cx="9143999" cy="5334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82752"/>
          </a:xfrm>
        </p:spPr>
        <p:txBody>
          <a:bodyPr>
            <a:normAutofit fontScale="90000"/>
          </a:bodyPr>
          <a:lstStyle/>
          <a:p>
            <a:r>
              <a:rPr lang="en-US" dirty="0" smtClean="0"/>
              <a:t/>
            </a:r>
            <a:br>
              <a:rPr lang="en-US" dirty="0" smtClean="0"/>
            </a:br>
            <a:r>
              <a:rPr lang="en-US" dirty="0" smtClean="0"/>
              <a:t> PRINCIPLE OF SEISMIC SAFETY OF  </a:t>
            </a:r>
            <a:br>
              <a:rPr lang="en-US" dirty="0" smtClean="0"/>
            </a:br>
            <a:r>
              <a:rPr lang="en-US" dirty="0" smtClean="0"/>
              <a:t> MASONRY BUILDINGS</a:t>
            </a:r>
            <a:endParaRPr lang="en-US" dirty="0"/>
          </a:p>
        </p:txBody>
      </p:sp>
      <p:sp>
        <p:nvSpPr>
          <p:cNvPr id="3" name="Content Placeholder 2"/>
          <p:cNvSpPr>
            <a:spLocks noGrp="1"/>
          </p:cNvSpPr>
          <p:nvPr>
            <p:ph idx="1"/>
          </p:nvPr>
        </p:nvSpPr>
        <p:spPr>
          <a:xfrm>
            <a:off x="0" y="1447801"/>
            <a:ext cx="9144000" cy="5410200"/>
          </a:xfrm>
        </p:spPr>
        <p:txBody>
          <a:bodyPr/>
          <a:lstStyle/>
          <a:p>
            <a:r>
              <a:rPr lang="en-US" dirty="0" smtClean="0"/>
              <a:t>Integral </a:t>
            </a:r>
            <a:r>
              <a:rPr lang="en-US" dirty="0" smtClean="0"/>
              <a:t>box </a:t>
            </a:r>
            <a:r>
              <a:rPr lang="en-US" dirty="0" smtClean="0"/>
              <a:t>action</a:t>
            </a:r>
          </a:p>
          <a:p>
            <a:endParaRPr lang="en-US" dirty="0" smtClean="0"/>
          </a:p>
          <a:p>
            <a:r>
              <a:rPr lang="en-US" dirty="0" smtClean="0"/>
              <a:t>Integrity of various components Roof to </a:t>
            </a:r>
            <a:r>
              <a:rPr lang="en-US" dirty="0" smtClean="0"/>
              <a:t>wall</a:t>
            </a:r>
          </a:p>
          <a:p>
            <a:endParaRPr lang="en-US" dirty="0" smtClean="0"/>
          </a:p>
          <a:p>
            <a:r>
              <a:rPr lang="en-US" dirty="0" smtClean="0"/>
              <a:t>Wall to wall at </a:t>
            </a:r>
            <a:r>
              <a:rPr lang="en-US" dirty="0" smtClean="0"/>
              <a:t>corners</a:t>
            </a:r>
          </a:p>
          <a:p>
            <a:endParaRPr lang="en-US" dirty="0" smtClean="0"/>
          </a:p>
          <a:p>
            <a:r>
              <a:rPr lang="en-US" dirty="0" smtClean="0"/>
              <a:t>Wall to </a:t>
            </a:r>
            <a:r>
              <a:rPr lang="en-US" dirty="0" smtClean="0"/>
              <a:t>foundation</a:t>
            </a:r>
          </a:p>
          <a:p>
            <a:pPr>
              <a:buNone/>
            </a:pPr>
            <a:endParaRPr lang="en-US" dirty="0" smtClean="0"/>
          </a:p>
          <a:p>
            <a:r>
              <a:rPr lang="en-US" dirty="0" smtClean="0"/>
              <a:t>Limit on openings</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5448"/>
            <a:ext cx="7696200" cy="835152"/>
          </a:xfrm>
        </p:spPr>
        <p:txBody>
          <a:bodyPr>
            <a:normAutofit fontScale="90000"/>
          </a:bodyPr>
          <a:lstStyle/>
          <a:p>
            <a:r>
              <a:rPr lang="en-US" dirty="0" smtClean="0"/>
              <a:t/>
            </a:r>
            <a:br>
              <a:rPr lang="en-US" dirty="0" smtClean="0"/>
            </a:br>
            <a:r>
              <a:rPr lang="en-US" dirty="0" smtClean="0"/>
              <a:t>WALL INTEGRITY USING THROUGH ELEMENTS</a:t>
            </a:r>
            <a:endParaRPr lang="en-US" dirty="0"/>
          </a:p>
        </p:txBody>
      </p:sp>
      <p:pic>
        <p:nvPicPr>
          <p:cNvPr id="8194" name="Picture 2"/>
          <p:cNvPicPr>
            <a:picLocks noGrp="1" noChangeAspect="1" noChangeArrowheads="1"/>
          </p:cNvPicPr>
          <p:nvPr>
            <p:ph idx="1"/>
          </p:nvPr>
        </p:nvPicPr>
        <p:blipFill>
          <a:blip r:embed="rId2"/>
          <a:stretch>
            <a:fillRect/>
          </a:stretch>
        </p:blipFill>
        <p:spPr bwMode="auto">
          <a:xfrm>
            <a:off x="2698301" y="1774825"/>
            <a:ext cx="3747398" cy="462597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682752"/>
          </a:xfrm>
        </p:spPr>
        <p:txBody>
          <a:bodyPr>
            <a:normAutofit fontScale="90000"/>
          </a:bodyPr>
          <a:lstStyle/>
          <a:p>
            <a:r>
              <a:rPr lang="en-US" dirty="0" smtClean="0"/>
              <a:t/>
            </a:r>
            <a:br>
              <a:rPr lang="en-US" dirty="0" smtClean="0"/>
            </a:br>
            <a:r>
              <a:rPr lang="en-US" dirty="0" smtClean="0"/>
              <a:t>   STRENGTHENING </a:t>
            </a:r>
            <a:r>
              <a:rPr lang="en-US" dirty="0" smtClean="0"/>
              <a:t>BY CROSS WALLS</a:t>
            </a:r>
            <a:endParaRPr lang="en-US" dirty="0"/>
          </a:p>
        </p:txBody>
      </p:sp>
      <p:pic>
        <p:nvPicPr>
          <p:cNvPr id="9218" name="Picture 2"/>
          <p:cNvPicPr>
            <a:picLocks noGrp="1" noChangeAspect="1" noChangeArrowheads="1"/>
          </p:cNvPicPr>
          <p:nvPr>
            <p:ph idx="1"/>
          </p:nvPr>
        </p:nvPicPr>
        <p:blipFill>
          <a:blip r:embed="rId2"/>
          <a:stretch>
            <a:fillRect/>
          </a:stretch>
        </p:blipFill>
        <p:spPr bwMode="auto">
          <a:xfrm>
            <a:off x="0" y="1523999"/>
            <a:ext cx="9144000" cy="5334001"/>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2057400"/>
          </a:xfrm>
        </p:spPr>
        <p:txBody>
          <a:bodyPr>
            <a:noAutofit/>
          </a:bodyPr>
          <a:lstStyle/>
          <a:p>
            <a:r>
              <a:rPr lang="en-US" sz="4000" dirty="0" smtClean="0"/>
              <a:t>                                                  </a:t>
            </a:r>
            <a:br>
              <a:rPr lang="en-US" sz="4000" dirty="0" smtClean="0"/>
            </a:br>
            <a:r>
              <a:rPr lang="en-US" sz="4000" dirty="0" smtClean="0"/>
              <a:t>                                          A</a:t>
            </a:r>
            <a:br>
              <a:rPr lang="en-US" sz="4000" dirty="0" smtClean="0"/>
            </a:br>
            <a:r>
              <a:rPr lang="en-US" sz="4000" dirty="0" smtClean="0"/>
              <a:t>                       PROJECT  REPORT</a:t>
            </a:r>
            <a:br>
              <a:rPr lang="en-US" sz="4000" dirty="0" smtClean="0"/>
            </a:br>
            <a:r>
              <a:rPr lang="en-US" sz="4000" dirty="0" smtClean="0"/>
              <a:t>                                                 </a:t>
            </a:r>
            <a:br>
              <a:rPr lang="en-US" sz="4000" dirty="0" smtClean="0"/>
            </a:br>
            <a:endParaRPr lang="en-US" sz="4000" dirty="0"/>
          </a:p>
        </p:txBody>
      </p:sp>
      <p:sp>
        <p:nvSpPr>
          <p:cNvPr id="3" name="Content Placeholder 2"/>
          <p:cNvSpPr>
            <a:spLocks noGrp="1"/>
          </p:cNvSpPr>
          <p:nvPr>
            <p:ph idx="1"/>
          </p:nvPr>
        </p:nvSpPr>
        <p:spPr>
          <a:xfrm>
            <a:off x="0" y="1524000"/>
            <a:ext cx="9144000" cy="5333999"/>
          </a:xfrm>
        </p:spPr>
        <p:txBody>
          <a:bodyPr/>
          <a:lstStyle/>
          <a:p>
            <a:pPr algn="ctr">
              <a:lnSpc>
                <a:spcPct val="90000"/>
              </a:lnSpc>
              <a:buNone/>
            </a:pPr>
            <a:endParaRPr lang="en-US" b="1" dirty="0" smtClean="0">
              <a:solidFill>
                <a:srgbClr val="33CC33"/>
              </a:solidFill>
            </a:endParaRPr>
          </a:p>
          <a:p>
            <a:pPr algn="ctr">
              <a:lnSpc>
                <a:spcPct val="90000"/>
              </a:lnSpc>
              <a:buNone/>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PREPARED BY :</a:t>
            </a:r>
          </a:p>
          <a:p>
            <a:pPr algn="ctr">
              <a:lnSpc>
                <a:spcPct val="90000"/>
              </a:lnSpc>
              <a:buNone/>
            </a:pPr>
            <a:endParaRPr lang="en-US" b="1" dirty="0" smtClean="0">
              <a:solidFill>
                <a:srgbClr val="33CC33"/>
              </a:solidFill>
            </a:endParaRPr>
          </a:p>
          <a:p>
            <a:pPr algn="ctr">
              <a:lnSpc>
                <a:spcPct val="90000"/>
              </a:lnSpc>
              <a:buNone/>
            </a:pPr>
            <a:endParaRPr lang="en-US" b="1" dirty="0" smtClean="0">
              <a:solidFill>
                <a:srgbClr val="33CC33"/>
              </a:solidFill>
            </a:endParaRPr>
          </a:p>
          <a:p>
            <a:pPr>
              <a:lnSpc>
                <a:spcPct val="90000"/>
              </a:lnSpc>
              <a:buNone/>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ENROLLMENT NO		 NAME</a:t>
            </a:r>
          </a:p>
          <a:p>
            <a:pPr>
              <a:lnSpc>
                <a:spcPct val="90000"/>
              </a:lnSpc>
              <a:buNone/>
            </a:pPr>
            <a:r>
              <a:rPr lang="en-US" dirty="0" smtClean="0">
                <a:solidFill>
                  <a:srgbClr val="FF3300"/>
                </a:solidFill>
              </a:rPr>
              <a:t>		</a:t>
            </a:r>
          </a:p>
          <a:p>
            <a:pPr>
              <a:lnSpc>
                <a:spcPct val="90000"/>
              </a:lnSpc>
              <a:buNone/>
            </a:pPr>
            <a:r>
              <a:rPr lang="en-US" dirty="0" smtClean="0">
                <a:solidFill>
                  <a:srgbClr val="FF3300"/>
                </a:solidFill>
                <a:latin typeface="Arial Unicode MS" pitchFamily="34" charset="-128"/>
                <a:ea typeface="Arial Unicode MS" pitchFamily="34" charset="-128"/>
                <a:cs typeface="Arial Unicode MS" pitchFamily="34" charset="-128"/>
              </a:rPr>
              <a:t>       096690306003</a:t>
            </a:r>
            <a:r>
              <a:rPr lang="en-US" dirty="0" smtClean="0">
                <a:solidFill>
                  <a:srgbClr val="FF3300"/>
                </a:solidFill>
              </a:rPr>
              <a:t>		</a:t>
            </a: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PATEL ANAND B.</a:t>
            </a:r>
            <a:endParaRPr lang="en-US" dirty="0" smtClean="0">
              <a:solidFill>
                <a:srgbClr val="FF3300"/>
              </a:solidFill>
            </a:endParaRPr>
          </a:p>
          <a:p>
            <a:pPr>
              <a:lnSpc>
                <a:spcPct val="90000"/>
              </a:lnSpc>
              <a:buNone/>
            </a:pPr>
            <a:r>
              <a:rPr lang="en-US" dirty="0" smtClean="0">
                <a:solidFill>
                  <a:srgbClr val="FF3300"/>
                </a:solidFill>
              </a:rPr>
              <a:t>		</a:t>
            </a:r>
            <a:r>
              <a:rPr lang="en-US" dirty="0" smtClean="0">
                <a:solidFill>
                  <a:srgbClr val="FF3300"/>
                </a:solidFill>
                <a:latin typeface="Arial Unicode MS" pitchFamily="34" charset="-128"/>
                <a:ea typeface="Arial Unicode MS" pitchFamily="34" charset="-128"/>
                <a:cs typeface="Arial Unicode MS" pitchFamily="34" charset="-128"/>
              </a:rPr>
              <a:t>096690306005</a:t>
            </a:r>
            <a:r>
              <a:rPr lang="en-US" dirty="0" smtClean="0">
                <a:solidFill>
                  <a:srgbClr val="FF3300"/>
                </a:solidFill>
              </a:rPr>
              <a:t>		</a:t>
            </a: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SOLANKI JAYESH D.</a:t>
            </a:r>
            <a:endParaRPr lang="en-US" dirty="0" smtClean="0">
              <a:solidFill>
                <a:srgbClr val="FF3300"/>
              </a:solidFill>
            </a:endParaRPr>
          </a:p>
          <a:p>
            <a:pPr>
              <a:lnSpc>
                <a:spcPct val="90000"/>
              </a:lnSpc>
              <a:buNone/>
            </a:pPr>
            <a:r>
              <a:rPr lang="en-US" dirty="0" smtClean="0">
                <a:solidFill>
                  <a:srgbClr val="FF3300"/>
                </a:solidFill>
              </a:rPr>
              <a:t>		</a:t>
            </a:r>
            <a:r>
              <a:rPr lang="en-US" dirty="0" smtClean="0">
                <a:solidFill>
                  <a:srgbClr val="FF3300"/>
                </a:solidFill>
                <a:latin typeface="Arial Unicode MS" pitchFamily="34" charset="-128"/>
                <a:ea typeface="Arial Unicode MS" pitchFamily="34" charset="-128"/>
                <a:cs typeface="Arial Unicode MS" pitchFamily="34" charset="-128"/>
              </a:rPr>
              <a:t>096690306034</a:t>
            </a:r>
            <a:r>
              <a:rPr lang="en-US" dirty="0" smtClean="0">
                <a:solidFill>
                  <a:srgbClr val="FF3300"/>
                </a:solidFill>
              </a:rPr>
              <a:t>		</a:t>
            </a: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PATEL CHIRAG K.</a:t>
            </a:r>
            <a:endParaRPr lang="en-US" dirty="0" smtClean="0">
              <a:solidFill>
                <a:srgbClr val="FF3300"/>
              </a:solidFill>
            </a:endParaRPr>
          </a:p>
          <a:p>
            <a:pPr>
              <a:lnSpc>
                <a:spcPct val="90000"/>
              </a:lnSpc>
              <a:buNone/>
            </a:pPr>
            <a:r>
              <a:rPr lang="en-US" dirty="0" smtClean="0">
                <a:solidFill>
                  <a:srgbClr val="FF3300"/>
                </a:solidFill>
              </a:rPr>
              <a:t>		</a:t>
            </a:r>
            <a:r>
              <a:rPr lang="en-US" dirty="0" smtClean="0">
                <a:solidFill>
                  <a:srgbClr val="FF3300"/>
                </a:solidFill>
                <a:latin typeface="Arial Unicode MS" pitchFamily="34" charset="-128"/>
                <a:ea typeface="Arial Unicode MS" pitchFamily="34" charset="-128"/>
                <a:cs typeface="Arial Unicode MS" pitchFamily="34" charset="-128"/>
              </a:rPr>
              <a:t>096690306066</a:t>
            </a:r>
            <a:r>
              <a:rPr lang="en-US" dirty="0" smtClean="0">
                <a:solidFill>
                  <a:srgbClr val="FF3300"/>
                </a:solidFill>
              </a:rPr>
              <a:t>		</a:t>
            </a: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SUTHAR JANAK D.</a:t>
            </a:r>
            <a:endParaRPr lang="en-US" dirty="0" smtClean="0">
              <a:solidFill>
                <a:srgbClr val="FF3300"/>
              </a:solidFill>
            </a:endParaRP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758952"/>
          </a:xfrm>
        </p:spPr>
        <p:txBody>
          <a:bodyPr>
            <a:normAutofit fontScale="90000"/>
          </a:bodyPr>
          <a:lstStyle/>
          <a:p>
            <a:r>
              <a:rPr lang="en-US" dirty="0" smtClean="0"/>
              <a:t/>
            </a:r>
            <a:br>
              <a:rPr lang="en-US" dirty="0" smtClean="0"/>
            </a:br>
            <a:r>
              <a:rPr lang="en-US" dirty="0" smtClean="0"/>
              <a:t>   STRENGTHENING </a:t>
            </a:r>
            <a:r>
              <a:rPr lang="en-US" dirty="0" smtClean="0"/>
              <a:t>BY BUTTRESSES</a:t>
            </a:r>
            <a:endParaRPr lang="en-US" dirty="0"/>
          </a:p>
        </p:txBody>
      </p:sp>
      <p:pic>
        <p:nvPicPr>
          <p:cNvPr id="10242" name="Picture 2"/>
          <p:cNvPicPr>
            <a:picLocks noGrp="1" noChangeAspect="1" noChangeArrowheads="1"/>
          </p:cNvPicPr>
          <p:nvPr>
            <p:ph idx="1"/>
          </p:nvPr>
        </p:nvPicPr>
        <p:blipFill>
          <a:blip r:embed="rId2"/>
          <a:stretch>
            <a:fillRect/>
          </a:stretch>
        </p:blipFill>
        <p:spPr bwMode="auto">
          <a:xfrm>
            <a:off x="0" y="1524000"/>
            <a:ext cx="9144000" cy="5333999"/>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35152"/>
          </a:xfrm>
        </p:spPr>
        <p:txBody>
          <a:bodyPr>
            <a:normAutofit fontScale="90000"/>
          </a:bodyPr>
          <a:lstStyle/>
          <a:p>
            <a:r>
              <a:rPr lang="en-US" dirty="0" smtClean="0"/>
              <a:t/>
            </a:r>
            <a:br>
              <a:rPr lang="en-US" dirty="0" smtClean="0"/>
            </a:br>
            <a:r>
              <a:rPr lang="en-US" dirty="0" smtClean="0"/>
              <a:t>      STRENGTHENING </a:t>
            </a:r>
            <a:r>
              <a:rPr lang="en-US" dirty="0" smtClean="0"/>
              <a:t>OF </a:t>
            </a:r>
            <a:r>
              <a:rPr lang="en-US" dirty="0" smtClean="0"/>
              <a:t>ARCHES </a:t>
            </a:r>
            <a:endParaRPr lang="en-US" dirty="0"/>
          </a:p>
        </p:txBody>
      </p:sp>
      <p:pic>
        <p:nvPicPr>
          <p:cNvPr id="11266" name="Picture 2"/>
          <p:cNvPicPr>
            <a:picLocks noGrp="1" noChangeAspect="1" noChangeArrowheads="1"/>
          </p:cNvPicPr>
          <p:nvPr>
            <p:ph idx="1"/>
          </p:nvPr>
        </p:nvPicPr>
        <p:blipFill>
          <a:blip r:embed="rId2"/>
          <a:stretch>
            <a:fillRect/>
          </a:stretch>
        </p:blipFill>
        <p:spPr bwMode="auto">
          <a:xfrm>
            <a:off x="0" y="1524000"/>
            <a:ext cx="9143999" cy="5333999"/>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STRENGTHENING </a:t>
            </a:r>
            <a:r>
              <a:rPr lang="en-US" dirty="0" smtClean="0"/>
              <a:t>OF ARCHES</a:t>
            </a:r>
            <a:endParaRPr lang="en-US" dirty="0"/>
          </a:p>
        </p:txBody>
      </p:sp>
      <p:pic>
        <p:nvPicPr>
          <p:cNvPr id="12290" name="Picture 2"/>
          <p:cNvPicPr>
            <a:picLocks noGrp="1" noChangeAspect="1" noChangeArrowheads="1"/>
          </p:cNvPicPr>
          <p:nvPr>
            <p:ph idx="1"/>
          </p:nvPr>
        </p:nvPicPr>
        <p:blipFill>
          <a:blip r:embed="rId2"/>
          <a:stretch>
            <a:fillRect/>
          </a:stretch>
        </p:blipFill>
        <p:spPr bwMode="auto">
          <a:xfrm>
            <a:off x="0" y="1600201"/>
            <a:ext cx="9144000" cy="52578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smtClean="0"/>
              <a:t/>
            </a:r>
            <a:br>
              <a:rPr lang="en-US" dirty="0" smtClean="0"/>
            </a:br>
            <a:r>
              <a:rPr lang="en-US" dirty="0" smtClean="0"/>
              <a:t>  STRENGTHENING </a:t>
            </a:r>
            <a:r>
              <a:rPr lang="en-US" dirty="0" smtClean="0"/>
              <a:t>OF FOUNDATIONS</a:t>
            </a:r>
            <a:endParaRPr lang="en-US" dirty="0"/>
          </a:p>
        </p:txBody>
      </p:sp>
      <p:pic>
        <p:nvPicPr>
          <p:cNvPr id="13314" name="Picture 2"/>
          <p:cNvPicPr>
            <a:picLocks noGrp="1" noChangeAspect="1" noChangeArrowheads="1"/>
          </p:cNvPicPr>
          <p:nvPr>
            <p:ph idx="1"/>
          </p:nvPr>
        </p:nvPicPr>
        <p:blipFill>
          <a:blip r:embed="rId2"/>
          <a:stretch>
            <a:fillRect/>
          </a:stretch>
        </p:blipFill>
        <p:spPr bwMode="auto">
          <a:xfrm>
            <a:off x="0" y="1524000"/>
            <a:ext cx="9144000" cy="5334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35152"/>
          </a:xfrm>
        </p:spPr>
        <p:txBody>
          <a:bodyPr>
            <a:normAutofit fontScale="90000"/>
          </a:bodyPr>
          <a:lstStyle/>
          <a:p>
            <a:r>
              <a:rPr lang="en-US" dirty="0" smtClean="0"/>
              <a:t/>
            </a:r>
            <a:br>
              <a:rPr lang="en-US" dirty="0" smtClean="0"/>
            </a:br>
            <a:r>
              <a:rPr lang="en-US" dirty="0" smtClean="0"/>
              <a:t>     LESSONS </a:t>
            </a:r>
            <a:r>
              <a:rPr lang="en-US" dirty="0" smtClean="0"/>
              <a:t>FROM KACHCHH EQ.</a:t>
            </a:r>
            <a:endParaRPr lang="en-US" dirty="0"/>
          </a:p>
        </p:txBody>
      </p:sp>
      <p:sp>
        <p:nvSpPr>
          <p:cNvPr id="3" name="Content Placeholder 2"/>
          <p:cNvSpPr>
            <a:spLocks noGrp="1"/>
          </p:cNvSpPr>
          <p:nvPr>
            <p:ph idx="1"/>
          </p:nvPr>
        </p:nvSpPr>
        <p:spPr>
          <a:xfrm>
            <a:off x="0" y="1600199"/>
            <a:ext cx="9144000" cy="5257801"/>
          </a:xfrm>
        </p:spPr>
        <p:txBody>
          <a:bodyPr>
            <a:normAutofit/>
          </a:bodyPr>
          <a:lstStyle/>
          <a:p>
            <a:r>
              <a:rPr lang="en-US" dirty="0" smtClean="0"/>
              <a:t>Many </a:t>
            </a:r>
            <a:r>
              <a:rPr lang="en-US" dirty="0" smtClean="0"/>
              <a:t>buildings with soft storey collapsed due to failure of columns at joints in soft </a:t>
            </a:r>
            <a:r>
              <a:rPr lang="en-US" dirty="0" smtClean="0"/>
              <a:t>storey</a:t>
            </a:r>
          </a:p>
          <a:p>
            <a:endParaRPr lang="en-US" dirty="0" smtClean="0"/>
          </a:p>
          <a:p>
            <a:r>
              <a:rPr lang="en-US" dirty="0" smtClean="0"/>
              <a:t>The failure occurred due toLack of strength &amp; stiffness of soft </a:t>
            </a:r>
            <a:r>
              <a:rPr lang="en-US" dirty="0" smtClean="0"/>
              <a:t>storey</a:t>
            </a:r>
          </a:p>
          <a:p>
            <a:endParaRPr lang="en-US" dirty="0" smtClean="0"/>
          </a:p>
          <a:p>
            <a:r>
              <a:rPr lang="en-US" dirty="0" smtClean="0"/>
              <a:t>strong beam-weak column behaviour of moment resisting </a:t>
            </a:r>
            <a:r>
              <a:rPr lang="en-US" dirty="0" smtClean="0"/>
              <a:t>frame</a:t>
            </a:r>
          </a:p>
          <a:p>
            <a:pPr>
              <a:buNone/>
            </a:pPr>
            <a:endParaRPr lang="en-US" dirty="0" smtClean="0"/>
          </a:p>
          <a:p>
            <a:r>
              <a:rPr lang="en-US" dirty="0" smtClean="0"/>
              <a:t>lack of ductility due to poor detailing</a:t>
            </a:r>
          </a:p>
          <a:p>
            <a:endParaRPr lang="en-US" dirty="0" smtClean="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REMOVAL </a:t>
            </a:r>
            <a:r>
              <a:rPr lang="en-US" dirty="0" smtClean="0"/>
              <a:t>OF IRREGULARITY</a:t>
            </a:r>
            <a:endParaRPr lang="en-US" dirty="0"/>
          </a:p>
        </p:txBody>
      </p:sp>
      <p:sp>
        <p:nvSpPr>
          <p:cNvPr id="3" name="Content Placeholder 2"/>
          <p:cNvSpPr>
            <a:spLocks noGrp="1"/>
          </p:cNvSpPr>
          <p:nvPr>
            <p:ph idx="1"/>
          </p:nvPr>
        </p:nvSpPr>
        <p:spPr>
          <a:xfrm>
            <a:off x="0" y="1447800"/>
            <a:ext cx="8991600" cy="5410199"/>
          </a:xfrm>
        </p:spPr>
        <p:txBody>
          <a:bodyPr/>
          <a:lstStyle/>
          <a:p>
            <a:endParaRPr lang="en-US" dirty="0" smtClean="0"/>
          </a:p>
          <a:p>
            <a:r>
              <a:rPr lang="en-US" dirty="0" smtClean="0"/>
              <a:t>Soft storey</a:t>
            </a:r>
          </a:p>
          <a:p>
            <a:endParaRPr lang="en-US" dirty="0" smtClean="0"/>
          </a:p>
          <a:p>
            <a:r>
              <a:rPr lang="en-US" dirty="0" smtClean="0"/>
              <a:t>Floating </a:t>
            </a:r>
            <a:r>
              <a:rPr lang="en-US" dirty="0" smtClean="0"/>
              <a:t>columns</a:t>
            </a:r>
          </a:p>
          <a:p>
            <a:endParaRPr lang="en-US" dirty="0" smtClean="0"/>
          </a:p>
          <a:p>
            <a:r>
              <a:rPr lang="en-US" dirty="0" smtClean="0"/>
              <a:t>In-plane and out-of-plane </a:t>
            </a:r>
            <a:r>
              <a:rPr lang="en-US" dirty="0" smtClean="0"/>
              <a:t>irregularity</a:t>
            </a:r>
          </a:p>
          <a:p>
            <a:pPr>
              <a:buNone/>
            </a:pPr>
            <a:endParaRPr lang="en-US" dirty="0" smtClean="0"/>
          </a:p>
          <a:p>
            <a:r>
              <a:rPr lang="en-US" dirty="0" smtClean="0"/>
              <a:t>Asymmetric configuration</a:t>
            </a:r>
          </a:p>
          <a:p>
            <a:pPr>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35152"/>
          </a:xfrm>
        </p:spPr>
        <p:txBody>
          <a:bodyPr>
            <a:normAutofit fontScale="90000"/>
          </a:bodyPr>
          <a:lstStyle/>
          <a:p>
            <a:r>
              <a:rPr lang="en-US" dirty="0" smtClean="0"/>
              <a:t/>
            </a:r>
            <a:br>
              <a:rPr lang="en-US" dirty="0" smtClean="0"/>
            </a:br>
            <a:r>
              <a:rPr lang="en-US" dirty="0" smtClean="0"/>
              <a:t> STRENGTHENING </a:t>
            </a:r>
            <a:r>
              <a:rPr lang="en-US" dirty="0" smtClean="0"/>
              <a:t>OF STRUCTURE</a:t>
            </a:r>
            <a:endParaRPr lang="en-US" dirty="0"/>
          </a:p>
        </p:txBody>
      </p:sp>
      <p:sp>
        <p:nvSpPr>
          <p:cNvPr id="3" name="Content Placeholder 2"/>
          <p:cNvSpPr>
            <a:spLocks noGrp="1"/>
          </p:cNvSpPr>
          <p:nvPr>
            <p:ph idx="1"/>
          </p:nvPr>
        </p:nvSpPr>
        <p:spPr>
          <a:xfrm>
            <a:off x="0" y="1524000"/>
            <a:ext cx="9144000" cy="5333999"/>
          </a:xfrm>
        </p:spPr>
        <p:txBody>
          <a:bodyPr/>
          <a:lstStyle/>
          <a:p>
            <a:pPr>
              <a:buNone/>
            </a:pPr>
            <a:endParaRPr lang="en-US" dirty="0" smtClean="0"/>
          </a:p>
          <a:p>
            <a:r>
              <a:rPr lang="en-US" dirty="0" smtClean="0"/>
              <a:t>Strengthening </a:t>
            </a:r>
            <a:r>
              <a:rPr lang="en-US" dirty="0" smtClean="0"/>
              <a:t>Existing MembersReinforcedConcrete Jacketing, Overlay &amp; UnderlaySteel Plate Bonding and Jacketing, Steel section caging; FRP Plate Bonding and </a:t>
            </a:r>
            <a:r>
              <a:rPr lang="en-US" dirty="0" smtClean="0"/>
              <a:t>Jacketing</a:t>
            </a:r>
          </a:p>
          <a:p>
            <a:pPr>
              <a:buNone/>
            </a:pPr>
            <a:endParaRPr lang="en-US" dirty="0" smtClean="0"/>
          </a:p>
          <a:p>
            <a:r>
              <a:rPr lang="en-US" dirty="0" smtClean="0"/>
              <a:t>Adding </a:t>
            </a:r>
            <a:r>
              <a:rPr lang="en-US" dirty="0" smtClean="0"/>
              <a:t>New MembersShear wallsFramesBracingsButtresses</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35152"/>
          </a:xfrm>
        </p:spPr>
        <p:txBody>
          <a:bodyPr>
            <a:normAutofit fontScale="90000"/>
          </a:bodyPr>
          <a:lstStyle/>
          <a:p>
            <a:r>
              <a:rPr lang="en-US" dirty="0" smtClean="0"/>
              <a:t/>
            </a:r>
            <a:br>
              <a:rPr lang="en-US" dirty="0" smtClean="0"/>
            </a:br>
            <a:r>
              <a:rPr lang="en-US" dirty="0" smtClean="0"/>
              <a:t>MATERIALS FOR RETROFITTING</a:t>
            </a:r>
            <a:endParaRPr lang="en-US" dirty="0"/>
          </a:p>
        </p:txBody>
      </p:sp>
      <p:sp>
        <p:nvSpPr>
          <p:cNvPr id="3" name="Content Placeholder 2"/>
          <p:cNvSpPr>
            <a:spLocks noGrp="1"/>
          </p:cNvSpPr>
          <p:nvPr>
            <p:ph idx="1"/>
          </p:nvPr>
        </p:nvSpPr>
        <p:spPr>
          <a:xfrm>
            <a:off x="0" y="1524000"/>
            <a:ext cx="9144000" cy="5333999"/>
          </a:xfrm>
        </p:spPr>
        <p:txBody>
          <a:bodyPr>
            <a:normAutofit fontScale="92500" lnSpcReduction="10000"/>
          </a:bodyPr>
          <a:lstStyle/>
          <a:p>
            <a:pPr>
              <a:buNone/>
            </a:pPr>
            <a:endParaRPr lang="en-US" dirty="0" smtClean="0"/>
          </a:p>
          <a:p>
            <a:r>
              <a:rPr lang="en-US" dirty="0" smtClean="0"/>
              <a:t>Conventional cast-in-place </a:t>
            </a:r>
            <a:r>
              <a:rPr lang="en-US" dirty="0" smtClean="0"/>
              <a:t>concrete</a:t>
            </a:r>
          </a:p>
          <a:p>
            <a:endParaRPr lang="en-US" dirty="0" smtClean="0"/>
          </a:p>
          <a:p>
            <a:r>
              <a:rPr lang="en-US" dirty="0" smtClean="0"/>
              <a:t>High-strength concrete using shrinkage </a:t>
            </a:r>
            <a:endParaRPr lang="en-US" dirty="0" smtClean="0"/>
          </a:p>
          <a:p>
            <a:endParaRPr lang="en-US" dirty="0" smtClean="0"/>
          </a:p>
          <a:p>
            <a:r>
              <a:rPr lang="en-US" dirty="0" smtClean="0"/>
              <a:t>compensating admixture</a:t>
            </a:r>
          </a:p>
          <a:p>
            <a:endParaRPr lang="en-US" dirty="0" smtClean="0"/>
          </a:p>
          <a:p>
            <a:r>
              <a:rPr lang="en-US" dirty="0" smtClean="0"/>
              <a:t>Ferro-cement</a:t>
            </a:r>
          </a:p>
          <a:p>
            <a:endParaRPr lang="en-US" dirty="0" smtClean="0"/>
          </a:p>
          <a:p>
            <a:r>
              <a:rPr lang="en-US" dirty="0" smtClean="0"/>
              <a:t>Shotcrete (gunite</a:t>
            </a:r>
            <a:r>
              <a:rPr lang="en-US" dirty="0" smtClean="0"/>
              <a:t>)</a:t>
            </a:r>
          </a:p>
          <a:p>
            <a:endParaRPr lang="en-US" dirty="0" smtClean="0"/>
          </a:p>
          <a:p>
            <a:r>
              <a:rPr lang="en-US" dirty="0" smtClean="0"/>
              <a:t>Polymer </a:t>
            </a:r>
            <a:r>
              <a:rPr lang="en-US" dirty="0" smtClean="0"/>
              <a:t>concrete</a:t>
            </a:r>
          </a:p>
          <a:p>
            <a:pPr>
              <a:buNone/>
            </a:pPr>
            <a:endParaRPr lang="en-US" dirty="0" smtClean="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35152"/>
          </a:xfrm>
        </p:spPr>
        <p:txBody>
          <a:bodyPr>
            <a:normAutofit fontScale="90000"/>
          </a:bodyPr>
          <a:lstStyle/>
          <a:p>
            <a:r>
              <a:rPr lang="en-US" dirty="0" smtClean="0"/>
              <a:t/>
            </a:r>
            <a:br>
              <a:rPr lang="en-US" dirty="0" smtClean="0"/>
            </a:br>
            <a:r>
              <a:rPr lang="en-US" dirty="0" smtClean="0"/>
              <a:t>  MATERIALS </a:t>
            </a:r>
            <a:r>
              <a:rPr lang="en-US" dirty="0" smtClean="0"/>
              <a:t>FOR RETROFITTING</a:t>
            </a:r>
            <a:endParaRPr lang="en-US" dirty="0"/>
          </a:p>
        </p:txBody>
      </p:sp>
      <p:sp>
        <p:nvSpPr>
          <p:cNvPr id="3" name="Content Placeholder 2"/>
          <p:cNvSpPr>
            <a:spLocks noGrp="1"/>
          </p:cNvSpPr>
          <p:nvPr>
            <p:ph idx="1"/>
          </p:nvPr>
        </p:nvSpPr>
        <p:spPr>
          <a:xfrm>
            <a:off x="0" y="1524000"/>
            <a:ext cx="9144000" cy="5333999"/>
          </a:xfrm>
        </p:spPr>
        <p:txBody>
          <a:bodyPr>
            <a:normAutofit/>
          </a:bodyPr>
          <a:lstStyle/>
          <a:p>
            <a:pPr>
              <a:buNone/>
            </a:pPr>
            <a:endParaRPr lang="en-US" dirty="0" smtClean="0"/>
          </a:p>
          <a:p>
            <a:r>
              <a:rPr lang="en-US" dirty="0" smtClean="0"/>
              <a:t>Resins</a:t>
            </a:r>
          </a:p>
          <a:p>
            <a:r>
              <a:rPr lang="en-US" dirty="0" smtClean="0"/>
              <a:t>Resin concrete</a:t>
            </a:r>
          </a:p>
          <a:p>
            <a:r>
              <a:rPr lang="en-US" dirty="0" smtClean="0"/>
              <a:t>Grouts</a:t>
            </a:r>
          </a:p>
          <a:p>
            <a:r>
              <a:rPr lang="en-US" dirty="0" smtClean="0"/>
              <a:t>Gluing metal sheets on concrete</a:t>
            </a:r>
          </a:p>
          <a:p>
            <a:r>
              <a:rPr lang="en-US" dirty="0" smtClean="0"/>
              <a:t>Welding of new reinforcement</a:t>
            </a:r>
          </a:p>
          <a:p>
            <a:r>
              <a:rPr lang="en-US" dirty="0" smtClean="0"/>
              <a:t>Gluing fibre-reinforced plastic (FRP) sheets on concrete</a:t>
            </a:r>
          </a:p>
          <a:p>
            <a:r>
              <a:rPr lang="en-US" dirty="0" smtClean="0"/>
              <a:t>Composite reinforcing bars</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686800" cy="685800"/>
          </a:xfrm>
        </p:spPr>
        <p:txBody>
          <a:bodyPr>
            <a:normAutofit fontScale="90000"/>
          </a:bodyPr>
          <a:lstStyle/>
          <a:p>
            <a:r>
              <a:rPr lang="en-US" dirty="0" smtClean="0"/>
              <a:t>    ADVANCE </a:t>
            </a:r>
            <a:r>
              <a:rPr lang="en-US" dirty="0" smtClean="0"/>
              <a:t>COMPOSITE MATERIALS</a:t>
            </a:r>
            <a:endParaRPr lang="en-US" dirty="0"/>
          </a:p>
        </p:txBody>
      </p:sp>
      <p:sp>
        <p:nvSpPr>
          <p:cNvPr id="3" name="Content Placeholder 2"/>
          <p:cNvSpPr>
            <a:spLocks noGrp="1"/>
          </p:cNvSpPr>
          <p:nvPr>
            <p:ph idx="1"/>
          </p:nvPr>
        </p:nvSpPr>
        <p:spPr>
          <a:xfrm>
            <a:off x="0" y="1524000"/>
            <a:ext cx="9144000" cy="5334000"/>
          </a:xfrm>
        </p:spPr>
        <p:txBody>
          <a:bodyPr/>
          <a:lstStyle/>
          <a:p>
            <a:pPr>
              <a:buNone/>
            </a:pPr>
            <a:endParaRPr lang="en-US" dirty="0" smtClean="0"/>
          </a:p>
          <a:p>
            <a:r>
              <a:rPr lang="en-US" dirty="0" smtClean="0"/>
              <a:t>Fibre reinforced </a:t>
            </a:r>
            <a:r>
              <a:rPr lang="en-US" dirty="0" smtClean="0"/>
              <a:t>composite</a:t>
            </a:r>
          </a:p>
          <a:p>
            <a:pPr>
              <a:buNone/>
            </a:pPr>
            <a:endParaRPr lang="en-US" dirty="0" smtClean="0"/>
          </a:p>
          <a:p>
            <a:r>
              <a:rPr lang="fr-FR" dirty="0" smtClean="0"/>
              <a:t>Latest technique in structural </a:t>
            </a:r>
            <a:r>
              <a:rPr lang="fr-FR" dirty="0" smtClean="0"/>
              <a:t>réhabilitation</a:t>
            </a:r>
          </a:p>
          <a:p>
            <a:pPr>
              <a:buNone/>
            </a:pPr>
            <a:endParaRPr lang="fr-FR" dirty="0" smtClean="0"/>
          </a:p>
          <a:p>
            <a:r>
              <a:rPr lang="en-US" dirty="0" smtClean="0"/>
              <a:t>ACS comprises of uni-directional or bi-directional woven reinforcing fabric saturated with specially formulated epoxy matrix</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35152"/>
          </a:xfrm>
        </p:spPr>
        <p:txBody>
          <a:bodyPr>
            <a:normAutofit fontScale="90000"/>
          </a:bodyPr>
          <a:lstStyle/>
          <a:p>
            <a:r>
              <a:rPr lang="en-US" dirty="0" smtClean="0"/>
              <a:t/>
            </a:r>
            <a:br>
              <a:rPr lang="en-US" dirty="0" smtClean="0"/>
            </a:br>
            <a:r>
              <a:rPr lang="en-US" dirty="0" smtClean="0"/>
              <a:t>           </a:t>
            </a:r>
            <a:r>
              <a:rPr lang="en-US" b="1" dirty="0" smtClean="0"/>
              <a:t>SEISMIC RETROFITTING</a:t>
            </a:r>
            <a:endParaRPr lang="en-US" dirty="0"/>
          </a:p>
        </p:txBody>
      </p:sp>
      <p:sp>
        <p:nvSpPr>
          <p:cNvPr id="3" name="Content Placeholder 2"/>
          <p:cNvSpPr>
            <a:spLocks noGrp="1"/>
          </p:cNvSpPr>
          <p:nvPr>
            <p:ph idx="1"/>
          </p:nvPr>
        </p:nvSpPr>
        <p:spPr>
          <a:xfrm>
            <a:off x="0" y="1676400"/>
            <a:ext cx="9144000" cy="5181599"/>
          </a:xfrm>
        </p:spPr>
        <p:txBody>
          <a:bodyPr>
            <a:normAutofit fontScale="85000" lnSpcReduction="20000"/>
          </a:bodyPr>
          <a:lstStyle/>
          <a:p>
            <a:r>
              <a:rPr lang="en-US" dirty="0" smtClean="0">
                <a:latin typeface="Arial Narrow" pitchFamily="34" charset="0"/>
                <a:ea typeface="Arial Unicode MS" pitchFamily="34" charset="-128"/>
                <a:cs typeface="Arial Unicode MS" pitchFamily="34" charset="-128"/>
              </a:rPr>
              <a:t>240</a:t>
            </a:r>
            <a:r>
              <a:rPr lang="en-US" dirty="0" smtClean="0"/>
              <a:t> </a:t>
            </a:r>
            <a:r>
              <a:rPr lang="en-US" dirty="0" smtClean="0"/>
              <a:t>million houses stock according to 2000 </a:t>
            </a:r>
            <a:r>
              <a:rPr lang="en-US" dirty="0" smtClean="0"/>
              <a:t>census</a:t>
            </a:r>
          </a:p>
          <a:p>
            <a:endParaRPr lang="en-US" dirty="0" smtClean="0"/>
          </a:p>
          <a:p>
            <a:r>
              <a:rPr lang="en-US" dirty="0" smtClean="0">
                <a:latin typeface="Arial Narrow" pitchFamily="34" charset="0"/>
              </a:rPr>
              <a:t>85 –90</a:t>
            </a:r>
            <a:r>
              <a:rPr lang="en-US" dirty="0" smtClean="0"/>
              <a:t>% houses are masonry </a:t>
            </a:r>
            <a:r>
              <a:rPr lang="en-US" dirty="0" smtClean="0"/>
              <a:t>houses</a:t>
            </a:r>
          </a:p>
          <a:p>
            <a:endParaRPr lang="en-US" dirty="0" smtClean="0"/>
          </a:p>
          <a:p>
            <a:r>
              <a:rPr lang="en-US" dirty="0" smtClean="0"/>
              <a:t>Stone </a:t>
            </a:r>
            <a:r>
              <a:rPr lang="en-US" dirty="0" smtClean="0"/>
              <a:t>masonry, Block masonry, Brick </a:t>
            </a:r>
            <a:r>
              <a:rPr lang="en-US" dirty="0" smtClean="0"/>
              <a:t>masonry</a:t>
            </a:r>
          </a:p>
          <a:p>
            <a:endParaRPr lang="en-US" dirty="0" smtClean="0"/>
          </a:p>
          <a:p>
            <a:r>
              <a:rPr lang="it-IT" dirty="0" smtClean="0"/>
              <a:t>No </a:t>
            </a:r>
            <a:r>
              <a:rPr lang="it-IT" dirty="0" smtClean="0"/>
              <a:t>standardized procedure/ no </a:t>
            </a:r>
            <a:r>
              <a:rPr lang="it-IT" dirty="0" smtClean="0"/>
              <a:t>code</a:t>
            </a:r>
          </a:p>
          <a:p>
            <a:endParaRPr lang="it-IT" dirty="0" smtClean="0"/>
          </a:p>
          <a:p>
            <a:r>
              <a:rPr lang="en-US" dirty="0" smtClean="0"/>
              <a:t>Differs from structure to </a:t>
            </a:r>
            <a:r>
              <a:rPr lang="en-US" dirty="0" smtClean="0"/>
              <a:t>structure</a:t>
            </a:r>
          </a:p>
          <a:p>
            <a:endParaRPr lang="en-US" dirty="0" smtClean="0"/>
          </a:p>
          <a:p>
            <a:r>
              <a:rPr lang="en-US" dirty="0" smtClean="0"/>
              <a:t>Depends upon seismic </a:t>
            </a:r>
            <a:r>
              <a:rPr lang="en-US" dirty="0" smtClean="0"/>
              <a:t>zone</a:t>
            </a:r>
          </a:p>
          <a:p>
            <a:endParaRPr lang="en-US" dirty="0" smtClean="0"/>
          </a:p>
          <a:p>
            <a:r>
              <a:rPr lang="en-US" dirty="0" smtClean="0"/>
              <a:t>Structural Engineering expert </a:t>
            </a:r>
            <a:endParaRPr lang="en-US" dirty="0" smtClean="0"/>
          </a:p>
          <a:p>
            <a:pPr>
              <a:buNone/>
            </a:pPr>
            <a:endParaRPr lang="en-US" dirty="0" smtClean="0"/>
          </a:p>
          <a:p>
            <a:r>
              <a:rPr lang="en-US" dirty="0" smtClean="0"/>
              <a:t>Structural drawings/ soil data</a:t>
            </a:r>
          </a:p>
          <a:p>
            <a:pPr>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82752"/>
          </a:xfrm>
        </p:spPr>
        <p:txBody>
          <a:bodyPr>
            <a:normAutofit fontScale="90000"/>
          </a:bodyPr>
          <a:lstStyle/>
          <a:p>
            <a:r>
              <a:rPr lang="en-US" dirty="0" smtClean="0"/>
              <a:t/>
            </a:r>
            <a:br>
              <a:rPr lang="en-US" dirty="0" smtClean="0"/>
            </a:br>
            <a:r>
              <a:rPr lang="en-US" dirty="0" smtClean="0"/>
              <a:t>   ADVANCE </a:t>
            </a:r>
            <a:r>
              <a:rPr lang="en-US" dirty="0" smtClean="0"/>
              <a:t>COMPOSITE SYSTEM</a:t>
            </a:r>
            <a:endParaRPr lang="en-US" dirty="0"/>
          </a:p>
        </p:txBody>
      </p:sp>
      <p:sp>
        <p:nvSpPr>
          <p:cNvPr id="3" name="Content Placeholder 2"/>
          <p:cNvSpPr>
            <a:spLocks noGrp="1"/>
          </p:cNvSpPr>
          <p:nvPr>
            <p:ph idx="1"/>
          </p:nvPr>
        </p:nvSpPr>
        <p:spPr>
          <a:xfrm>
            <a:off x="0" y="1524000"/>
            <a:ext cx="9144000" cy="5333999"/>
          </a:xfrm>
        </p:spPr>
        <p:txBody>
          <a:bodyPr>
            <a:normAutofit fontScale="92500" lnSpcReduction="20000"/>
          </a:bodyPr>
          <a:lstStyle/>
          <a:p>
            <a:endParaRPr lang="en-US" dirty="0" smtClean="0"/>
          </a:p>
          <a:p>
            <a:r>
              <a:rPr lang="en-US" dirty="0" smtClean="0"/>
              <a:t>Quick </a:t>
            </a:r>
            <a:r>
              <a:rPr lang="en-US" dirty="0" smtClean="0"/>
              <a:t>and easy application procedure results in time and cost </a:t>
            </a:r>
            <a:r>
              <a:rPr lang="en-US" dirty="0" smtClean="0"/>
              <a:t>saving</a:t>
            </a:r>
          </a:p>
          <a:p>
            <a:pPr>
              <a:buNone/>
            </a:pPr>
            <a:endParaRPr lang="en-US" dirty="0" smtClean="0"/>
          </a:p>
          <a:p>
            <a:r>
              <a:rPr lang="en-US" dirty="0" smtClean="0"/>
              <a:t>Flexibility of application makes it suitable for application on member with any shape or </a:t>
            </a:r>
            <a:r>
              <a:rPr lang="en-US" dirty="0" smtClean="0"/>
              <a:t>profile</a:t>
            </a:r>
          </a:p>
          <a:p>
            <a:endParaRPr lang="en-US" dirty="0" smtClean="0"/>
          </a:p>
          <a:p>
            <a:r>
              <a:rPr lang="en-US" dirty="0" smtClean="0"/>
              <a:t>Causes no destruction or disturbance to existing </a:t>
            </a:r>
            <a:r>
              <a:rPr lang="en-US" dirty="0" smtClean="0"/>
              <a:t>concrete</a:t>
            </a:r>
          </a:p>
          <a:p>
            <a:endParaRPr lang="en-US" dirty="0" smtClean="0"/>
          </a:p>
          <a:p>
            <a:r>
              <a:rPr lang="en-US" dirty="0" smtClean="0"/>
              <a:t>It can be used in space constrained </a:t>
            </a:r>
            <a:r>
              <a:rPr lang="en-US" dirty="0" smtClean="0"/>
              <a:t>areas</a:t>
            </a:r>
          </a:p>
          <a:p>
            <a:pPr>
              <a:buNone/>
            </a:pPr>
            <a:endParaRPr lang="en-US" dirty="0" smtClean="0"/>
          </a:p>
          <a:p>
            <a:r>
              <a:rPr lang="en-US" dirty="0" smtClean="0"/>
              <a:t>No heavy machinery or equipment is required</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ADVANCE </a:t>
            </a:r>
            <a:r>
              <a:rPr lang="en-US" dirty="0" smtClean="0"/>
              <a:t>COMPOSITE SYSTEM</a:t>
            </a:r>
            <a:endParaRPr lang="en-US" dirty="0"/>
          </a:p>
        </p:txBody>
      </p:sp>
      <p:sp>
        <p:nvSpPr>
          <p:cNvPr id="3" name="Content Placeholder 2"/>
          <p:cNvSpPr>
            <a:spLocks noGrp="1"/>
          </p:cNvSpPr>
          <p:nvPr>
            <p:ph idx="1"/>
          </p:nvPr>
        </p:nvSpPr>
        <p:spPr>
          <a:xfrm>
            <a:off x="0" y="1447800"/>
            <a:ext cx="9144000" cy="5410199"/>
          </a:xfrm>
        </p:spPr>
        <p:txBody>
          <a:bodyPr>
            <a:normAutofit lnSpcReduction="10000"/>
          </a:bodyPr>
          <a:lstStyle/>
          <a:p>
            <a:endParaRPr lang="en-US" dirty="0" smtClean="0"/>
          </a:p>
          <a:p>
            <a:r>
              <a:rPr lang="en-US" dirty="0" smtClean="0"/>
              <a:t>It </a:t>
            </a:r>
            <a:r>
              <a:rPr lang="en-US" dirty="0" smtClean="0"/>
              <a:t>is light weight and easy to install causing no distress to the member being </a:t>
            </a:r>
            <a:r>
              <a:rPr lang="en-US" dirty="0" smtClean="0"/>
              <a:t>strengthened</a:t>
            </a:r>
          </a:p>
          <a:p>
            <a:endParaRPr lang="en-US" dirty="0" smtClean="0"/>
          </a:p>
          <a:p>
            <a:r>
              <a:rPr lang="en-US" dirty="0" smtClean="0"/>
              <a:t>It increases the strength and ductility; enhances axial, shear, flexural and tensile </a:t>
            </a:r>
            <a:r>
              <a:rPr lang="en-US" dirty="0" smtClean="0"/>
              <a:t>capacities</a:t>
            </a:r>
          </a:p>
          <a:p>
            <a:endParaRPr lang="en-US" dirty="0" smtClean="0"/>
          </a:p>
          <a:p>
            <a:r>
              <a:rPr lang="en-US" dirty="0" smtClean="0"/>
              <a:t>No appreciable increase in member size or dead </a:t>
            </a:r>
            <a:r>
              <a:rPr lang="en-US" dirty="0" smtClean="0"/>
              <a:t>load</a:t>
            </a:r>
          </a:p>
          <a:p>
            <a:pPr>
              <a:buNone/>
            </a:pPr>
            <a:endParaRPr lang="en-US" dirty="0" smtClean="0"/>
          </a:p>
          <a:p>
            <a:r>
              <a:rPr lang="en-US" dirty="0" smtClean="0"/>
              <a:t>It does not corrode and inhibits further corrosion</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smtClean="0"/>
              <a:t/>
            </a:r>
            <a:br>
              <a:rPr lang="en-US" dirty="0" smtClean="0"/>
            </a:br>
            <a:r>
              <a:rPr lang="en-US" dirty="0" smtClean="0"/>
              <a:t>         RETROFITTING </a:t>
            </a:r>
            <a:r>
              <a:rPr lang="en-US" dirty="0" smtClean="0"/>
              <a:t>OF EXISTING </a:t>
            </a:r>
            <a:r>
              <a:rPr lang="en-US" dirty="0" smtClean="0"/>
              <a:t>  </a:t>
            </a:r>
            <a:br>
              <a:rPr lang="en-US" dirty="0" smtClean="0"/>
            </a:br>
            <a:r>
              <a:rPr lang="en-US" dirty="0" smtClean="0"/>
              <a:t>         BUILDINGS</a:t>
            </a:r>
            <a:endParaRPr lang="en-US" dirty="0"/>
          </a:p>
        </p:txBody>
      </p:sp>
      <p:sp>
        <p:nvSpPr>
          <p:cNvPr id="3" name="Content Placeholder 2"/>
          <p:cNvSpPr>
            <a:spLocks noGrp="1"/>
          </p:cNvSpPr>
          <p:nvPr>
            <p:ph idx="1"/>
          </p:nvPr>
        </p:nvSpPr>
        <p:spPr>
          <a:xfrm>
            <a:off x="0" y="1447800"/>
            <a:ext cx="9144000" cy="5410199"/>
          </a:xfrm>
        </p:spPr>
        <p:txBody>
          <a:bodyPr/>
          <a:lstStyle/>
          <a:p>
            <a:endParaRPr lang="en-US" dirty="0" smtClean="0"/>
          </a:p>
          <a:p>
            <a:r>
              <a:rPr lang="en-US" dirty="0" smtClean="0"/>
              <a:t>Increasing </a:t>
            </a:r>
            <a:r>
              <a:rPr lang="en-US" dirty="0" smtClean="0"/>
              <a:t>the size of ground storey columns by </a:t>
            </a:r>
            <a:r>
              <a:rPr lang="en-US" dirty="0" smtClean="0"/>
              <a:t>jacketing</a:t>
            </a:r>
          </a:p>
          <a:p>
            <a:endParaRPr lang="en-US" dirty="0" smtClean="0"/>
          </a:p>
          <a:p>
            <a:r>
              <a:rPr lang="en-US" dirty="0" smtClean="0"/>
              <a:t>Addition of RC walls at ground </a:t>
            </a:r>
            <a:r>
              <a:rPr lang="en-US" dirty="0" smtClean="0"/>
              <a:t>floor</a:t>
            </a:r>
          </a:p>
          <a:p>
            <a:endParaRPr lang="en-US" dirty="0" smtClean="0"/>
          </a:p>
          <a:p>
            <a:r>
              <a:rPr lang="en-US" dirty="0" smtClean="0"/>
              <a:t>Steel bracings at ground </a:t>
            </a:r>
            <a:r>
              <a:rPr lang="en-US" dirty="0" smtClean="0"/>
              <a:t>storey</a:t>
            </a:r>
          </a:p>
          <a:p>
            <a:endParaRPr lang="en-US" dirty="0" smtClean="0"/>
          </a:p>
          <a:p>
            <a:r>
              <a:rPr lang="en-US" dirty="0" smtClean="0"/>
              <a:t>Use of energy dissipating devices such as yielding bracing or viscous dampers</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RC JACKETING</a:t>
            </a:r>
            <a:endParaRPr lang="en-US" dirty="0"/>
          </a:p>
        </p:txBody>
      </p:sp>
      <p:pic>
        <p:nvPicPr>
          <p:cNvPr id="17410" name="Picture 2"/>
          <p:cNvPicPr>
            <a:picLocks noGrp="1" noChangeAspect="1" noChangeArrowheads="1"/>
          </p:cNvPicPr>
          <p:nvPr>
            <p:ph idx="1"/>
          </p:nvPr>
        </p:nvPicPr>
        <p:blipFill>
          <a:blip r:embed="rId2"/>
          <a:stretch>
            <a:fillRect/>
          </a:stretch>
        </p:blipFill>
        <p:spPr bwMode="auto">
          <a:xfrm>
            <a:off x="457200" y="1977827"/>
            <a:ext cx="8229600" cy="4219971"/>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RC JACKETING</a:t>
            </a:r>
            <a:endParaRPr lang="en-US" dirty="0"/>
          </a:p>
        </p:txBody>
      </p:sp>
      <p:pic>
        <p:nvPicPr>
          <p:cNvPr id="18435" name="Picture 3"/>
          <p:cNvPicPr>
            <a:picLocks noGrp="1" noChangeAspect="1" noChangeArrowheads="1"/>
          </p:cNvPicPr>
          <p:nvPr>
            <p:ph idx="1"/>
          </p:nvPr>
        </p:nvPicPr>
        <p:blipFill>
          <a:blip r:embed="rId2"/>
          <a:stretch>
            <a:fillRect/>
          </a:stretch>
        </p:blipFill>
        <p:spPr bwMode="auto">
          <a:xfrm>
            <a:off x="1024241" y="1774825"/>
            <a:ext cx="7095518" cy="4625975"/>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RC JACKETING</a:t>
            </a:r>
            <a:endParaRPr lang="en-US" dirty="0"/>
          </a:p>
        </p:txBody>
      </p:sp>
      <p:pic>
        <p:nvPicPr>
          <p:cNvPr id="19458" name="Picture 2"/>
          <p:cNvPicPr>
            <a:picLocks noGrp="1" noChangeAspect="1" noChangeArrowheads="1"/>
          </p:cNvPicPr>
          <p:nvPr>
            <p:ph idx="1"/>
          </p:nvPr>
        </p:nvPicPr>
        <p:blipFill>
          <a:blip r:embed="rId2"/>
          <a:stretch>
            <a:fillRect/>
          </a:stretch>
        </p:blipFill>
        <p:spPr bwMode="auto">
          <a:xfrm>
            <a:off x="1208833" y="1774825"/>
            <a:ext cx="6726334" cy="462597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SHEAR </a:t>
            </a:r>
            <a:r>
              <a:rPr lang="en-US" dirty="0" smtClean="0"/>
              <a:t>WALLS IN SOFT STOREY</a:t>
            </a:r>
            <a:endParaRPr lang="en-US" dirty="0"/>
          </a:p>
        </p:txBody>
      </p:sp>
      <p:pic>
        <p:nvPicPr>
          <p:cNvPr id="20482" name="Picture 2"/>
          <p:cNvPicPr>
            <a:picLocks noGrp="1" noChangeAspect="1" noChangeArrowheads="1"/>
          </p:cNvPicPr>
          <p:nvPr>
            <p:ph idx="1"/>
          </p:nvPr>
        </p:nvPicPr>
        <p:blipFill>
          <a:blip r:embed="rId2"/>
          <a:stretch>
            <a:fillRect/>
          </a:stretch>
        </p:blipFill>
        <p:spPr bwMode="auto">
          <a:xfrm>
            <a:off x="2028853" y="1774825"/>
            <a:ext cx="5086294" cy="4625975"/>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STEEL BRACING IN SOFT STOREY</a:t>
            </a:r>
            <a:endParaRPr lang="en-US" dirty="0"/>
          </a:p>
        </p:txBody>
      </p:sp>
      <p:pic>
        <p:nvPicPr>
          <p:cNvPr id="21506" name="Picture 2"/>
          <p:cNvPicPr>
            <a:picLocks noGrp="1" noChangeAspect="1" noChangeArrowheads="1"/>
          </p:cNvPicPr>
          <p:nvPr>
            <p:ph idx="1"/>
          </p:nvPr>
        </p:nvPicPr>
        <p:blipFill>
          <a:blip r:embed="rId2" cstate="print"/>
          <a:stretch>
            <a:fillRect/>
          </a:stretch>
        </p:blipFill>
        <p:spPr bwMode="auto">
          <a:xfrm>
            <a:off x="0" y="1676399"/>
            <a:ext cx="9144000" cy="5181601"/>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06552"/>
          </a:xfrm>
        </p:spPr>
        <p:txBody>
          <a:bodyPr>
            <a:normAutofit fontScale="90000"/>
          </a:bodyPr>
          <a:lstStyle/>
          <a:p>
            <a:r>
              <a:rPr lang="en-US" dirty="0" smtClean="0"/>
              <a:t/>
            </a:r>
            <a:br>
              <a:rPr lang="en-US" dirty="0" smtClean="0"/>
            </a:br>
            <a:r>
              <a:rPr lang="en-US" dirty="0" smtClean="0"/>
              <a:t> SHUTTERING </a:t>
            </a:r>
            <a:r>
              <a:rPr lang="en-US" dirty="0" smtClean="0"/>
              <a:t>FOR SHEAR WALLS</a:t>
            </a:r>
            <a:endParaRPr lang="en-US" dirty="0"/>
          </a:p>
        </p:txBody>
      </p:sp>
      <p:pic>
        <p:nvPicPr>
          <p:cNvPr id="23554" name="Picture 2"/>
          <p:cNvPicPr>
            <a:picLocks noGrp="1" noChangeAspect="1" noChangeArrowheads="1"/>
          </p:cNvPicPr>
          <p:nvPr>
            <p:ph idx="1"/>
          </p:nvPr>
        </p:nvPicPr>
        <p:blipFill>
          <a:blip r:embed="rId2"/>
          <a:stretch>
            <a:fillRect/>
          </a:stretch>
        </p:blipFill>
        <p:spPr bwMode="auto">
          <a:xfrm>
            <a:off x="0" y="1524000"/>
            <a:ext cx="9144000" cy="53340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06552"/>
          </a:xfrm>
        </p:spPr>
        <p:txBody>
          <a:bodyPr>
            <a:normAutofit fontScale="90000"/>
          </a:bodyPr>
          <a:lstStyle/>
          <a:p>
            <a:r>
              <a:rPr lang="en-US" dirty="0" smtClean="0"/>
              <a:t/>
            </a:r>
            <a:br>
              <a:rPr lang="en-US" dirty="0" smtClean="0"/>
            </a:br>
            <a:r>
              <a:rPr lang="en-US" dirty="0" smtClean="0"/>
              <a:t>        ADDING </a:t>
            </a:r>
            <a:r>
              <a:rPr lang="en-US" dirty="0" smtClean="0"/>
              <a:t>STEEL BRACING</a:t>
            </a:r>
            <a:endParaRPr lang="en-US" dirty="0"/>
          </a:p>
        </p:txBody>
      </p:sp>
      <p:pic>
        <p:nvPicPr>
          <p:cNvPr id="27650" name="Picture 2"/>
          <p:cNvPicPr>
            <a:picLocks noGrp="1" noChangeAspect="1" noChangeArrowheads="1"/>
          </p:cNvPicPr>
          <p:nvPr>
            <p:ph idx="1"/>
          </p:nvPr>
        </p:nvPicPr>
        <p:blipFill>
          <a:blip r:embed="rId2"/>
          <a:stretch>
            <a:fillRect/>
          </a:stretch>
        </p:blipFill>
        <p:spPr bwMode="auto">
          <a:xfrm>
            <a:off x="0" y="1523999"/>
            <a:ext cx="9144000" cy="5334001"/>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610600" cy="1371600"/>
          </a:xfrm>
        </p:spPr>
        <p:txBody>
          <a:bodyPr>
            <a:normAutofit fontScale="90000"/>
          </a:bodyPr>
          <a:lstStyle/>
          <a:p>
            <a:r>
              <a:rPr lang="en-US" dirty="0" smtClean="0"/>
              <a:t/>
            </a:r>
            <a:br>
              <a:rPr lang="en-US" dirty="0" smtClean="0"/>
            </a:br>
            <a:r>
              <a:rPr lang="en-US" dirty="0" smtClean="0"/>
              <a:t>   CONCERN ABOUT EARTHQUAKE          </a:t>
            </a:r>
            <a:br>
              <a:rPr lang="en-US" dirty="0" smtClean="0"/>
            </a:br>
            <a:r>
              <a:rPr lang="en-US" dirty="0" smtClean="0"/>
              <a:t>   SAFETY</a:t>
            </a:r>
            <a:endParaRPr lang="en-US" dirty="0"/>
          </a:p>
        </p:txBody>
      </p:sp>
      <p:sp>
        <p:nvSpPr>
          <p:cNvPr id="3" name="Content Placeholder 2"/>
          <p:cNvSpPr>
            <a:spLocks noGrp="1"/>
          </p:cNvSpPr>
          <p:nvPr>
            <p:ph idx="1"/>
          </p:nvPr>
        </p:nvSpPr>
        <p:spPr>
          <a:xfrm>
            <a:off x="0" y="1524000"/>
            <a:ext cx="9144000" cy="5333999"/>
          </a:xfrm>
        </p:spPr>
        <p:txBody>
          <a:bodyPr>
            <a:normAutofit fontScale="92500" lnSpcReduction="20000"/>
          </a:bodyPr>
          <a:lstStyle/>
          <a:p>
            <a:r>
              <a:rPr lang="en-US" dirty="0" smtClean="0"/>
              <a:t>Houses </a:t>
            </a:r>
            <a:r>
              <a:rPr lang="en-US" dirty="0" smtClean="0"/>
              <a:t>not designed to resist </a:t>
            </a:r>
            <a:r>
              <a:rPr lang="en-US" dirty="0" smtClean="0"/>
              <a:t>earthquakes</a:t>
            </a:r>
          </a:p>
          <a:p>
            <a:endParaRPr lang="en-US" dirty="0" smtClean="0"/>
          </a:p>
          <a:p>
            <a:r>
              <a:rPr lang="en-US" dirty="0" smtClean="0"/>
              <a:t>People don't know what to do </a:t>
            </a:r>
            <a:r>
              <a:rPr lang="en-US" dirty="0" smtClean="0"/>
              <a:t>?</a:t>
            </a:r>
          </a:p>
          <a:p>
            <a:endParaRPr lang="en-US" dirty="0" smtClean="0"/>
          </a:p>
          <a:p>
            <a:r>
              <a:rPr lang="en-US" dirty="0" smtClean="0"/>
              <a:t>Whether their houses are earthquake safe </a:t>
            </a:r>
            <a:r>
              <a:rPr lang="en-US" dirty="0" smtClean="0"/>
              <a:t>?</a:t>
            </a:r>
          </a:p>
          <a:p>
            <a:endParaRPr lang="en-US" dirty="0" smtClean="0"/>
          </a:p>
          <a:p>
            <a:r>
              <a:rPr lang="en-US" dirty="0" smtClean="0"/>
              <a:t>How strong they are </a:t>
            </a:r>
            <a:r>
              <a:rPr lang="en-US" dirty="0" smtClean="0"/>
              <a:t>?</a:t>
            </a:r>
          </a:p>
          <a:p>
            <a:endParaRPr lang="en-US" dirty="0" smtClean="0"/>
          </a:p>
          <a:p>
            <a:r>
              <a:rPr lang="en-US" dirty="0" smtClean="0"/>
              <a:t>How to make them earthquake safe </a:t>
            </a:r>
            <a:r>
              <a:rPr lang="en-US" dirty="0" smtClean="0"/>
              <a:t>?</a:t>
            </a:r>
          </a:p>
          <a:p>
            <a:endParaRPr lang="en-US" dirty="0" smtClean="0"/>
          </a:p>
          <a:p>
            <a:r>
              <a:rPr lang="en-US" dirty="0" smtClean="0"/>
              <a:t>Buildings can be upgraded by minor interventions –Seismic </a:t>
            </a:r>
            <a:r>
              <a:rPr lang="en-US" dirty="0" smtClean="0"/>
              <a:t>Retrofitting</a:t>
            </a:r>
          </a:p>
          <a:p>
            <a:pPr>
              <a:buNone/>
            </a:pPr>
            <a:endParaRPr lang="en-US" dirty="0" smtClean="0"/>
          </a:p>
          <a:p>
            <a:r>
              <a:rPr lang="en-US" dirty="0" smtClean="0"/>
              <a:t>What level of Seismic Retrofitting ?</a:t>
            </a:r>
          </a:p>
          <a:p>
            <a:pPr>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835152"/>
          </a:xfrm>
        </p:spPr>
        <p:txBody>
          <a:bodyPr>
            <a:normAutofit fontScale="90000"/>
          </a:bodyPr>
          <a:lstStyle/>
          <a:p>
            <a:r>
              <a:rPr lang="en-US" dirty="0" smtClean="0"/>
              <a:t/>
            </a:r>
            <a:br>
              <a:rPr lang="en-US" dirty="0" smtClean="0"/>
            </a:br>
            <a:r>
              <a:rPr lang="en-US" dirty="0" smtClean="0"/>
              <a:t>        CONNECTION </a:t>
            </a:r>
            <a:r>
              <a:rPr lang="en-US" dirty="0" smtClean="0"/>
              <a:t>WITH EXISTING </a:t>
            </a:r>
            <a:r>
              <a:rPr lang="en-US" dirty="0" smtClean="0"/>
              <a:t/>
            </a:r>
            <a:br>
              <a:rPr lang="en-US" dirty="0" smtClean="0"/>
            </a:br>
            <a:r>
              <a:rPr lang="en-US" dirty="0" smtClean="0"/>
              <a:t>        MEMBERS</a:t>
            </a:r>
            <a:endParaRPr lang="en-US" dirty="0"/>
          </a:p>
        </p:txBody>
      </p:sp>
      <p:pic>
        <p:nvPicPr>
          <p:cNvPr id="28674" name="Picture 2"/>
          <p:cNvPicPr>
            <a:picLocks noGrp="1" noChangeAspect="1" noChangeArrowheads="1"/>
          </p:cNvPicPr>
          <p:nvPr>
            <p:ph idx="1"/>
          </p:nvPr>
        </p:nvPicPr>
        <p:blipFill>
          <a:blip r:embed="rId2"/>
          <a:stretch>
            <a:fillRect/>
          </a:stretch>
        </p:blipFill>
        <p:spPr bwMode="auto">
          <a:xfrm>
            <a:off x="0" y="1524001"/>
            <a:ext cx="9144000" cy="5333999"/>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911352"/>
          </a:xfrm>
        </p:spPr>
        <p:txBody>
          <a:bodyPr>
            <a:normAutofit fontScale="90000"/>
          </a:bodyPr>
          <a:lstStyle/>
          <a:p>
            <a:r>
              <a:rPr lang="en-US" dirty="0" smtClean="0"/>
              <a:t/>
            </a:r>
            <a:br>
              <a:rPr lang="en-US" dirty="0" smtClean="0"/>
            </a:br>
            <a:r>
              <a:rPr lang="en-US" dirty="0" smtClean="0"/>
              <a:t>                STEEL </a:t>
            </a:r>
            <a:r>
              <a:rPr lang="en-US" dirty="0" smtClean="0"/>
              <a:t>SHEAR WALLS</a:t>
            </a:r>
            <a:endParaRPr lang="en-US" dirty="0"/>
          </a:p>
        </p:txBody>
      </p:sp>
      <p:pic>
        <p:nvPicPr>
          <p:cNvPr id="29698" name="Picture 2"/>
          <p:cNvPicPr>
            <a:picLocks noGrp="1" noChangeAspect="1" noChangeArrowheads="1"/>
          </p:cNvPicPr>
          <p:nvPr>
            <p:ph idx="1"/>
          </p:nvPr>
        </p:nvPicPr>
        <p:blipFill>
          <a:blip r:embed="rId2"/>
          <a:stretch>
            <a:fillRect/>
          </a:stretch>
        </p:blipFill>
        <p:spPr bwMode="auto">
          <a:xfrm>
            <a:off x="0" y="1524000"/>
            <a:ext cx="9144000" cy="5334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82752"/>
          </a:xfrm>
        </p:spPr>
        <p:txBody>
          <a:bodyPr>
            <a:normAutofit fontScale="90000"/>
          </a:bodyPr>
          <a:lstStyle/>
          <a:p>
            <a:r>
              <a:rPr lang="en-US" dirty="0" smtClean="0"/>
              <a:t/>
            </a:r>
            <a:br>
              <a:rPr lang="en-US" dirty="0" smtClean="0"/>
            </a:br>
            <a:r>
              <a:rPr lang="en-US" dirty="0" smtClean="0"/>
              <a:t> </a:t>
            </a:r>
            <a:r>
              <a:rPr lang="en-US" dirty="0" smtClean="0"/>
              <a:t>       </a:t>
            </a:r>
            <a:r>
              <a:rPr lang="en-US" dirty="0" smtClean="0"/>
              <a:t>DESIGN </a:t>
            </a:r>
            <a:r>
              <a:rPr lang="en-US" dirty="0" smtClean="0"/>
              <a:t>OF SOFT GROUND </a:t>
            </a:r>
            <a:r>
              <a:rPr lang="en-US" dirty="0" smtClean="0"/>
              <a:t> </a:t>
            </a:r>
            <a:br>
              <a:rPr lang="en-US" dirty="0" smtClean="0"/>
            </a:br>
            <a:r>
              <a:rPr lang="en-US" dirty="0" smtClean="0"/>
              <a:t>        STOREY </a:t>
            </a:r>
            <a:r>
              <a:rPr lang="en-US" dirty="0" smtClean="0"/>
              <a:t>BUILDINGS</a:t>
            </a:r>
            <a:endParaRPr lang="en-US" dirty="0"/>
          </a:p>
        </p:txBody>
      </p:sp>
      <p:sp>
        <p:nvSpPr>
          <p:cNvPr id="3" name="Content Placeholder 2"/>
          <p:cNvSpPr>
            <a:spLocks noGrp="1"/>
          </p:cNvSpPr>
          <p:nvPr>
            <p:ph idx="1"/>
          </p:nvPr>
        </p:nvSpPr>
        <p:spPr>
          <a:xfrm>
            <a:off x="0" y="1447801"/>
            <a:ext cx="9144000" cy="5410200"/>
          </a:xfrm>
        </p:spPr>
        <p:txBody>
          <a:bodyPr/>
          <a:lstStyle/>
          <a:p>
            <a:endParaRPr lang="en-US" dirty="0" smtClean="0"/>
          </a:p>
          <a:p>
            <a:r>
              <a:rPr lang="en-US" u="sng" dirty="0" smtClean="0"/>
              <a:t>Option 1: </a:t>
            </a:r>
          </a:p>
          <a:p>
            <a:pPr>
              <a:buNone/>
            </a:pPr>
            <a:r>
              <a:rPr lang="en-US" dirty="0" smtClean="0"/>
              <a:t>                          Detailed </a:t>
            </a:r>
            <a:r>
              <a:rPr lang="en-US" dirty="0" smtClean="0"/>
              <a:t>non-linear dynamic analysis to </a:t>
            </a:r>
            <a:r>
              <a:rPr lang="en-US" dirty="0" smtClean="0"/>
              <a:t> </a:t>
            </a:r>
          </a:p>
          <a:p>
            <a:pPr>
              <a:buNone/>
            </a:pPr>
            <a:r>
              <a:rPr lang="en-US" dirty="0" smtClean="0"/>
              <a:t>                          ensure </a:t>
            </a:r>
            <a:r>
              <a:rPr lang="en-US" dirty="0" smtClean="0"/>
              <a:t>the deflection of the ground </a:t>
            </a:r>
            <a:r>
              <a:rPr lang="en-US" dirty="0" smtClean="0"/>
              <a:t> </a:t>
            </a:r>
          </a:p>
          <a:p>
            <a:pPr>
              <a:buNone/>
            </a:pPr>
            <a:r>
              <a:rPr lang="en-US" dirty="0" smtClean="0"/>
              <a:t> </a:t>
            </a:r>
            <a:r>
              <a:rPr lang="en-US" dirty="0" smtClean="0"/>
              <a:t>                         </a:t>
            </a:r>
            <a:r>
              <a:rPr lang="en-US" dirty="0" smtClean="0"/>
              <a:t>storey </a:t>
            </a:r>
            <a:r>
              <a:rPr lang="en-US" dirty="0" smtClean="0"/>
              <a:t>columns to be within safe </a:t>
            </a:r>
            <a:r>
              <a:rPr lang="en-US" dirty="0" smtClean="0"/>
              <a:t>limits</a:t>
            </a:r>
          </a:p>
          <a:p>
            <a:pPr>
              <a:buNone/>
            </a:pPr>
            <a:endParaRPr lang="en-US" dirty="0" smtClean="0"/>
          </a:p>
          <a:p>
            <a:r>
              <a:rPr lang="en-US" u="sng" dirty="0" smtClean="0"/>
              <a:t>Option 2:</a:t>
            </a:r>
          </a:p>
          <a:p>
            <a:pPr>
              <a:buNone/>
            </a:pPr>
            <a:r>
              <a:rPr lang="en-US" dirty="0" smtClean="0"/>
              <a:t>                          Increased </a:t>
            </a:r>
            <a:r>
              <a:rPr lang="en-US" dirty="0" smtClean="0"/>
              <a:t>lateral stiffness of the ground </a:t>
            </a:r>
            <a:endParaRPr lang="en-US" dirty="0" smtClean="0"/>
          </a:p>
          <a:p>
            <a:pPr>
              <a:buNone/>
            </a:pPr>
            <a:r>
              <a:rPr lang="en-US" dirty="0" smtClean="0"/>
              <a:t> </a:t>
            </a:r>
            <a:r>
              <a:rPr lang="en-US" dirty="0" smtClean="0"/>
              <a:t>                         </a:t>
            </a:r>
            <a:r>
              <a:rPr lang="en-US" dirty="0" smtClean="0"/>
              <a:t>storey </a:t>
            </a:r>
            <a:r>
              <a:rPr lang="en-US" dirty="0" smtClean="0"/>
              <a:t>to avoid soft storey effect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06552"/>
          </a:xfrm>
        </p:spPr>
        <p:txBody>
          <a:bodyPr>
            <a:normAutofit fontScale="90000"/>
          </a:bodyPr>
          <a:lstStyle/>
          <a:p>
            <a:r>
              <a:rPr lang="en-US" dirty="0" smtClean="0"/>
              <a:t/>
            </a:r>
            <a:br>
              <a:rPr lang="en-US" dirty="0" smtClean="0"/>
            </a:br>
            <a:r>
              <a:rPr lang="en-US" dirty="0" smtClean="0"/>
              <a:t>INCREASED BEAM-COLUMN SIZE</a:t>
            </a:r>
            <a:endParaRPr lang="en-US" dirty="0"/>
          </a:p>
        </p:txBody>
      </p:sp>
      <p:pic>
        <p:nvPicPr>
          <p:cNvPr id="30722" name="Picture 2"/>
          <p:cNvPicPr>
            <a:picLocks noGrp="1" noChangeAspect="1" noChangeArrowheads="1"/>
          </p:cNvPicPr>
          <p:nvPr>
            <p:ph idx="1"/>
          </p:nvPr>
        </p:nvPicPr>
        <p:blipFill>
          <a:blip r:embed="rId2"/>
          <a:srcRect/>
          <a:stretch>
            <a:fillRect/>
          </a:stretch>
        </p:blipFill>
        <p:spPr bwMode="auto">
          <a:xfrm>
            <a:off x="0" y="1371600"/>
            <a:ext cx="9144000" cy="4648200"/>
          </a:xfrm>
          <a:prstGeom prst="rect">
            <a:avLst/>
          </a:prstGeom>
          <a:noFill/>
          <a:ln w="9525">
            <a:noFill/>
            <a:miter lim="800000"/>
            <a:headEnd/>
            <a:tailEnd/>
          </a:ln>
          <a:effectLst/>
        </p:spPr>
      </p:pic>
      <p:sp>
        <p:nvSpPr>
          <p:cNvPr id="5" name="Rectangle 4"/>
          <p:cNvSpPr/>
          <p:nvPr/>
        </p:nvSpPr>
        <p:spPr>
          <a:xfrm>
            <a:off x="0" y="5791200"/>
            <a:ext cx="9144000" cy="923330"/>
          </a:xfrm>
          <a:prstGeom prst="rect">
            <a:avLst/>
          </a:prstGeom>
        </p:spPr>
        <p:txBody>
          <a:bodyPr wrap="square">
            <a:spAutoFit/>
          </a:bodyPr>
          <a:lstStyle/>
          <a:p>
            <a:endParaRPr lang="en-US" dirty="0"/>
          </a:p>
          <a:p>
            <a:r>
              <a:rPr lang="en-US" dirty="0"/>
              <a:t>The size of the ground storey beams and columns is increased to have the stiffness of the ground storey comparable with upper storeys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682752"/>
          </a:xfrm>
        </p:spPr>
        <p:txBody>
          <a:bodyPr>
            <a:normAutofit fontScale="90000"/>
          </a:bodyPr>
          <a:lstStyle/>
          <a:p>
            <a:r>
              <a:rPr lang="en-US" dirty="0" smtClean="0"/>
              <a:t/>
            </a:r>
            <a:br>
              <a:rPr lang="en-US" dirty="0" smtClean="0"/>
            </a:br>
            <a:r>
              <a:rPr lang="en-US" dirty="0" smtClean="0"/>
              <a:t>   SHEAR </a:t>
            </a:r>
            <a:r>
              <a:rPr lang="en-US" dirty="0" smtClean="0"/>
              <a:t>WALLS AT GROUND STOREY</a:t>
            </a:r>
            <a:endParaRPr lang="en-US" dirty="0"/>
          </a:p>
        </p:txBody>
      </p:sp>
      <p:pic>
        <p:nvPicPr>
          <p:cNvPr id="31746" name="Picture 2"/>
          <p:cNvPicPr>
            <a:picLocks noGrp="1" noChangeAspect="1" noChangeArrowheads="1"/>
          </p:cNvPicPr>
          <p:nvPr>
            <p:ph idx="1"/>
          </p:nvPr>
        </p:nvPicPr>
        <p:blipFill>
          <a:blip r:embed="rId2"/>
          <a:srcRect/>
          <a:stretch>
            <a:fillRect/>
          </a:stretch>
        </p:blipFill>
        <p:spPr bwMode="auto">
          <a:xfrm>
            <a:off x="0" y="1600200"/>
            <a:ext cx="9144000" cy="4143450"/>
          </a:xfrm>
          <a:prstGeom prst="rect">
            <a:avLst/>
          </a:prstGeom>
          <a:noFill/>
          <a:ln w="9525">
            <a:noFill/>
            <a:miter lim="800000"/>
            <a:headEnd/>
            <a:tailEnd/>
          </a:ln>
          <a:effectLst/>
        </p:spPr>
      </p:pic>
      <p:sp>
        <p:nvSpPr>
          <p:cNvPr id="5" name="Rectangle 4"/>
          <p:cNvSpPr/>
          <p:nvPr/>
        </p:nvSpPr>
        <p:spPr>
          <a:xfrm>
            <a:off x="0" y="5867400"/>
            <a:ext cx="9144000" cy="923330"/>
          </a:xfrm>
          <a:prstGeom prst="rect">
            <a:avLst/>
          </a:prstGeom>
        </p:spPr>
        <p:txBody>
          <a:bodyPr wrap="square">
            <a:spAutoFit/>
          </a:bodyPr>
          <a:lstStyle/>
          <a:p>
            <a:endParaRPr lang="en-US" dirty="0"/>
          </a:p>
          <a:p>
            <a:r>
              <a:rPr lang="en-US" b="1" dirty="0"/>
              <a:t>The ground storey should be provided with shear walls to increase the stiffness at ground storey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682752"/>
          </a:xfrm>
        </p:spPr>
        <p:txBody>
          <a:bodyPr>
            <a:normAutofit fontScale="90000"/>
          </a:bodyPr>
          <a:lstStyle/>
          <a:p>
            <a:r>
              <a:rPr lang="en-US" dirty="0" smtClean="0"/>
              <a:t/>
            </a:r>
            <a:br>
              <a:rPr lang="en-US" dirty="0" smtClean="0"/>
            </a:br>
            <a:r>
              <a:rPr lang="en-US" dirty="0" smtClean="0"/>
              <a:t>  EARTHQUAKE </a:t>
            </a:r>
            <a:r>
              <a:rPr lang="en-US" dirty="0" smtClean="0"/>
              <a:t>DEMAND REDUCTION</a:t>
            </a:r>
            <a:endParaRPr lang="en-US" dirty="0"/>
          </a:p>
        </p:txBody>
      </p:sp>
      <p:sp>
        <p:nvSpPr>
          <p:cNvPr id="3" name="Content Placeholder 2"/>
          <p:cNvSpPr>
            <a:spLocks noGrp="1"/>
          </p:cNvSpPr>
          <p:nvPr>
            <p:ph idx="1"/>
          </p:nvPr>
        </p:nvSpPr>
        <p:spPr>
          <a:xfrm>
            <a:off x="0" y="1447801"/>
            <a:ext cx="9144000" cy="5410200"/>
          </a:xfrm>
        </p:spPr>
        <p:txBody>
          <a:bodyPr>
            <a:normAutofit/>
          </a:bodyPr>
          <a:lstStyle/>
          <a:p>
            <a:endParaRPr lang="en-US" dirty="0" smtClean="0"/>
          </a:p>
          <a:p>
            <a:endParaRPr lang="en-US" dirty="0" smtClean="0"/>
          </a:p>
          <a:p>
            <a:r>
              <a:rPr lang="en-US" dirty="0" smtClean="0"/>
              <a:t>   THE </a:t>
            </a:r>
            <a:r>
              <a:rPr lang="en-US" dirty="0" smtClean="0"/>
              <a:t>RESPONSE OF THE STRUCTURE IS      </a:t>
            </a:r>
          </a:p>
          <a:p>
            <a:pPr>
              <a:buNone/>
            </a:pPr>
            <a:r>
              <a:rPr lang="en-US" dirty="0" smtClean="0"/>
              <a:t>       MODIFIED TO REDUCE THE EARTHQUAKE   </a:t>
            </a:r>
          </a:p>
          <a:p>
            <a:pPr>
              <a:buNone/>
            </a:pPr>
            <a:r>
              <a:rPr lang="en-US" dirty="0" smtClean="0"/>
              <a:t>       FORCES AND </a:t>
            </a:r>
            <a:r>
              <a:rPr lang="en-US" dirty="0" smtClean="0"/>
              <a:t>DISPLACEMENTS</a:t>
            </a:r>
          </a:p>
          <a:p>
            <a:r>
              <a:rPr lang="en-US" dirty="0" smtClean="0"/>
              <a:t>  STRATEGIES </a:t>
            </a:r>
            <a:r>
              <a:rPr lang="en-US" dirty="0" smtClean="0"/>
              <a:t>ARE</a:t>
            </a:r>
            <a:r>
              <a:rPr lang="en-US" dirty="0" smtClean="0"/>
              <a:t>:</a:t>
            </a:r>
          </a:p>
          <a:p>
            <a:pPr>
              <a:buNone/>
            </a:pPr>
            <a:endParaRPr lang="en-US" dirty="0" smtClean="0"/>
          </a:p>
          <a:p>
            <a:pPr>
              <a:buNone/>
            </a:pPr>
            <a:r>
              <a:rPr lang="en-US" b="1" dirty="0" smtClean="0"/>
              <a:t>1. REDUCTION OF MASS</a:t>
            </a:r>
          </a:p>
          <a:p>
            <a:pPr>
              <a:buNone/>
            </a:pPr>
            <a:r>
              <a:rPr lang="en-US" b="1" dirty="0" smtClean="0"/>
              <a:t>2. BASE ISOLATION</a:t>
            </a:r>
          </a:p>
          <a:p>
            <a:pPr>
              <a:buNone/>
            </a:pPr>
            <a:r>
              <a:rPr lang="en-US" b="1" dirty="0" smtClean="0"/>
              <a:t>3. ENERGY DISSIPATION</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82752"/>
          </a:xfrm>
        </p:spPr>
        <p:txBody>
          <a:bodyPr>
            <a:normAutofit fontScale="90000"/>
          </a:bodyPr>
          <a:lstStyle/>
          <a:p>
            <a:r>
              <a:rPr lang="en-US" dirty="0" smtClean="0"/>
              <a:t/>
            </a:r>
            <a:br>
              <a:rPr lang="en-US" dirty="0" smtClean="0"/>
            </a:br>
            <a:r>
              <a:rPr lang="en-US" dirty="0" smtClean="0"/>
              <a:t>                 BASE  ISOLATION</a:t>
            </a:r>
            <a:endParaRPr lang="en-US" dirty="0"/>
          </a:p>
        </p:txBody>
      </p:sp>
      <p:sp>
        <p:nvSpPr>
          <p:cNvPr id="3" name="Content Placeholder 2"/>
          <p:cNvSpPr>
            <a:spLocks noGrp="1"/>
          </p:cNvSpPr>
          <p:nvPr>
            <p:ph idx="1"/>
          </p:nvPr>
        </p:nvSpPr>
        <p:spPr>
          <a:xfrm>
            <a:off x="0" y="1447800"/>
            <a:ext cx="9144000" cy="5410199"/>
          </a:xfrm>
        </p:spPr>
        <p:txBody>
          <a:bodyPr>
            <a:normAutofit fontScale="85000" lnSpcReduction="10000"/>
          </a:bodyPr>
          <a:lstStyle/>
          <a:p>
            <a:pPr>
              <a:buNone/>
            </a:pPr>
            <a:endParaRPr lang="en-US" dirty="0" smtClean="0"/>
          </a:p>
          <a:p>
            <a:r>
              <a:rPr lang="en-US" dirty="0" smtClean="0"/>
              <a:t>Generally required for large masonry buildings, excavations are made around the foundations of the building and the building (in piecemeal fashion) is separated from the </a:t>
            </a:r>
            <a:r>
              <a:rPr lang="en-US" dirty="0" smtClean="0"/>
              <a:t>foundations</a:t>
            </a:r>
          </a:p>
          <a:p>
            <a:endParaRPr lang="en-US" dirty="0" smtClean="0"/>
          </a:p>
          <a:p>
            <a:r>
              <a:rPr lang="en-US" dirty="0" smtClean="0"/>
              <a:t>Steel or reinforced concrete beams replace the connections to the foundations, while under these, layered rubber and metal isolating pads replace the material removed, these in turn are attached below to new or existing foundations</a:t>
            </a:r>
            <a:r>
              <a:rPr lang="en-US" dirty="0" smtClean="0"/>
              <a:t>.</a:t>
            </a:r>
          </a:p>
          <a:p>
            <a:endParaRPr lang="en-US" dirty="0" smtClean="0"/>
          </a:p>
          <a:p>
            <a:r>
              <a:rPr lang="en-US" dirty="0" smtClean="0"/>
              <a:t>These allow the ground to move while the building, restrained by its inertial mass, remains relatively static.</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Base  Isolation  </a:t>
            </a:r>
            <a:r>
              <a:rPr lang="en-US" dirty="0" smtClean="0"/>
              <a:t>Devices</a:t>
            </a:r>
            <a:endParaRPr lang="en-US" dirty="0"/>
          </a:p>
        </p:txBody>
      </p:sp>
      <p:pic>
        <p:nvPicPr>
          <p:cNvPr id="32770" name="Picture 2"/>
          <p:cNvPicPr>
            <a:picLocks noGrp="1" noChangeAspect="1" noChangeArrowheads="1"/>
          </p:cNvPicPr>
          <p:nvPr>
            <p:ph idx="1"/>
          </p:nvPr>
        </p:nvPicPr>
        <p:blipFill>
          <a:blip r:embed="rId2"/>
          <a:srcRect/>
          <a:stretch>
            <a:fillRect/>
          </a:stretch>
        </p:blipFill>
        <p:spPr bwMode="auto">
          <a:xfrm>
            <a:off x="0" y="1524000"/>
            <a:ext cx="9144000" cy="5334000"/>
          </a:xfrm>
          <a:prstGeom prst="rect">
            <a:avLst/>
          </a:prstGeom>
          <a:noFill/>
          <a:ln w="9525">
            <a:noFill/>
            <a:miter lim="800000"/>
            <a:headEnd/>
            <a:tailEnd/>
          </a:ln>
          <a:effectLst/>
        </p:spPr>
      </p:pic>
      <p:sp>
        <p:nvSpPr>
          <p:cNvPr id="5" name="Rectangle 4"/>
          <p:cNvSpPr/>
          <p:nvPr/>
        </p:nvSpPr>
        <p:spPr>
          <a:xfrm>
            <a:off x="0" y="5638800"/>
            <a:ext cx="9144000" cy="738664"/>
          </a:xfrm>
          <a:prstGeom prst="rect">
            <a:avLst/>
          </a:prstGeom>
        </p:spPr>
        <p:txBody>
          <a:bodyPr wrap="square">
            <a:spAutoFit/>
          </a:bodyPr>
          <a:lstStyle/>
          <a:p>
            <a:endParaRPr lang="en-US" dirty="0"/>
          </a:p>
          <a:p>
            <a:r>
              <a:rPr lang="en-US" sz="2400" b="1" dirty="0" smtClean="0"/>
              <a:t>                                                          Lead </a:t>
            </a:r>
            <a:r>
              <a:rPr lang="en-US" sz="2400" b="1" dirty="0"/>
              <a:t>rubber bearing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DISSIPATION SYSTEM</a:t>
            </a:r>
            <a:endParaRPr lang="en-US" dirty="0"/>
          </a:p>
        </p:txBody>
      </p:sp>
      <p:sp>
        <p:nvSpPr>
          <p:cNvPr id="3" name="Content Placeholder 2"/>
          <p:cNvSpPr>
            <a:spLocks noGrp="1"/>
          </p:cNvSpPr>
          <p:nvPr>
            <p:ph idx="1"/>
          </p:nvPr>
        </p:nvSpPr>
        <p:spPr>
          <a:xfrm>
            <a:off x="0" y="1524000"/>
            <a:ext cx="9144000" cy="5333999"/>
          </a:xfrm>
        </p:spPr>
        <p:txBody>
          <a:bodyPr>
            <a:normAutofit/>
          </a:bodyPr>
          <a:lstStyle/>
          <a:p>
            <a:endParaRPr lang="en-US" dirty="0" smtClean="0"/>
          </a:p>
          <a:p>
            <a:r>
              <a:rPr lang="en-US" dirty="0" smtClean="0"/>
              <a:t>Directly </a:t>
            </a:r>
            <a:r>
              <a:rPr lang="en-US" dirty="0" smtClean="0"/>
              <a:t>Increases The Structure Damping</a:t>
            </a:r>
          </a:p>
          <a:p>
            <a:pPr>
              <a:buNone/>
            </a:pPr>
            <a:r>
              <a:rPr lang="en-US" dirty="0" smtClean="0"/>
              <a:t>     Large </a:t>
            </a:r>
            <a:r>
              <a:rPr lang="en-US" dirty="0" smtClean="0"/>
              <a:t>relative displacements are required for effective </a:t>
            </a:r>
            <a:r>
              <a:rPr lang="en-US" dirty="0" smtClean="0"/>
              <a:t>damping.</a:t>
            </a:r>
          </a:p>
          <a:p>
            <a:pPr>
              <a:buNone/>
            </a:pPr>
            <a:endParaRPr lang="en-US" dirty="0" smtClean="0"/>
          </a:p>
          <a:p>
            <a:r>
              <a:rPr lang="en-US" dirty="0" smtClean="0"/>
              <a:t>More </a:t>
            </a:r>
            <a:r>
              <a:rPr lang="en-US" dirty="0" smtClean="0"/>
              <a:t>effective in frame structures with large window openings, than in shear wall </a:t>
            </a:r>
            <a:r>
              <a:rPr lang="en-US" dirty="0" smtClean="0"/>
              <a:t>buildings.</a:t>
            </a:r>
          </a:p>
          <a:p>
            <a:pPr>
              <a:buNone/>
            </a:pPr>
            <a:endParaRPr lang="en-US" dirty="0" smtClean="0"/>
          </a:p>
          <a:p>
            <a:r>
              <a:rPr lang="en-US" dirty="0" smtClean="0"/>
              <a:t>Sometimes </a:t>
            </a:r>
            <a:r>
              <a:rPr lang="en-US" dirty="0" smtClean="0"/>
              <a:t>braced frames are required for </a:t>
            </a:r>
            <a:r>
              <a:rPr lang="en-US" dirty="0" smtClean="0"/>
              <a:t>mounting.</a:t>
            </a:r>
            <a:endParaRPr lang="en-US" dirty="0" smtClean="0"/>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SPECIAL </a:t>
            </a:r>
            <a:r>
              <a:rPr lang="en-US" dirty="0" smtClean="0"/>
              <a:t>BRACES</a:t>
            </a:r>
            <a:endParaRPr lang="en-US" dirty="0"/>
          </a:p>
        </p:txBody>
      </p:sp>
      <p:pic>
        <p:nvPicPr>
          <p:cNvPr id="35842" name="Picture 2"/>
          <p:cNvPicPr>
            <a:picLocks noGrp="1" noChangeAspect="1" noChangeArrowheads="1"/>
          </p:cNvPicPr>
          <p:nvPr>
            <p:ph idx="1"/>
          </p:nvPr>
        </p:nvPicPr>
        <p:blipFill>
          <a:blip r:embed="rId2"/>
          <a:stretch>
            <a:fillRect/>
          </a:stretch>
        </p:blipFill>
        <p:spPr bwMode="auto">
          <a:xfrm>
            <a:off x="0" y="1524000"/>
            <a:ext cx="9144000" cy="53340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5448"/>
            <a:ext cx="8001000" cy="835152"/>
          </a:xfrm>
        </p:spPr>
        <p:txBody>
          <a:bodyPr>
            <a:normAutofit fontScale="90000"/>
          </a:bodyPr>
          <a:lstStyle/>
          <a:p>
            <a:r>
              <a:rPr lang="en-US" dirty="0" smtClean="0"/>
              <a:t/>
            </a:r>
            <a:br>
              <a:rPr lang="en-US" dirty="0" smtClean="0"/>
            </a:br>
            <a:r>
              <a:rPr lang="en-US" dirty="0" smtClean="0"/>
              <a:t>        SEISMIC EVALUATION OF   </a:t>
            </a:r>
            <a:br>
              <a:rPr lang="en-US" dirty="0" smtClean="0"/>
            </a:br>
            <a:r>
              <a:rPr lang="en-US" dirty="0" smtClean="0"/>
              <a:t>        BUILDINGS</a:t>
            </a:r>
            <a:endParaRPr lang="en-US" dirty="0"/>
          </a:p>
        </p:txBody>
      </p:sp>
      <p:sp>
        <p:nvSpPr>
          <p:cNvPr id="3" name="Content Placeholder 2"/>
          <p:cNvSpPr>
            <a:spLocks noGrp="1"/>
          </p:cNvSpPr>
          <p:nvPr>
            <p:ph idx="1"/>
          </p:nvPr>
        </p:nvSpPr>
        <p:spPr>
          <a:xfrm>
            <a:off x="0" y="1447800"/>
            <a:ext cx="9144000" cy="5410200"/>
          </a:xfrm>
        </p:spPr>
        <p:txBody>
          <a:bodyPr>
            <a:normAutofit lnSpcReduction="10000"/>
          </a:bodyPr>
          <a:lstStyle/>
          <a:p>
            <a:r>
              <a:rPr lang="en-US" dirty="0" smtClean="0"/>
              <a:t>Earthquake intensity</a:t>
            </a:r>
          </a:p>
          <a:p>
            <a:endParaRPr lang="en-US" dirty="0" smtClean="0"/>
          </a:p>
          <a:p>
            <a:r>
              <a:rPr lang="en-US" dirty="0" smtClean="0"/>
              <a:t>Structural configuration and </a:t>
            </a:r>
            <a:r>
              <a:rPr lang="en-US" dirty="0" smtClean="0"/>
              <a:t>components</a:t>
            </a:r>
          </a:p>
          <a:p>
            <a:endParaRPr lang="en-US" dirty="0" smtClean="0"/>
          </a:p>
          <a:p>
            <a:r>
              <a:rPr lang="en-US" dirty="0" smtClean="0"/>
              <a:t>Structural </a:t>
            </a:r>
            <a:r>
              <a:rPr lang="en-US" dirty="0" smtClean="0"/>
              <a:t>condition</a:t>
            </a:r>
          </a:p>
          <a:p>
            <a:endParaRPr lang="en-US" dirty="0" smtClean="0"/>
          </a:p>
          <a:p>
            <a:r>
              <a:rPr lang="en-US" dirty="0" smtClean="0"/>
              <a:t>Geological </a:t>
            </a:r>
            <a:r>
              <a:rPr lang="en-US" dirty="0" smtClean="0"/>
              <a:t>condition</a:t>
            </a:r>
          </a:p>
          <a:p>
            <a:endParaRPr lang="en-US" dirty="0" smtClean="0"/>
          </a:p>
          <a:p>
            <a:r>
              <a:rPr lang="en-US" dirty="0" smtClean="0"/>
              <a:t>Foundation </a:t>
            </a:r>
            <a:r>
              <a:rPr lang="en-US" dirty="0" smtClean="0"/>
              <a:t>capability</a:t>
            </a:r>
          </a:p>
          <a:p>
            <a:pPr>
              <a:buNone/>
            </a:pPr>
            <a:endParaRPr lang="en-US" dirty="0" smtClean="0"/>
          </a:p>
          <a:p>
            <a:r>
              <a:rPr lang="en-US" dirty="0" smtClean="0"/>
              <a:t>Non-structural components</a:t>
            </a:r>
          </a:p>
          <a:p>
            <a:pPr>
              <a:buNone/>
            </a:pP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DISSIPATING UNITS</a:t>
            </a:r>
            <a:endParaRPr lang="en-US" dirty="0"/>
          </a:p>
        </p:txBody>
      </p:sp>
      <p:pic>
        <p:nvPicPr>
          <p:cNvPr id="37890" name="Picture 2"/>
          <p:cNvPicPr>
            <a:picLocks noGrp="1" noChangeAspect="1" noChangeArrowheads="1"/>
          </p:cNvPicPr>
          <p:nvPr>
            <p:ph idx="1"/>
          </p:nvPr>
        </p:nvPicPr>
        <p:blipFill>
          <a:blip r:embed="rId2"/>
          <a:stretch>
            <a:fillRect/>
          </a:stretch>
        </p:blipFill>
        <p:spPr bwMode="auto">
          <a:xfrm>
            <a:off x="1490684" y="1774825"/>
            <a:ext cx="6162631" cy="462597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758952"/>
          </a:xfrm>
        </p:spPr>
        <p:txBody>
          <a:bodyPr>
            <a:normAutofit fontScale="90000"/>
          </a:bodyPr>
          <a:lstStyle/>
          <a:p>
            <a:r>
              <a:rPr lang="en-US" dirty="0" smtClean="0"/>
              <a:t/>
            </a:r>
            <a:br>
              <a:rPr lang="en-US" dirty="0" smtClean="0"/>
            </a:br>
            <a:r>
              <a:rPr lang="en-US" dirty="0" smtClean="0"/>
              <a:t>                      CONCLUSIONS</a:t>
            </a:r>
            <a:endParaRPr lang="en-US" dirty="0"/>
          </a:p>
        </p:txBody>
      </p:sp>
      <p:sp>
        <p:nvSpPr>
          <p:cNvPr id="3" name="Content Placeholder 2"/>
          <p:cNvSpPr>
            <a:spLocks noGrp="1"/>
          </p:cNvSpPr>
          <p:nvPr>
            <p:ph idx="1"/>
          </p:nvPr>
        </p:nvSpPr>
        <p:spPr>
          <a:xfrm>
            <a:off x="0" y="1524000"/>
            <a:ext cx="9144000" cy="5333999"/>
          </a:xfrm>
        </p:spPr>
        <p:txBody>
          <a:bodyPr>
            <a:normAutofit fontScale="92500" lnSpcReduction="10000"/>
          </a:bodyPr>
          <a:lstStyle/>
          <a:p>
            <a:r>
              <a:rPr lang="en-US" dirty="0" smtClean="0"/>
              <a:t>Large </a:t>
            </a:r>
            <a:r>
              <a:rPr lang="en-US" dirty="0" smtClean="0"/>
              <a:t>Number Seismically Deficient Buildings -Quick Assessment </a:t>
            </a:r>
            <a:r>
              <a:rPr lang="en-US" dirty="0" smtClean="0"/>
              <a:t>Method</a:t>
            </a:r>
          </a:p>
          <a:p>
            <a:endParaRPr lang="en-US" dirty="0" smtClean="0"/>
          </a:p>
          <a:p>
            <a:r>
              <a:rPr lang="en-US" dirty="0" smtClean="0"/>
              <a:t>Upgradationof existing buildings is huge job and should be taken up on buildings’ importance </a:t>
            </a:r>
            <a:r>
              <a:rPr lang="en-US" dirty="0" smtClean="0"/>
              <a:t>basis</a:t>
            </a:r>
          </a:p>
          <a:p>
            <a:endParaRPr lang="en-US" dirty="0" smtClean="0"/>
          </a:p>
          <a:p>
            <a:r>
              <a:rPr lang="en-US" dirty="0" smtClean="0"/>
              <a:t>Government alone cannot do </a:t>
            </a:r>
            <a:r>
              <a:rPr lang="en-US" dirty="0" smtClean="0"/>
              <a:t>it</a:t>
            </a:r>
          </a:p>
          <a:p>
            <a:endParaRPr lang="en-US" dirty="0" smtClean="0"/>
          </a:p>
          <a:p>
            <a:r>
              <a:rPr lang="en-US" dirty="0" smtClean="0"/>
              <a:t>Techniques of retrofitting and strengthening should be </a:t>
            </a:r>
            <a:r>
              <a:rPr lang="en-US" dirty="0" smtClean="0"/>
              <a:t>applied</a:t>
            </a:r>
          </a:p>
          <a:p>
            <a:pPr>
              <a:buNone/>
            </a:pPr>
            <a:endParaRPr lang="en-US" dirty="0" smtClean="0"/>
          </a:p>
          <a:p>
            <a:r>
              <a:rPr lang="en-US" dirty="0" smtClean="0"/>
              <a:t>Techo-financing -tax exemption incentives</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8914" name="Picture 2"/>
          <p:cNvPicPr>
            <a:picLocks noGrp="1" noChangeAspect="1" noChangeArrowheads="1"/>
          </p:cNvPicPr>
          <p:nvPr>
            <p:ph idx="1"/>
          </p:nvPr>
        </p:nvPicPr>
        <p:blipFill>
          <a:blip r:embed="rId2"/>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228600" y="609600"/>
            <a:ext cx="8305800" cy="923330"/>
          </a:xfrm>
          <a:prstGeom prst="rect">
            <a:avLst/>
          </a:prstGeom>
        </p:spPr>
        <p:txBody>
          <a:bodyPr wrap="square">
            <a:spAutoFit/>
          </a:bodyPr>
          <a:lstStyle/>
          <a:p>
            <a:endParaRPr lang="en-US" dirty="0"/>
          </a:p>
          <a:p>
            <a:r>
              <a:rPr lang="en-US" sz="3600" b="1" dirty="0" smtClean="0"/>
              <a:t>      </a:t>
            </a:r>
            <a:r>
              <a:rPr lang="en-US" sz="3600" b="1" dirty="0" smtClean="0">
                <a:solidFill>
                  <a:schemeClr val="bg1"/>
                </a:solidFill>
              </a:rPr>
              <a:t>Thank </a:t>
            </a:r>
            <a:r>
              <a:rPr lang="en-US" sz="3600" b="1" dirty="0">
                <a:solidFill>
                  <a:schemeClr val="bg1"/>
                </a:solidFill>
              </a:rPr>
              <a:t>You for your patient hearing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5448"/>
            <a:ext cx="7696200" cy="758952"/>
          </a:xfrm>
        </p:spPr>
        <p:txBody>
          <a:bodyPr>
            <a:normAutofit fontScale="90000"/>
          </a:bodyPr>
          <a:lstStyle/>
          <a:p>
            <a:r>
              <a:rPr lang="en-US" dirty="0" smtClean="0"/>
              <a:t/>
            </a:r>
            <a:br>
              <a:rPr lang="en-US" dirty="0" smtClean="0"/>
            </a:br>
            <a:r>
              <a:rPr lang="en-US" dirty="0" smtClean="0"/>
              <a:t>        DIFFICULTIES IN SEISMIC  </a:t>
            </a:r>
            <a:br>
              <a:rPr lang="en-US" dirty="0" smtClean="0"/>
            </a:br>
            <a:r>
              <a:rPr lang="en-US" dirty="0" smtClean="0"/>
              <a:t>        EVALUATION</a:t>
            </a:r>
            <a:endParaRPr lang="en-US" dirty="0"/>
          </a:p>
        </p:txBody>
      </p:sp>
      <p:sp>
        <p:nvSpPr>
          <p:cNvPr id="3" name="Content Placeholder 2"/>
          <p:cNvSpPr>
            <a:spLocks noGrp="1"/>
          </p:cNvSpPr>
          <p:nvPr>
            <p:ph idx="1"/>
          </p:nvPr>
        </p:nvSpPr>
        <p:spPr>
          <a:xfrm>
            <a:off x="0" y="1447800"/>
            <a:ext cx="9144000" cy="5410199"/>
          </a:xfrm>
        </p:spPr>
        <p:txBody>
          <a:bodyPr/>
          <a:lstStyle/>
          <a:p>
            <a:r>
              <a:rPr lang="en-US" dirty="0" smtClean="0"/>
              <a:t>Difficulty </a:t>
            </a:r>
            <a:r>
              <a:rPr lang="en-US" dirty="0" smtClean="0"/>
              <a:t>in estimating the earthquake parameters, </a:t>
            </a:r>
            <a:r>
              <a:rPr lang="en-US" dirty="0" smtClean="0"/>
              <a:t>intensity.</a:t>
            </a:r>
          </a:p>
          <a:p>
            <a:endParaRPr lang="en-US" dirty="0" smtClean="0"/>
          </a:p>
          <a:p>
            <a:r>
              <a:rPr lang="en-US" dirty="0" smtClean="0"/>
              <a:t>Influence of site condition </a:t>
            </a:r>
            <a:r>
              <a:rPr lang="en-US" dirty="0" smtClean="0"/>
              <a:t>–microzonation.</a:t>
            </a:r>
          </a:p>
          <a:p>
            <a:endParaRPr lang="en-US" dirty="0" smtClean="0"/>
          </a:p>
          <a:p>
            <a:r>
              <a:rPr lang="en-US" dirty="0" smtClean="0"/>
              <a:t>Difficulty in estimation of insitu strength of </a:t>
            </a:r>
            <a:r>
              <a:rPr lang="en-US" dirty="0" smtClean="0"/>
              <a:t>materials.</a:t>
            </a:r>
          </a:p>
          <a:p>
            <a:pPr>
              <a:buNone/>
            </a:pPr>
            <a:endParaRPr lang="en-US" dirty="0" smtClean="0"/>
          </a:p>
          <a:p>
            <a:r>
              <a:rPr lang="en-US" dirty="0" smtClean="0"/>
              <a:t>Analytical methods are either unreliable or too </a:t>
            </a:r>
            <a:r>
              <a:rPr lang="en-US" dirty="0" smtClean="0"/>
              <a:t>complex.</a:t>
            </a:r>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06552"/>
          </a:xfrm>
        </p:spPr>
        <p:txBody>
          <a:bodyPr>
            <a:normAutofit fontScale="90000"/>
          </a:bodyPr>
          <a:lstStyle/>
          <a:p>
            <a:r>
              <a:rPr lang="en-US" dirty="0" smtClean="0"/>
              <a:t/>
            </a:r>
            <a:br>
              <a:rPr lang="en-US" dirty="0" smtClean="0"/>
            </a:br>
            <a:r>
              <a:rPr lang="en-US" dirty="0" smtClean="0"/>
              <a:t>      EVALUATION OF A BUILDING</a:t>
            </a:r>
            <a:endParaRPr lang="en-US" dirty="0"/>
          </a:p>
        </p:txBody>
      </p:sp>
      <p:sp>
        <p:nvSpPr>
          <p:cNvPr id="3" name="Content Placeholder 2"/>
          <p:cNvSpPr>
            <a:spLocks noGrp="1"/>
          </p:cNvSpPr>
          <p:nvPr>
            <p:ph idx="1"/>
          </p:nvPr>
        </p:nvSpPr>
        <p:spPr>
          <a:xfrm>
            <a:off x="0" y="1600199"/>
            <a:ext cx="9144000" cy="5257801"/>
          </a:xfrm>
        </p:spPr>
        <p:txBody>
          <a:bodyPr/>
          <a:lstStyle/>
          <a:p>
            <a:endParaRPr lang="en-US" dirty="0" smtClean="0"/>
          </a:p>
          <a:p>
            <a:endParaRPr lang="en-US" dirty="0" smtClean="0"/>
          </a:p>
          <a:p>
            <a:r>
              <a:rPr lang="en-US" dirty="0" smtClean="0"/>
              <a:t>Before </a:t>
            </a:r>
            <a:r>
              <a:rPr lang="en-US" dirty="0" smtClean="0"/>
              <a:t>the retrofitting –to identify the </a:t>
            </a:r>
            <a:r>
              <a:rPr lang="en-US" dirty="0" smtClean="0"/>
              <a:t>deficiency</a:t>
            </a:r>
          </a:p>
          <a:p>
            <a:pPr>
              <a:buNone/>
            </a:pPr>
            <a:endParaRPr lang="en-US" dirty="0" smtClean="0"/>
          </a:p>
          <a:p>
            <a:pPr>
              <a:buNone/>
            </a:pPr>
            <a:endParaRPr lang="en-US" dirty="0" smtClean="0"/>
          </a:p>
          <a:p>
            <a:r>
              <a:rPr lang="en-US" dirty="0" smtClean="0"/>
              <a:t>After the retrofitting –to estimate the adequacy and effectiveness</a:t>
            </a:r>
          </a:p>
          <a:p>
            <a:pPr>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5448"/>
            <a:ext cx="7696200" cy="682752"/>
          </a:xfrm>
        </p:spPr>
        <p:txBody>
          <a:bodyPr>
            <a:normAutofit fontScale="90000"/>
          </a:bodyPr>
          <a:lstStyle/>
          <a:p>
            <a:r>
              <a:rPr lang="en-US" dirty="0" smtClean="0"/>
              <a:t/>
            </a:r>
            <a:br>
              <a:rPr lang="en-US" dirty="0" smtClean="0"/>
            </a:br>
            <a:r>
              <a:rPr lang="en-US" dirty="0" smtClean="0"/>
              <a:t>  SEISMIC SAFETY OF EXISING    </a:t>
            </a:r>
            <a:br>
              <a:rPr lang="en-US" dirty="0" smtClean="0"/>
            </a:br>
            <a:r>
              <a:rPr lang="en-US" dirty="0" smtClean="0"/>
              <a:t>  BUILDINGS</a:t>
            </a:r>
            <a:endParaRPr lang="en-US" dirty="0"/>
          </a:p>
        </p:txBody>
      </p:sp>
      <p:sp>
        <p:nvSpPr>
          <p:cNvPr id="3" name="Content Placeholder 2"/>
          <p:cNvSpPr>
            <a:spLocks noGrp="1"/>
          </p:cNvSpPr>
          <p:nvPr>
            <p:ph idx="1"/>
          </p:nvPr>
        </p:nvSpPr>
        <p:spPr>
          <a:xfrm>
            <a:off x="0" y="1524000"/>
            <a:ext cx="9144000" cy="5333999"/>
          </a:xfrm>
        </p:spPr>
        <p:txBody>
          <a:bodyPr>
            <a:normAutofit lnSpcReduction="10000"/>
          </a:bodyPr>
          <a:lstStyle/>
          <a:p>
            <a:r>
              <a:rPr lang="en-US" dirty="0" smtClean="0"/>
              <a:t>Detailed </a:t>
            </a:r>
            <a:r>
              <a:rPr lang="en-US" dirty="0" smtClean="0"/>
              <a:t>layout (plan and elevation</a:t>
            </a:r>
            <a:r>
              <a:rPr lang="en-US" dirty="0" smtClean="0"/>
              <a:t>)</a:t>
            </a:r>
          </a:p>
          <a:p>
            <a:endParaRPr lang="en-US" dirty="0" smtClean="0"/>
          </a:p>
          <a:p>
            <a:r>
              <a:rPr lang="en-US" dirty="0" smtClean="0"/>
              <a:t>Detail of foundation and </a:t>
            </a:r>
            <a:r>
              <a:rPr lang="en-US" dirty="0" smtClean="0"/>
              <a:t>soil</a:t>
            </a:r>
          </a:p>
          <a:p>
            <a:endParaRPr lang="en-US" dirty="0" smtClean="0"/>
          </a:p>
          <a:p>
            <a:r>
              <a:rPr lang="en-US" dirty="0" smtClean="0"/>
              <a:t>Structural </a:t>
            </a:r>
            <a:r>
              <a:rPr lang="en-US" dirty="0" smtClean="0"/>
              <a:t>drawings</a:t>
            </a:r>
          </a:p>
          <a:p>
            <a:endParaRPr lang="en-US" dirty="0" smtClean="0"/>
          </a:p>
          <a:p>
            <a:r>
              <a:rPr lang="en-US" dirty="0" smtClean="0"/>
              <a:t>Detail of codes used/ design </a:t>
            </a:r>
            <a:r>
              <a:rPr lang="en-US" dirty="0" smtClean="0"/>
              <a:t>calculations</a:t>
            </a:r>
          </a:p>
          <a:p>
            <a:endParaRPr lang="en-US" dirty="0" smtClean="0"/>
          </a:p>
          <a:p>
            <a:r>
              <a:rPr lang="en-US" dirty="0" smtClean="0"/>
              <a:t>Vulnerability </a:t>
            </a:r>
            <a:r>
              <a:rPr lang="en-US" dirty="0" smtClean="0"/>
              <a:t>assessment</a:t>
            </a:r>
          </a:p>
          <a:p>
            <a:pPr>
              <a:buNone/>
            </a:pPr>
            <a:endParaRPr lang="en-US" dirty="0" smtClean="0"/>
          </a:p>
          <a:p>
            <a:r>
              <a:rPr lang="en-US" dirty="0" smtClean="0"/>
              <a:t>If found deficient -retrofitting is done</a:t>
            </a:r>
          </a:p>
          <a:p>
            <a:pPr>
              <a:buNone/>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06552"/>
          </a:xfrm>
        </p:spPr>
        <p:txBody>
          <a:bodyPr>
            <a:normAutofit fontScale="90000"/>
          </a:bodyPr>
          <a:lstStyle/>
          <a:p>
            <a:r>
              <a:rPr lang="en-US" dirty="0" smtClean="0"/>
              <a:t/>
            </a:r>
            <a:br>
              <a:rPr lang="en-US" dirty="0" smtClean="0"/>
            </a:br>
            <a:r>
              <a:rPr lang="en-US" dirty="0" smtClean="0"/>
              <a:t>    VULNERABILITY ASSESSMENT</a:t>
            </a:r>
            <a:endParaRPr lang="en-US" dirty="0"/>
          </a:p>
        </p:txBody>
      </p:sp>
      <p:sp>
        <p:nvSpPr>
          <p:cNvPr id="3" name="Content Placeholder 2"/>
          <p:cNvSpPr>
            <a:spLocks noGrp="1"/>
          </p:cNvSpPr>
          <p:nvPr>
            <p:ph idx="1"/>
          </p:nvPr>
        </p:nvSpPr>
        <p:spPr>
          <a:xfrm>
            <a:off x="0" y="1524000"/>
            <a:ext cx="9144000" cy="5333999"/>
          </a:xfrm>
        </p:spPr>
        <p:txBody>
          <a:bodyPr>
            <a:normAutofit lnSpcReduction="10000"/>
          </a:bodyPr>
          <a:lstStyle/>
          <a:p>
            <a:r>
              <a:rPr lang="en-US" dirty="0" smtClean="0"/>
              <a:t>Natural </a:t>
            </a:r>
            <a:r>
              <a:rPr lang="en-US" dirty="0" smtClean="0"/>
              <a:t>frequencies of vibration of the </a:t>
            </a:r>
            <a:r>
              <a:rPr lang="en-US" dirty="0" smtClean="0"/>
              <a:t>structure</a:t>
            </a:r>
          </a:p>
          <a:p>
            <a:endParaRPr lang="en-US" dirty="0" smtClean="0"/>
          </a:p>
          <a:p>
            <a:r>
              <a:rPr lang="en-US" dirty="0" smtClean="0"/>
              <a:t>Frequency </a:t>
            </a:r>
            <a:r>
              <a:rPr lang="en-US" dirty="0" smtClean="0"/>
              <a:t>content of ground </a:t>
            </a:r>
            <a:r>
              <a:rPr lang="en-US" dirty="0" smtClean="0"/>
              <a:t>motion</a:t>
            </a:r>
          </a:p>
          <a:p>
            <a:endParaRPr lang="en-US" dirty="0" smtClean="0"/>
          </a:p>
          <a:p>
            <a:r>
              <a:rPr lang="en-US" dirty="0" smtClean="0"/>
              <a:t>Type of local soil and type of </a:t>
            </a:r>
            <a:r>
              <a:rPr lang="en-US" dirty="0" smtClean="0"/>
              <a:t>foundation</a:t>
            </a:r>
          </a:p>
          <a:p>
            <a:endParaRPr lang="en-US" dirty="0" smtClean="0"/>
          </a:p>
          <a:p>
            <a:r>
              <a:rPr lang="en-US" dirty="0" smtClean="0"/>
              <a:t>Strength of building material </a:t>
            </a:r>
            <a:r>
              <a:rPr lang="en-US" dirty="0" smtClean="0"/>
              <a:t>used</a:t>
            </a:r>
          </a:p>
          <a:p>
            <a:endParaRPr lang="en-US" dirty="0" smtClean="0"/>
          </a:p>
          <a:p>
            <a:r>
              <a:rPr lang="en-US" dirty="0" smtClean="0"/>
              <a:t>Care taken in its detailing for energy </a:t>
            </a:r>
            <a:r>
              <a:rPr lang="en-US" dirty="0" smtClean="0"/>
              <a:t>absorption</a:t>
            </a:r>
          </a:p>
          <a:p>
            <a:pPr>
              <a:buNone/>
            </a:pPr>
            <a:endParaRPr lang="en-US" dirty="0" smtClean="0"/>
          </a:p>
          <a:p>
            <a:r>
              <a:rPr lang="en-US" dirty="0" smtClean="0"/>
              <a:t>Care taken in construction</a:t>
            </a:r>
          </a:p>
          <a:p>
            <a:pPr>
              <a:buNone/>
            </a:pP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342</TotalTime>
  <Words>941</Words>
  <Application>Microsoft Office PowerPoint</Application>
  <PresentationFormat>On-screen Show (4:3)</PresentationFormat>
  <Paragraphs>301</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Module</vt:lpstr>
      <vt:lpstr>                                  A                   PROJECT REPORT                                 ON</vt:lpstr>
      <vt:lpstr>                                                                                             A                        PROJECT  REPORT                                                   </vt:lpstr>
      <vt:lpstr>            SEISMIC RETROFITTING</vt:lpstr>
      <vt:lpstr>    CONCERN ABOUT EARTHQUAKE              SAFETY</vt:lpstr>
      <vt:lpstr>         SEISMIC EVALUATION OF            BUILDINGS</vt:lpstr>
      <vt:lpstr>         DIFFICULTIES IN SEISMIC           EVALUATION</vt:lpstr>
      <vt:lpstr>       EVALUATION OF A BUILDING</vt:lpstr>
      <vt:lpstr>   SEISMIC SAFETY OF EXISING       BUILDINGS</vt:lpstr>
      <vt:lpstr>     VULNERABILITY ASSESSMENT</vt:lpstr>
      <vt:lpstr>      Damage to a traditional house</vt:lpstr>
      <vt:lpstr>           MASONRY BUILDINGS</vt:lpstr>
      <vt:lpstr>    CAUSES OF UNSAFE BUILDINGS</vt:lpstr>
      <vt:lpstr>   PRINCIPLE OF SEISMIC SAFETY     OF MASONRY BUILDINGS</vt:lpstr>
      <vt:lpstr>            STITCHING  OF  CRACKS</vt:lpstr>
      <vt:lpstr>   REPAIR OF DAMAGED MEMBERS</vt:lpstr>
      <vt:lpstr> INTEGRAL BOX ACTION THROUGH SPLINT AND BANDAGE</vt:lpstr>
      <vt:lpstr>  PRINCIPLE OF SEISMIC SAFETY OF    MASONRY BUILDINGS</vt:lpstr>
      <vt:lpstr> WALL INTEGRITY USING THROUGH ELEMENTS</vt:lpstr>
      <vt:lpstr>    STRENGTHENING BY CROSS WALLS</vt:lpstr>
      <vt:lpstr>    STRENGTHENING BY BUTTRESSES</vt:lpstr>
      <vt:lpstr>       STRENGTHENING OF ARCHES </vt:lpstr>
      <vt:lpstr>     STRENGTHENING OF ARCHES</vt:lpstr>
      <vt:lpstr>   STRENGTHENING OF FOUNDATIONS</vt:lpstr>
      <vt:lpstr>      LESSONS FROM KACHCHH EQ.</vt:lpstr>
      <vt:lpstr>       REMOVAL OF IRREGULARITY</vt:lpstr>
      <vt:lpstr>  STRENGTHENING OF STRUCTURE</vt:lpstr>
      <vt:lpstr> MATERIALS FOR RETROFITTING</vt:lpstr>
      <vt:lpstr>   MATERIALS FOR RETROFITTING</vt:lpstr>
      <vt:lpstr>    ADVANCE COMPOSITE MATERIALS</vt:lpstr>
      <vt:lpstr>    ADVANCE COMPOSITE SYSTEM</vt:lpstr>
      <vt:lpstr>     ADVANCE COMPOSITE SYSTEM</vt:lpstr>
      <vt:lpstr>          RETROFITTING OF EXISTING             BUILDINGS</vt:lpstr>
      <vt:lpstr> RC JACKETING</vt:lpstr>
      <vt:lpstr> RC JACKETING</vt:lpstr>
      <vt:lpstr> RC JACKETING</vt:lpstr>
      <vt:lpstr>    SHEAR WALLS IN SOFT STOREY</vt:lpstr>
      <vt:lpstr> STEEL BRACING IN SOFT STOREY</vt:lpstr>
      <vt:lpstr>  SHUTTERING FOR SHEAR WALLS</vt:lpstr>
      <vt:lpstr>         ADDING STEEL BRACING</vt:lpstr>
      <vt:lpstr>         CONNECTION WITH EXISTING          MEMBERS</vt:lpstr>
      <vt:lpstr>                 STEEL SHEAR WALLS</vt:lpstr>
      <vt:lpstr>         DESIGN OF SOFT GROUND           STOREY BUILDINGS</vt:lpstr>
      <vt:lpstr> INCREASED BEAM-COLUMN SIZE</vt:lpstr>
      <vt:lpstr>    SHEAR WALLS AT GROUND STOREY</vt:lpstr>
      <vt:lpstr>   EARTHQUAKE DEMAND REDUCTION</vt:lpstr>
      <vt:lpstr>                  BASE  ISOLATION</vt:lpstr>
      <vt:lpstr>             Base  Isolation  Devices</vt:lpstr>
      <vt:lpstr> ENERGY DISSIPATION SYSTEM</vt:lpstr>
      <vt:lpstr>                   SPECIAL BRACES</vt:lpstr>
      <vt:lpstr> ENERGY DISSIPATING UNITS</vt:lpstr>
      <vt:lpstr>                       CONCLUSIONS</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REPORT  BY</dc:title>
  <dc:creator>om</dc:creator>
  <cp:lastModifiedBy>om</cp:lastModifiedBy>
  <cp:revision>165</cp:revision>
  <dcterms:created xsi:type="dcterms:W3CDTF">2012-05-12T17:26:26Z</dcterms:created>
  <dcterms:modified xsi:type="dcterms:W3CDTF">2012-06-07T04:41:01Z</dcterms:modified>
</cp:coreProperties>
</file>