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8" r:id="rId3"/>
    <p:sldId id="286" r:id="rId4"/>
    <p:sldId id="287" r:id="rId5"/>
    <p:sldId id="288" r:id="rId6"/>
    <p:sldId id="289" r:id="rId7"/>
    <p:sldId id="290" r:id="rId8"/>
    <p:sldId id="291" r:id="rId9"/>
    <p:sldId id="279" r:id="rId10"/>
    <p:sldId id="257" r:id="rId11"/>
    <p:sldId id="293" r:id="rId12"/>
    <p:sldId id="292" r:id="rId13"/>
    <p:sldId id="267" r:id="rId14"/>
    <p:sldId id="270" r:id="rId15"/>
    <p:sldId id="271" r:id="rId16"/>
    <p:sldId id="265" r:id="rId17"/>
    <p:sldId id="260" r:id="rId18"/>
    <p:sldId id="280" r:id="rId19"/>
    <p:sldId id="281" r:id="rId20"/>
    <p:sldId id="282" r:id="rId21"/>
    <p:sldId id="283" r:id="rId22"/>
    <p:sldId id="284" r:id="rId23"/>
    <p:sldId id="294" r:id="rId24"/>
    <p:sldId id="268" r:id="rId25"/>
    <p:sldId id="285" r:id="rId26"/>
    <p:sldId id="26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94660"/>
  </p:normalViewPr>
  <p:slideViewPr>
    <p:cSldViewPr>
      <p:cViewPr varScale="1">
        <p:scale>
          <a:sx n="69" d="100"/>
          <a:sy n="69" d="100"/>
        </p:scale>
        <p:origin x="-39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4ADBB38-3EA3-4503-BFCB-C8A943BDF57C}" type="datetimeFigureOut">
              <a:rPr lang="en-US" smtClean="0"/>
              <a:pPr/>
              <a:t>11/19/2010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C29916E-15F9-4F2D-88E9-3980C7093F1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DBB38-3EA3-4503-BFCB-C8A943BDF57C}"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9916E-15F9-4F2D-88E9-3980C7093F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ADBB38-3EA3-4503-BFCB-C8A943BDF57C}" type="datetimeFigureOut">
              <a:rPr lang="en-US" smtClean="0"/>
              <a:pPr/>
              <a:t>11/19/2010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29916E-15F9-4F2D-88E9-3980C7093F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4ADBB38-3EA3-4503-BFCB-C8A943BDF57C}" type="datetimeFigureOut">
              <a:rPr lang="en-US" smtClean="0"/>
              <a:pPr/>
              <a:t>11/19/2010</a:t>
            </a:fld>
            <a:endParaRPr lang="en-US"/>
          </a:p>
        </p:txBody>
      </p:sp>
      <p:sp>
        <p:nvSpPr>
          <p:cNvPr id="9" name="Slide Number Placeholder 8"/>
          <p:cNvSpPr>
            <a:spLocks noGrp="1"/>
          </p:cNvSpPr>
          <p:nvPr>
            <p:ph type="sldNum" sz="quarter" idx="15"/>
          </p:nvPr>
        </p:nvSpPr>
        <p:spPr/>
        <p:txBody>
          <a:bodyPr rtlCol="0"/>
          <a:lstStyle/>
          <a:p>
            <a:fld id="{2C29916E-15F9-4F2D-88E9-3980C7093F1C}"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4ADBB38-3EA3-4503-BFCB-C8A943BDF57C}" type="datetimeFigureOut">
              <a:rPr lang="en-US" smtClean="0"/>
              <a:pPr/>
              <a:t>11/19/2010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C29916E-15F9-4F2D-88E9-3980C7093F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ADBB38-3EA3-4503-BFCB-C8A943BDF57C}" type="datetimeFigureOut">
              <a:rPr lang="en-US" smtClean="0"/>
              <a:pPr/>
              <a:t>11/19/2010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29916E-15F9-4F2D-88E9-3980C7093F1C}"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4ADBB38-3EA3-4503-BFCB-C8A943BDF57C}" type="datetimeFigureOut">
              <a:rPr lang="en-US" smtClean="0"/>
              <a:pPr/>
              <a:t>11/19/2010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29916E-15F9-4F2D-88E9-3980C7093F1C}"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4ADBB38-3EA3-4503-BFCB-C8A943BDF57C}" type="datetimeFigureOut">
              <a:rPr lang="en-US" smtClean="0"/>
              <a:pPr/>
              <a:t>11/19/2010</a:t>
            </a:fld>
            <a:endParaRPr lang="en-US"/>
          </a:p>
        </p:txBody>
      </p:sp>
      <p:sp>
        <p:nvSpPr>
          <p:cNvPr id="7" name="Slide Number Placeholder 6"/>
          <p:cNvSpPr>
            <a:spLocks noGrp="1"/>
          </p:cNvSpPr>
          <p:nvPr>
            <p:ph type="sldNum" sz="quarter" idx="11"/>
          </p:nvPr>
        </p:nvSpPr>
        <p:spPr/>
        <p:txBody>
          <a:bodyPr rtlCol="0"/>
          <a:lstStyle/>
          <a:p>
            <a:fld id="{2C29916E-15F9-4F2D-88E9-3980C7093F1C}"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DBB38-3EA3-4503-BFCB-C8A943BDF57C}" type="datetimeFigureOut">
              <a:rPr lang="en-US" smtClean="0"/>
              <a:pPr/>
              <a:t>11/19/2010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29916E-15F9-4F2D-88E9-3980C7093F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4ADBB38-3EA3-4503-BFCB-C8A943BDF57C}" type="datetimeFigureOut">
              <a:rPr lang="en-US" smtClean="0"/>
              <a:pPr/>
              <a:t>11/19/2010</a:t>
            </a:fld>
            <a:endParaRPr lang="en-US"/>
          </a:p>
        </p:txBody>
      </p:sp>
      <p:sp>
        <p:nvSpPr>
          <p:cNvPr id="22" name="Slide Number Placeholder 21"/>
          <p:cNvSpPr>
            <a:spLocks noGrp="1"/>
          </p:cNvSpPr>
          <p:nvPr>
            <p:ph type="sldNum" sz="quarter" idx="15"/>
          </p:nvPr>
        </p:nvSpPr>
        <p:spPr/>
        <p:txBody>
          <a:bodyPr rtlCol="0"/>
          <a:lstStyle/>
          <a:p>
            <a:fld id="{2C29916E-15F9-4F2D-88E9-3980C7093F1C}"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4ADBB38-3EA3-4503-BFCB-C8A943BDF57C}" type="datetimeFigureOut">
              <a:rPr lang="en-US" smtClean="0"/>
              <a:pPr/>
              <a:t>11/19/2010</a:t>
            </a:fld>
            <a:endParaRPr lang="en-US"/>
          </a:p>
        </p:txBody>
      </p:sp>
      <p:sp>
        <p:nvSpPr>
          <p:cNvPr id="18" name="Slide Number Placeholder 17"/>
          <p:cNvSpPr>
            <a:spLocks noGrp="1"/>
          </p:cNvSpPr>
          <p:nvPr>
            <p:ph type="sldNum" sz="quarter" idx="11"/>
          </p:nvPr>
        </p:nvSpPr>
        <p:spPr/>
        <p:txBody>
          <a:bodyPr rtlCol="0"/>
          <a:lstStyle/>
          <a:p>
            <a:fld id="{2C29916E-15F9-4F2D-88E9-3980C7093F1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4ADBB38-3EA3-4503-BFCB-C8A943BDF57C}" type="datetimeFigureOut">
              <a:rPr lang="en-US" smtClean="0"/>
              <a:pPr/>
              <a:t>11/19/2010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C29916E-15F9-4F2D-88E9-3980C7093F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62000"/>
            <a:ext cx="6172200" cy="1894362"/>
          </a:xfrm>
        </p:spPr>
        <p:txBody>
          <a:bodyPr>
            <a:normAutofit/>
          </a:bodyPr>
          <a:lstStyle/>
          <a:p>
            <a:r>
              <a:rPr lang="en-US" dirty="0" smtClean="0"/>
              <a:t>AERATED AUTOCLAVED CONCRETE</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				Prepared by											</a:t>
            </a:r>
            <a:r>
              <a:rPr lang="en-US" dirty="0" err="1" smtClean="0"/>
              <a:t>Ankit</a:t>
            </a:r>
            <a:r>
              <a:rPr lang="en-US" dirty="0" smtClean="0"/>
              <a:t> </a:t>
            </a:r>
            <a:r>
              <a:rPr lang="en-US" dirty="0" smtClean="0"/>
              <a:t>Patel</a:t>
            </a:r>
            <a:endParaRPr lang="en-US" dirty="0" smtClean="0"/>
          </a:p>
          <a:p>
            <a:r>
              <a:rPr lang="en-US" dirty="0" smtClean="0"/>
              <a:t>				SD 1110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72390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Properties of AAC</a:t>
            </a:r>
            <a:br>
              <a:rPr lang="en-US" dirty="0" smtClean="0"/>
            </a:br>
            <a:r>
              <a:rPr lang="en-US" dirty="0" smtClean="0"/>
              <a:t>  </a:t>
            </a:r>
            <a:br>
              <a:rPr lang="en-US" dirty="0" smtClean="0"/>
            </a:br>
            <a:endParaRPr lang="en-US" dirty="0"/>
          </a:p>
        </p:txBody>
      </p:sp>
      <p:sp>
        <p:nvSpPr>
          <p:cNvPr id="3" name="Content Placeholder 2"/>
          <p:cNvSpPr>
            <a:spLocks noGrp="1"/>
          </p:cNvSpPr>
          <p:nvPr>
            <p:ph sz="quarter" idx="1"/>
          </p:nvPr>
        </p:nvSpPr>
        <p:spPr>
          <a:xfrm>
            <a:off x="381000" y="1066800"/>
            <a:ext cx="7467600" cy="4873752"/>
          </a:xfrm>
        </p:spPr>
        <p:txBody>
          <a:bodyPr>
            <a:normAutofit/>
          </a:bodyPr>
          <a:lstStyle/>
          <a:p>
            <a:pPr>
              <a:buNone/>
            </a:pPr>
            <a:endParaRPr lang="en-US" dirty="0" smtClean="0"/>
          </a:p>
          <a:p>
            <a:r>
              <a:rPr lang="en-US" dirty="0" smtClean="0"/>
              <a:t>best thermal insulation</a:t>
            </a:r>
          </a:p>
          <a:p>
            <a:endParaRPr lang="en-US" dirty="0" smtClean="0"/>
          </a:p>
          <a:p>
            <a:pPr>
              <a:buNone/>
            </a:pPr>
            <a:endParaRPr lang="en-US" dirty="0"/>
          </a:p>
        </p:txBody>
      </p:sp>
      <p:pic>
        <p:nvPicPr>
          <p:cNvPr id="1026" name="Picture 2"/>
          <p:cNvPicPr>
            <a:picLocks noChangeAspect="1" noChangeArrowheads="1"/>
          </p:cNvPicPr>
          <p:nvPr/>
        </p:nvPicPr>
        <p:blipFill>
          <a:blip r:embed="rId2"/>
          <a:srcRect/>
          <a:stretch>
            <a:fillRect/>
          </a:stretch>
        </p:blipFill>
        <p:spPr bwMode="auto">
          <a:xfrm>
            <a:off x="1066800" y="2438400"/>
            <a:ext cx="6286500" cy="391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lowest energy consumption</a:t>
            </a:r>
            <a:br>
              <a:rPr lang="en-US" dirty="0" smtClean="0"/>
            </a:br>
            <a:endParaRPr lang="en-US" dirty="0"/>
          </a:p>
        </p:txBody>
      </p:sp>
      <p:pic>
        <p:nvPicPr>
          <p:cNvPr id="2052" name="Picture 4"/>
          <p:cNvPicPr>
            <a:picLocks noGrp="1" noChangeAspect="1" noChangeArrowheads="1"/>
          </p:cNvPicPr>
          <p:nvPr>
            <p:ph sz="quarter" idx="1"/>
          </p:nvPr>
        </p:nvPicPr>
        <p:blipFill>
          <a:blip r:embed="rId2"/>
          <a:srcRect/>
          <a:stretch>
            <a:fillRect/>
          </a:stretch>
        </p:blipFill>
        <p:spPr bwMode="auto">
          <a:xfrm>
            <a:off x="228600" y="1752600"/>
            <a:ext cx="3962400" cy="2915037"/>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4114800" y="4419600"/>
            <a:ext cx="3827899"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7400"/>
            <a:ext cx="7467600" cy="1143000"/>
          </a:xfrm>
        </p:spPr>
        <p:txBody>
          <a:bodyPr>
            <a:normAutofit fontScale="90000"/>
          </a:bodyPr>
          <a:lstStyle/>
          <a:p>
            <a:r>
              <a:rPr lang="en-US" dirty="0" smtClean="0"/>
              <a:t> fire-resistance </a:t>
            </a:r>
            <a:br>
              <a:rPr lang="en-US" dirty="0" smtClean="0"/>
            </a:br>
            <a:r>
              <a:rPr lang="en-US" dirty="0" smtClean="0"/>
              <a:t>	– life saver</a:t>
            </a:r>
            <a:br>
              <a:rPr lang="en-US" dirty="0" smtClean="0"/>
            </a:br>
            <a:r>
              <a:rPr lang="en-US" dirty="0" smtClean="0"/>
              <a:t>	– property saver</a:t>
            </a:r>
            <a:br>
              <a:rPr lang="en-US" dirty="0" smtClean="0"/>
            </a:br>
            <a:r>
              <a:rPr lang="en-US" dirty="0" smtClean="0"/>
              <a:t>   </a:t>
            </a:r>
            <a:br>
              <a:rPr lang="en-US" dirty="0" smtClean="0"/>
            </a:br>
            <a:endParaRPr lang="en-US" dirty="0"/>
          </a:p>
        </p:txBody>
      </p:sp>
      <p:pic>
        <p:nvPicPr>
          <p:cNvPr id="2050" name="Picture 2"/>
          <p:cNvPicPr>
            <a:picLocks noGrp="1" noChangeAspect="1" noChangeArrowheads="1"/>
          </p:cNvPicPr>
          <p:nvPr>
            <p:ph sz="quarter" idx="1"/>
          </p:nvPr>
        </p:nvPicPr>
        <p:blipFill>
          <a:blip r:embed="rId2"/>
          <a:srcRect/>
          <a:stretch>
            <a:fillRect/>
          </a:stretch>
        </p:blipFill>
        <p:spPr bwMode="auto">
          <a:xfrm>
            <a:off x="762000" y="2667000"/>
            <a:ext cx="70866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dirty="0" smtClean="0"/>
              <a:t>environmentally friendly, non-toxic</a:t>
            </a:r>
          </a:p>
          <a:p>
            <a:endParaRPr lang="en-US" dirty="0" smtClean="0"/>
          </a:p>
          <a:p>
            <a:endParaRPr lang="en-US" dirty="0" smtClean="0"/>
          </a:p>
          <a:p>
            <a:r>
              <a:rPr lang="en-US" dirty="0" smtClean="0"/>
              <a:t> excellent sound absorption, ideal for the hotel industry</a:t>
            </a:r>
          </a:p>
          <a:p>
            <a:endParaRPr lang="en-US" dirty="0" smtClean="0"/>
          </a:p>
          <a:p>
            <a:pPr>
              <a:buNone/>
            </a:pPr>
            <a:endParaRPr lang="en-US" dirty="0" smtClean="0"/>
          </a:p>
          <a:p>
            <a:r>
              <a:rPr lang="en-US" dirty="0" smtClean="0"/>
              <a:t>no waste of raw materials </a:t>
            </a:r>
          </a:p>
          <a:p>
            <a:pPr>
              <a:buNone/>
            </a:pPr>
            <a:endParaRPr lang="en-US" dirty="0" smtClean="0"/>
          </a:p>
          <a:p>
            <a:pPr>
              <a:buNone/>
            </a:pPr>
            <a:endParaRPr lang="en-US" dirty="0" smtClean="0"/>
          </a:p>
          <a:p>
            <a:r>
              <a:rPr lang="en-US" dirty="0" smtClean="0"/>
              <a:t>Helps in earthquake resistance</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in different size and shape</a:t>
            </a:r>
            <a:br>
              <a:rPr lang="en-US" dirty="0" smtClean="0"/>
            </a:br>
            <a:endParaRPr lang="en-US"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228600" y="1143000"/>
            <a:ext cx="83820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Compressive strength</a:t>
            </a:r>
            <a:br>
              <a:rPr lang="en-US" dirty="0" smtClean="0"/>
            </a:br>
            <a:endParaRPr lang="en-US"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304800" y="1600200"/>
            <a:ext cx="77724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properties </a:t>
            </a:r>
            <a:endParaRPr lang="en-US" dirty="0"/>
          </a:p>
        </p:txBody>
      </p:sp>
      <p:sp>
        <p:nvSpPr>
          <p:cNvPr id="3" name="Content Placeholder 2"/>
          <p:cNvSpPr>
            <a:spLocks noGrp="1"/>
          </p:cNvSpPr>
          <p:nvPr>
            <p:ph sz="quarter" idx="1"/>
          </p:nvPr>
        </p:nvSpPr>
        <p:spPr/>
        <p:txBody>
          <a:bodyPr>
            <a:normAutofit fontScale="25000" lnSpcReduction="20000"/>
          </a:bodyPr>
          <a:lstStyle/>
          <a:p>
            <a:r>
              <a:rPr lang="en-US" sz="9600" dirty="0" smtClean="0"/>
              <a:t>low weight results in easy handling and 	</a:t>
            </a:r>
          </a:p>
          <a:p>
            <a:pPr>
              <a:buNone/>
            </a:pPr>
            <a:endParaRPr lang="en-US" sz="9600" dirty="0" smtClean="0"/>
          </a:p>
          <a:p>
            <a:pPr>
              <a:buNone/>
            </a:pPr>
            <a:r>
              <a:rPr lang="en-US" sz="9600" dirty="0" smtClean="0"/>
              <a:t>	rapid laying by the mason</a:t>
            </a:r>
          </a:p>
          <a:p>
            <a:pPr>
              <a:buNone/>
            </a:pPr>
            <a:endParaRPr lang="en-US" sz="9600" b="1" dirty="0" smtClean="0"/>
          </a:p>
          <a:p>
            <a:r>
              <a:rPr lang="en-US" sz="9600" dirty="0" smtClean="0"/>
              <a:t>Pest Resistant</a:t>
            </a:r>
          </a:p>
          <a:p>
            <a:endParaRPr lang="en-US" sz="9600" dirty="0" smtClean="0"/>
          </a:p>
          <a:p>
            <a:r>
              <a:rPr lang="en-US" sz="9600" dirty="0" smtClean="0"/>
              <a:t>Water resistance</a:t>
            </a:r>
          </a:p>
          <a:p>
            <a:endParaRPr lang="en-US" sz="9600" dirty="0" smtClean="0"/>
          </a:p>
          <a:p>
            <a:r>
              <a:rPr lang="en-US" sz="9600" dirty="0" smtClean="0"/>
              <a:t>Speed  construction</a:t>
            </a:r>
          </a:p>
          <a:p>
            <a:endParaRPr lang="en-US" sz="9600" dirty="0" smtClean="0"/>
          </a:p>
          <a:p>
            <a:r>
              <a:rPr lang="en-US" sz="9600" dirty="0" smtClean="0"/>
              <a:t>does not rot, warp and rust   </a:t>
            </a:r>
          </a:p>
          <a:p>
            <a:endParaRPr lang="en-US" sz="9600" dirty="0" smtClean="0"/>
          </a:p>
          <a:p>
            <a:endParaRPr lang="en-US" sz="9600" dirty="0" smtClean="0"/>
          </a:p>
          <a:p>
            <a:pPr>
              <a:buNone/>
            </a:pPr>
            <a:endParaRPr lang="en-US" sz="7200"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pPr>
              <a:buNone/>
            </a:pPr>
            <a:r>
              <a:rPr lang="en-US" dirty="0" smtClean="0"/>
              <a: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Comparison of AAC Block and Red Bricks</a:t>
            </a:r>
            <a:r>
              <a:rPr lang="en-US" dirty="0" smtClean="0"/>
              <a:t/>
            </a:r>
            <a:br>
              <a:rPr lang="en-US" dirty="0" smtClean="0"/>
            </a:br>
            <a:endParaRPr lang="en-US" dirty="0"/>
          </a:p>
        </p:txBody>
      </p:sp>
      <p:graphicFrame>
        <p:nvGraphicFramePr>
          <p:cNvPr id="6" name="Content Placeholder 5"/>
          <p:cNvGraphicFramePr>
            <a:graphicFrameLocks noGrp="1"/>
          </p:cNvGraphicFramePr>
          <p:nvPr>
            <p:ph sz="quarter" idx="1"/>
          </p:nvPr>
        </p:nvGraphicFramePr>
        <p:xfrm>
          <a:off x="304800" y="1005840"/>
          <a:ext cx="8305800" cy="5303520"/>
        </p:xfrm>
        <a:graphic>
          <a:graphicData uri="http://schemas.openxmlformats.org/drawingml/2006/table">
            <a:tbl>
              <a:tblPr firstRow="1" bandRow="1">
                <a:tableStyleId>{5C22544A-7EE6-4342-B048-85BDC9FD1C3A}</a:tableStyleId>
              </a:tblPr>
              <a:tblGrid>
                <a:gridCol w="990600"/>
                <a:gridCol w="2362200"/>
                <a:gridCol w="2971800"/>
                <a:gridCol w="1981200"/>
              </a:tblGrid>
              <a:tr h="792480">
                <a:tc>
                  <a:txBody>
                    <a:bodyPr/>
                    <a:lstStyle/>
                    <a:p>
                      <a:r>
                        <a:rPr kumimoji="0" lang="en-US" sz="1800" b="1" kern="1200" dirty="0" smtClean="0">
                          <a:solidFill>
                            <a:schemeClr val="lt1"/>
                          </a:solidFill>
                          <a:latin typeface="+mn-lt"/>
                          <a:ea typeface="+mn-ea"/>
                          <a:cs typeface="+mn-cs"/>
                        </a:rPr>
                        <a:t>Sr.No</a:t>
                      </a:r>
                      <a:endParaRPr lang="en-US" dirty="0"/>
                    </a:p>
                  </a:txBody>
                  <a:tcPr/>
                </a:tc>
                <a:tc>
                  <a:txBody>
                    <a:bodyPr/>
                    <a:lstStyle/>
                    <a:p>
                      <a:r>
                        <a:rPr kumimoji="0" lang="en-US" sz="1800" b="1" kern="1200" dirty="0" smtClean="0">
                          <a:solidFill>
                            <a:schemeClr val="lt1"/>
                          </a:solidFill>
                          <a:latin typeface="+mn-lt"/>
                          <a:ea typeface="+mn-ea"/>
                          <a:cs typeface="+mn-cs"/>
                        </a:rPr>
                        <a:t>Parameters</a:t>
                      </a:r>
                      <a:endParaRPr lang="en-US" dirty="0"/>
                    </a:p>
                  </a:txBody>
                  <a:tcPr/>
                </a:tc>
                <a:tc>
                  <a:txBody>
                    <a:bodyPr/>
                    <a:lstStyle/>
                    <a:p>
                      <a:r>
                        <a:rPr kumimoji="0" lang="en-US" sz="1800" b="1" kern="1200" dirty="0" smtClean="0">
                          <a:solidFill>
                            <a:schemeClr val="lt1"/>
                          </a:solidFill>
                          <a:latin typeface="+mn-lt"/>
                          <a:ea typeface="+mn-ea"/>
                          <a:cs typeface="+mn-cs"/>
                        </a:rPr>
                        <a:t>AAC Blocks</a:t>
                      </a:r>
                      <a:endParaRPr lang="en-US" dirty="0"/>
                    </a:p>
                  </a:txBody>
                  <a:tcPr/>
                </a:tc>
                <a:tc>
                  <a:txBody>
                    <a:bodyPr/>
                    <a:lstStyle/>
                    <a:p>
                      <a:r>
                        <a:rPr kumimoji="0" lang="en-US" sz="1800" b="1" kern="1200" dirty="0" smtClean="0">
                          <a:solidFill>
                            <a:schemeClr val="lt1"/>
                          </a:solidFill>
                          <a:latin typeface="+mn-lt"/>
                          <a:ea typeface="+mn-ea"/>
                          <a:cs typeface="+mn-cs"/>
                        </a:rPr>
                        <a:t>Bricks</a:t>
                      </a:r>
                      <a:endParaRPr lang="en-US" dirty="0"/>
                    </a:p>
                  </a:txBody>
                  <a:tcPr/>
                </a:tc>
              </a:tr>
              <a:tr h="792480">
                <a:tc>
                  <a:txBody>
                    <a:bodyPr/>
                    <a:lstStyle/>
                    <a:p>
                      <a:r>
                        <a:rPr lang="en-US" dirty="0" smtClean="0"/>
                        <a:t>1</a:t>
                      </a:r>
                      <a:endParaRPr lang="en-US" dirty="0"/>
                    </a:p>
                  </a:txBody>
                  <a:tcPr/>
                </a:tc>
                <a:tc>
                  <a:txBody>
                    <a:bodyPr/>
                    <a:lstStyle/>
                    <a:p>
                      <a:pPr marL="0" marR="0">
                        <a:lnSpc>
                          <a:spcPct val="115000"/>
                        </a:lnSpc>
                        <a:spcBef>
                          <a:spcPts val="55"/>
                        </a:spcBef>
                        <a:spcAft>
                          <a:spcPts val="55"/>
                        </a:spcAft>
                      </a:pPr>
                      <a:r>
                        <a:rPr lang="en-US" sz="1600" b="1" dirty="0">
                          <a:solidFill>
                            <a:srgbClr val="000000"/>
                          </a:solidFill>
                          <a:latin typeface="Arial"/>
                          <a:ea typeface="Times New Roman"/>
                          <a:cs typeface="Times New Roman"/>
                        </a:rPr>
                        <a:t>Saving in steel</a:t>
                      </a:r>
                      <a:endParaRPr lang="en-US" sz="1600" dirty="0">
                        <a:latin typeface="Calibri"/>
                        <a:ea typeface="Times New Roman"/>
                        <a:cs typeface="Times New Roman"/>
                      </a:endParaRPr>
                    </a:p>
                  </a:txBody>
                  <a:tcPr marL="13335" marR="13335" marT="13335" marB="13335"/>
                </a:tc>
                <a:tc>
                  <a:txBody>
                    <a:bodyPr/>
                    <a:lstStyle/>
                    <a:p>
                      <a:r>
                        <a:rPr kumimoji="0" lang="en-US" sz="1800" kern="1200" dirty="0" smtClean="0">
                          <a:solidFill>
                            <a:schemeClr val="dk1"/>
                          </a:solidFill>
                          <a:latin typeface="+mn-lt"/>
                          <a:ea typeface="+mn-ea"/>
                          <a:cs typeface="+mn-cs"/>
                        </a:rPr>
                        <a:t>15-20%</a:t>
                      </a:r>
                      <a:endParaRPr lang="en-US" dirty="0"/>
                    </a:p>
                  </a:txBody>
                  <a:tcPr/>
                </a:tc>
                <a:tc>
                  <a:txBody>
                    <a:bodyPr/>
                    <a:lstStyle/>
                    <a:p>
                      <a:r>
                        <a:rPr kumimoji="0" lang="en-US" sz="1800" kern="1200" dirty="0" smtClean="0">
                          <a:solidFill>
                            <a:schemeClr val="dk1"/>
                          </a:solidFill>
                          <a:latin typeface="+mn-lt"/>
                          <a:ea typeface="+mn-ea"/>
                          <a:cs typeface="+mn-cs"/>
                        </a:rPr>
                        <a:t>No saving in steel</a:t>
                      </a:r>
                      <a:endParaRPr lang="en-US" dirty="0"/>
                    </a:p>
                  </a:txBody>
                  <a:tcPr/>
                </a:tc>
              </a:tr>
              <a:tr h="792480">
                <a:tc>
                  <a:txBody>
                    <a:bodyPr/>
                    <a:lstStyle/>
                    <a:p>
                      <a:r>
                        <a:rPr lang="en-US" dirty="0" smtClean="0"/>
                        <a:t>2</a:t>
                      </a:r>
                      <a:endParaRPr lang="en-US" dirty="0"/>
                    </a:p>
                  </a:txBody>
                  <a:tcPr/>
                </a:tc>
                <a:tc>
                  <a:txBody>
                    <a:bodyPr/>
                    <a:lstStyle/>
                    <a:p>
                      <a:pPr marL="0" marR="0">
                        <a:lnSpc>
                          <a:spcPct val="115000"/>
                        </a:lnSpc>
                        <a:spcBef>
                          <a:spcPts val="55"/>
                        </a:spcBef>
                        <a:spcAft>
                          <a:spcPts val="55"/>
                        </a:spcAft>
                      </a:pPr>
                      <a:r>
                        <a:rPr lang="en-US" sz="1600" b="1" dirty="0">
                          <a:solidFill>
                            <a:srgbClr val="000000"/>
                          </a:solidFill>
                          <a:latin typeface="Arial"/>
                          <a:ea typeface="Times New Roman"/>
                          <a:cs typeface="Times New Roman"/>
                        </a:rPr>
                        <a:t>Quality</a:t>
                      </a:r>
                      <a:endParaRPr lang="en-US" sz="1600" dirty="0">
                        <a:latin typeface="Calibri"/>
                        <a:ea typeface="Times New Roman"/>
                        <a:cs typeface="Times New Roman"/>
                      </a:endParaRPr>
                    </a:p>
                  </a:txBody>
                  <a:tcPr marL="13335" marR="13335" marT="13335" marB="13335"/>
                </a:tc>
                <a:tc>
                  <a:txBody>
                    <a:bodyPr/>
                    <a:lstStyle/>
                    <a:p>
                      <a:r>
                        <a:rPr kumimoji="0" lang="en-US" sz="1800" kern="1200" dirty="0" smtClean="0">
                          <a:solidFill>
                            <a:schemeClr val="dk1"/>
                          </a:solidFill>
                          <a:latin typeface="+mn-lt"/>
                          <a:ea typeface="+mn-ea"/>
                          <a:cs typeface="+mn-cs"/>
                        </a:rPr>
                        <a:t>Uniform Quality due to mass production in the factory</a:t>
                      </a:r>
                      <a:endParaRPr lang="en-US" dirty="0"/>
                    </a:p>
                  </a:txBody>
                  <a:tcPr/>
                </a:tc>
                <a:tc>
                  <a:txBody>
                    <a:bodyPr/>
                    <a:lstStyle/>
                    <a:p>
                      <a:r>
                        <a:rPr kumimoji="0" lang="en-US" sz="1800" kern="1200" dirty="0" smtClean="0">
                          <a:solidFill>
                            <a:schemeClr val="dk1"/>
                          </a:solidFill>
                          <a:latin typeface="+mn-lt"/>
                          <a:ea typeface="+mn-ea"/>
                          <a:cs typeface="+mn-cs"/>
                        </a:rPr>
                        <a:t>Non-Uniform Quality</a:t>
                      </a:r>
                      <a:endParaRPr lang="en-US" dirty="0"/>
                    </a:p>
                  </a:txBody>
                  <a:tcPr/>
                </a:tc>
              </a:tr>
              <a:tr h="792480">
                <a:tc>
                  <a:txBody>
                    <a:bodyPr/>
                    <a:lstStyle/>
                    <a:p>
                      <a:r>
                        <a:rPr lang="en-US" dirty="0" smtClean="0"/>
                        <a:t>3</a:t>
                      </a:r>
                      <a:endParaRPr lang="en-US" dirty="0"/>
                    </a:p>
                  </a:txBody>
                  <a:tcPr/>
                </a:tc>
                <a:tc>
                  <a:txBody>
                    <a:bodyPr/>
                    <a:lstStyle/>
                    <a:p>
                      <a:pPr marL="0" marR="0">
                        <a:lnSpc>
                          <a:spcPct val="115000"/>
                        </a:lnSpc>
                        <a:spcBef>
                          <a:spcPts val="55"/>
                        </a:spcBef>
                        <a:spcAft>
                          <a:spcPts val="55"/>
                        </a:spcAft>
                      </a:pPr>
                      <a:r>
                        <a:rPr lang="en-US" sz="1600" b="1" dirty="0">
                          <a:solidFill>
                            <a:srgbClr val="000000"/>
                          </a:solidFill>
                          <a:latin typeface="Arial"/>
                          <a:ea typeface="Times New Roman"/>
                          <a:cs typeface="Times New Roman"/>
                        </a:rPr>
                        <a:t>Compressive strength</a:t>
                      </a:r>
                      <a:endParaRPr lang="en-US" sz="1600" dirty="0">
                        <a:latin typeface="Calibri"/>
                        <a:ea typeface="Times New Roman"/>
                        <a:cs typeface="Times New Roman"/>
                      </a:endParaRPr>
                    </a:p>
                  </a:txBody>
                  <a:tcPr marL="13335" marR="13335" marT="13335" marB="13335"/>
                </a:tc>
                <a:tc>
                  <a:txBody>
                    <a:bodyPr/>
                    <a:lstStyle/>
                    <a:p>
                      <a:r>
                        <a:rPr kumimoji="0" lang="en-US" sz="1800" kern="1200" dirty="0" smtClean="0">
                          <a:solidFill>
                            <a:schemeClr val="dk1"/>
                          </a:solidFill>
                          <a:latin typeface="+mn-lt"/>
                          <a:ea typeface="+mn-ea"/>
                          <a:cs typeface="+mn-cs"/>
                        </a:rPr>
                        <a:t>30-35 Kg/cm2</a:t>
                      </a:r>
                      <a:endParaRPr lang="en-US" dirty="0"/>
                    </a:p>
                  </a:txBody>
                  <a:tcPr/>
                </a:tc>
                <a:tc>
                  <a:txBody>
                    <a:bodyPr/>
                    <a:lstStyle/>
                    <a:p>
                      <a:r>
                        <a:rPr kumimoji="0" lang="en-US" sz="1800" kern="1200" dirty="0" smtClean="0">
                          <a:solidFill>
                            <a:schemeClr val="dk1"/>
                          </a:solidFill>
                          <a:latin typeface="+mn-lt"/>
                          <a:ea typeface="+mn-ea"/>
                          <a:cs typeface="+mn-cs"/>
                        </a:rPr>
                        <a:t>20-25 Kg/cm2</a:t>
                      </a:r>
                      <a:endParaRPr lang="en-US" dirty="0"/>
                    </a:p>
                  </a:txBody>
                  <a:tcPr/>
                </a:tc>
              </a:tr>
              <a:tr h="792480">
                <a:tc>
                  <a:txBody>
                    <a:bodyPr/>
                    <a:lstStyle/>
                    <a:p>
                      <a:r>
                        <a:rPr lang="en-US" dirty="0" smtClean="0"/>
                        <a:t>4</a:t>
                      </a:r>
                      <a:endParaRPr lang="en-US" dirty="0"/>
                    </a:p>
                  </a:txBody>
                  <a:tcPr/>
                </a:tc>
                <a:tc>
                  <a:txBody>
                    <a:bodyPr/>
                    <a:lstStyle/>
                    <a:p>
                      <a:pPr marL="0" marR="0">
                        <a:lnSpc>
                          <a:spcPct val="115000"/>
                        </a:lnSpc>
                        <a:spcBef>
                          <a:spcPts val="55"/>
                        </a:spcBef>
                        <a:spcAft>
                          <a:spcPts val="55"/>
                        </a:spcAft>
                      </a:pPr>
                      <a:r>
                        <a:rPr lang="en-US" sz="1600" b="1" dirty="0">
                          <a:solidFill>
                            <a:srgbClr val="000000"/>
                          </a:solidFill>
                          <a:latin typeface="Arial"/>
                          <a:ea typeface="Times New Roman"/>
                          <a:cs typeface="Times New Roman"/>
                        </a:rPr>
                        <a:t>Cement Consumption</a:t>
                      </a:r>
                      <a:endParaRPr lang="en-US" sz="1600" dirty="0">
                        <a:latin typeface="Calibri"/>
                        <a:ea typeface="Times New Roman"/>
                        <a:cs typeface="Times New Roman"/>
                      </a:endParaRPr>
                    </a:p>
                  </a:txBody>
                  <a:tcPr marL="13335" marR="13335" marT="13335" marB="13335"/>
                </a:tc>
                <a:tc>
                  <a:txBody>
                    <a:bodyPr/>
                    <a:lstStyle/>
                    <a:p>
                      <a:r>
                        <a:rPr kumimoji="0" lang="en-US" sz="1800" kern="1200" dirty="0" smtClean="0">
                          <a:solidFill>
                            <a:schemeClr val="dk1"/>
                          </a:solidFill>
                          <a:latin typeface="+mn-lt"/>
                          <a:ea typeface="+mn-ea"/>
                          <a:cs typeface="+mn-cs"/>
                        </a:rPr>
                        <a:t>Less consumption of Mortar due to flat surfaces</a:t>
                      </a:r>
                    </a:p>
                    <a:p>
                      <a:r>
                        <a:rPr kumimoji="0" lang="en-US" sz="1800" kern="1200" dirty="0" smtClean="0">
                          <a:solidFill>
                            <a:schemeClr val="dk1"/>
                          </a:solidFill>
                          <a:latin typeface="+mn-lt"/>
                          <a:ea typeface="+mn-ea"/>
                          <a:cs typeface="+mn-cs"/>
                        </a:rPr>
                        <a:t>   </a:t>
                      </a:r>
                    </a:p>
                    <a:p>
                      <a:r>
                        <a:rPr kumimoji="0" lang="en-US" sz="1800" kern="1200" dirty="0" smtClean="0">
                          <a:solidFill>
                            <a:schemeClr val="dk1"/>
                          </a:solidFill>
                          <a:latin typeface="+mn-lt"/>
                          <a:ea typeface="+mn-ea"/>
                          <a:cs typeface="+mn-cs"/>
                        </a:rPr>
                        <a:t>Column &amp; Beam size reduced and so less Concrete Required</a:t>
                      </a:r>
                      <a:endParaRPr lang="en-US" dirty="0"/>
                    </a:p>
                  </a:txBody>
                  <a:tcPr/>
                </a:tc>
                <a:tc>
                  <a:txBody>
                    <a:bodyPr/>
                    <a:lstStyle/>
                    <a:p>
                      <a:r>
                        <a:rPr kumimoji="0" lang="en-US" sz="1800" kern="1200" dirty="0" smtClean="0">
                          <a:solidFill>
                            <a:schemeClr val="dk1"/>
                          </a:solidFill>
                          <a:latin typeface="+mn-lt"/>
                          <a:ea typeface="+mn-ea"/>
                          <a:cs typeface="+mn-cs"/>
                        </a:rPr>
                        <a:t>More consumption of Cement due</a:t>
                      </a:r>
                      <a:r>
                        <a:rPr kumimoji="0" lang="en-US" sz="1800" kern="1200" baseline="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to uneven</a:t>
                      </a:r>
                      <a:r>
                        <a:rPr kumimoji="0" lang="en-US" sz="1800" kern="1200" baseline="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surfaces</a:t>
                      </a:r>
                    </a:p>
                    <a:p>
                      <a:r>
                        <a:rPr kumimoji="0" lang="en-US" sz="1800" kern="1200" dirty="0" smtClean="0">
                          <a:solidFill>
                            <a:schemeClr val="dk1"/>
                          </a:solidFill>
                          <a:latin typeface="+mn-lt"/>
                          <a:ea typeface="+mn-ea"/>
                          <a:cs typeface="+mn-cs"/>
                        </a:rPr>
                        <a:t>NO saving in Concrete</a:t>
                      </a:r>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52400" y="0"/>
          <a:ext cx="8763000" cy="6523487"/>
        </p:xfrm>
        <a:graphic>
          <a:graphicData uri="http://schemas.openxmlformats.org/drawingml/2006/table">
            <a:tbl>
              <a:tblPr firstRow="1" bandRow="1">
                <a:tableStyleId>{5C22544A-7EE6-4342-B048-85BDC9FD1C3A}</a:tableStyleId>
              </a:tblPr>
              <a:tblGrid>
                <a:gridCol w="796637"/>
                <a:gridCol w="1899671"/>
                <a:gridCol w="3744872"/>
                <a:gridCol w="2321820"/>
              </a:tblGrid>
              <a:tr h="695945">
                <a:tc>
                  <a:txBody>
                    <a:bodyPr/>
                    <a:lstStyle/>
                    <a:p>
                      <a:r>
                        <a:rPr kumimoji="0" lang="en-US" sz="1800" b="1" kern="1200" dirty="0" smtClean="0">
                          <a:solidFill>
                            <a:schemeClr val="lt1"/>
                          </a:solidFill>
                          <a:latin typeface="+mn-lt"/>
                          <a:ea typeface="+mn-ea"/>
                          <a:cs typeface="+mn-cs"/>
                        </a:rPr>
                        <a:t>5</a:t>
                      </a:r>
                      <a:endParaRPr lang="en-US" dirty="0"/>
                    </a:p>
                  </a:txBody>
                  <a:tcPr/>
                </a:tc>
                <a:tc>
                  <a:txBody>
                    <a:bodyPr/>
                    <a:lstStyle/>
                    <a:p>
                      <a:r>
                        <a:rPr kumimoji="0" lang="en-US" sz="1800" b="1" kern="1200" dirty="0" smtClean="0">
                          <a:solidFill>
                            <a:schemeClr val="lt1"/>
                          </a:solidFill>
                          <a:latin typeface="+mn-lt"/>
                          <a:ea typeface="+mn-ea"/>
                          <a:cs typeface="+mn-cs"/>
                        </a:rPr>
                        <a:t>Labor Required</a:t>
                      </a:r>
                      <a:endParaRPr lang="en-US" dirty="0"/>
                    </a:p>
                  </a:txBody>
                  <a:tcPr/>
                </a:tc>
                <a:tc>
                  <a:txBody>
                    <a:bodyPr/>
                    <a:lstStyle/>
                    <a:p>
                      <a:r>
                        <a:rPr kumimoji="0" lang="en-US" sz="1800" b="1" kern="1200" dirty="0" smtClean="0">
                          <a:solidFill>
                            <a:schemeClr val="lt1"/>
                          </a:solidFill>
                          <a:latin typeface="+mn-lt"/>
                          <a:ea typeface="+mn-ea"/>
                          <a:cs typeface="+mn-cs"/>
                        </a:rPr>
                        <a:t>Less labors required</a:t>
                      </a:r>
                      <a:endParaRPr lang="en-US" dirty="0"/>
                    </a:p>
                  </a:txBody>
                  <a:tcPr/>
                </a:tc>
                <a:tc>
                  <a:txBody>
                    <a:bodyPr/>
                    <a:lstStyle/>
                    <a:p>
                      <a:r>
                        <a:rPr kumimoji="0" lang="en-US" sz="1800" b="1" kern="1200" dirty="0" smtClean="0">
                          <a:solidFill>
                            <a:schemeClr val="lt1"/>
                          </a:solidFill>
                          <a:latin typeface="+mn-lt"/>
                          <a:ea typeface="+mn-ea"/>
                          <a:cs typeface="+mn-cs"/>
                        </a:rPr>
                        <a:t>More labors required</a:t>
                      </a:r>
                      <a:endParaRPr lang="en-US" dirty="0"/>
                    </a:p>
                  </a:txBody>
                  <a:tcPr/>
                </a:tc>
              </a:tr>
              <a:tr h="712515">
                <a:tc>
                  <a:txBody>
                    <a:bodyPr/>
                    <a:lstStyle/>
                    <a:p>
                      <a:r>
                        <a:rPr lang="en-US" dirty="0" smtClean="0"/>
                        <a:t>6</a:t>
                      </a:r>
                      <a:endParaRPr lang="en-US" dirty="0"/>
                    </a:p>
                  </a:txBody>
                  <a:tcPr/>
                </a:tc>
                <a:tc>
                  <a:txBody>
                    <a:bodyPr/>
                    <a:lstStyle/>
                    <a:p>
                      <a:r>
                        <a:rPr kumimoji="0" lang="en-US" sz="1800" b="1" kern="1200" dirty="0" smtClean="0">
                          <a:solidFill>
                            <a:schemeClr val="dk1"/>
                          </a:solidFill>
                          <a:latin typeface="+mn-lt"/>
                          <a:ea typeface="+mn-ea"/>
                          <a:cs typeface="+mn-cs"/>
                        </a:rPr>
                        <a:t>Sizes available</a:t>
                      </a:r>
                      <a:endParaRPr lang="en-US" dirty="0"/>
                    </a:p>
                  </a:txBody>
                  <a:tcPr/>
                </a:tc>
                <a:tc>
                  <a:txBody>
                    <a:bodyPr/>
                    <a:lstStyle/>
                    <a:p>
                      <a:r>
                        <a:rPr kumimoji="0" lang="en-US" sz="1800" kern="1200" dirty="0" smtClean="0">
                          <a:solidFill>
                            <a:schemeClr val="dk1"/>
                          </a:solidFill>
                          <a:latin typeface="+mn-lt"/>
                          <a:ea typeface="+mn-ea"/>
                          <a:cs typeface="+mn-cs"/>
                        </a:rPr>
                        <a:t>Available in sizes of 3", 4", 5", 6" 8",9" thickness</a:t>
                      </a:r>
                      <a:endParaRPr lang="en-US" dirty="0"/>
                    </a:p>
                  </a:txBody>
                  <a:tcPr/>
                </a:tc>
                <a:tc>
                  <a:txBody>
                    <a:bodyPr/>
                    <a:lstStyle/>
                    <a:p>
                      <a:r>
                        <a:rPr kumimoji="0" lang="en-US" sz="1800" kern="1200" dirty="0" smtClean="0">
                          <a:solidFill>
                            <a:schemeClr val="dk1"/>
                          </a:solidFill>
                          <a:latin typeface="+mn-lt"/>
                          <a:ea typeface="+mn-ea"/>
                          <a:cs typeface="+mn-cs"/>
                        </a:rPr>
                        <a:t>Available in 4", 6", 8" &amp; 9" thickness</a:t>
                      </a:r>
                      <a:endParaRPr lang="en-US" dirty="0"/>
                    </a:p>
                  </a:txBody>
                  <a:tcPr/>
                </a:tc>
              </a:tr>
              <a:tr h="1292470">
                <a:tc>
                  <a:txBody>
                    <a:bodyPr/>
                    <a:lstStyle/>
                    <a:p>
                      <a:r>
                        <a:rPr lang="en-US" dirty="0" smtClean="0"/>
                        <a:t>7</a:t>
                      </a:r>
                      <a:endParaRPr lang="en-US" dirty="0"/>
                    </a:p>
                  </a:txBody>
                  <a:tcPr/>
                </a:tc>
                <a:tc>
                  <a:txBody>
                    <a:bodyPr/>
                    <a:lstStyle/>
                    <a:p>
                      <a:r>
                        <a:rPr kumimoji="0" lang="en-US" sz="1800" b="1" kern="1200" dirty="0" smtClean="0">
                          <a:solidFill>
                            <a:schemeClr val="dk1"/>
                          </a:solidFill>
                          <a:latin typeface="+mn-lt"/>
                          <a:ea typeface="+mn-ea"/>
                          <a:cs typeface="+mn-cs"/>
                        </a:rPr>
                        <a:t>Carpet area</a:t>
                      </a:r>
                      <a:endParaRPr lang="en-US" dirty="0"/>
                    </a:p>
                  </a:txBody>
                  <a:tcPr/>
                </a:tc>
                <a:tc>
                  <a:txBody>
                    <a:bodyPr/>
                    <a:lstStyle/>
                    <a:p>
                      <a:r>
                        <a:rPr kumimoji="0" lang="en-US" sz="1800" kern="1200" dirty="0" smtClean="0">
                          <a:solidFill>
                            <a:schemeClr val="dk1"/>
                          </a:solidFill>
                          <a:latin typeface="+mn-lt"/>
                          <a:ea typeface="+mn-ea"/>
                          <a:cs typeface="+mn-cs"/>
                        </a:rPr>
                        <a:t>More Carpet area is available in same built-up area due to less widths of walling</a:t>
                      </a:r>
                      <a:endParaRPr lang="en-US" dirty="0"/>
                    </a:p>
                  </a:txBody>
                  <a:tcPr/>
                </a:tc>
                <a:tc>
                  <a:txBody>
                    <a:bodyPr/>
                    <a:lstStyle/>
                    <a:p>
                      <a:r>
                        <a:rPr kumimoji="0" lang="en-US" sz="1800" kern="1200" dirty="0" smtClean="0">
                          <a:solidFill>
                            <a:schemeClr val="dk1"/>
                          </a:solidFill>
                          <a:latin typeface="+mn-lt"/>
                          <a:ea typeface="+mn-ea"/>
                          <a:cs typeface="+mn-cs"/>
                        </a:rPr>
                        <a:t>Less carpet area available due to more  width of walling</a:t>
                      </a:r>
                      <a:endParaRPr lang="en-US" dirty="0"/>
                    </a:p>
                  </a:txBody>
                  <a:tcPr/>
                </a:tc>
              </a:tr>
              <a:tr h="769326">
                <a:tc>
                  <a:txBody>
                    <a:bodyPr/>
                    <a:lstStyle/>
                    <a:p>
                      <a:r>
                        <a:rPr lang="en-US" dirty="0" smtClean="0"/>
                        <a:t>8</a:t>
                      </a:r>
                      <a:endParaRPr lang="en-US" dirty="0"/>
                    </a:p>
                  </a:txBody>
                  <a:tcPr/>
                </a:tc>
                <a:tc>
                  <a:txBody>
                    <a:bodyPr/>
                    <a:lstStyle/>
                    <a:p>
                      <a:r>
                        <a:rPr kumimoji="0" lang="en-US" sz="1800" b="1" kern="1200" dirty="0" smtClean="0">
                          <a:solidFill>
                            <a:schemeClr val="dk1"/>
                          </a:solidFill>
                          <a:latin typeface="+mn-lt"/>
                          <a:ea typeface="+mn-ea"/>
                          <a:cs typeface="+mn-cs"/>
                        </a:rPr>
                        <a:t>Construction time </a:t>
                      </a:r>
                      <a:endParaRPr lang="en-US" dirty="0"/>
                    </a:p>
                  </a:txBody>
                  <a:tcPr/>
                </a:tc>
                <a:tc>
                  <a:txBody>
                    <a:bodyPr/>
                    <a:lstStyle/>
                    <a:p>
                      <a:r>
                        <a:rPr kumimoji="0" lang="en-US" sz="1800" kern="1200" dirty="0" smtClean="0">
                          <a:solidFill>
                            <a:schemeClr val="dk1"/>
                          </a:solidFill>
                          <a:latin typeface="+mn-lt"/>
                          <a:ea typeface="+mn-ea"/>
                          <a:cs typeface="+mn-cs"/>
                        </a:rPr>
                        <a:t>Speedy construction due to its big size</a:t>
                      </a:r>
                      <a:endParaRPr lang="en-US" dirty="0"/>
                    </a:p>
                  </a:txBody>
                  <a:tcPr/>
                </a:tc>
                <a:tc>
                  <a:txBody>
                    <a:bodyPr/>
                    <a:lstStyle/>
                    <a:p>
                      <a:r>
                        <a:rPr kumimoji="0" lang="en-US" sz="1800" kern="1200" dirty="0" smtClean="0">
                          <a:solidFill>
                            <a:schemeClr val="dk1"/>
                          </a:solidFill>
                          <a:latin typeface="+mn-lt"/>
                          <a:ea typeface="+mn-ea"/>
                          <a:cs typeface="+mn-cs"/>
                        </a:rPr>
                        <a:t>Slow constructions due to small size</a:t>
                      </a:r>
                      <a:endParaRPr lang="en-US" dirty="0"/>
                    </a:p>
                  </a:txBody>
                  <a:tcPr/>
                </a:tc>
              </a:tr>
              <a:tr h="1888994">
                <a:tc>
                  <a:txBody>
                    <a:bodyPr/>
                    <a:lstStyle/>
                    <a:p>
                      <a:r>
                        <a:rPr lang="en-US" dirty="0" smtClean="0"/>
                        <a:t>9</a:t>
                      </a:r>
                      <a:endParaRPr lang="en-US" dirty="0"/>
                    </a:p>
                  </a:txBody>
                  <a:tcPr/>
                </a:tc>
                <a:tc>
                  <a:txBody>
                    <a:bodyPr/>
                    <a:lstStyle/>
                    <a:p>
                      <a:r>
                        <a:rPr kumimoji="0" lang="en-US" sz="1800" b="1" kern="1200" dirty="0" smtClean="0">
                          <a:solidFill>
                            <a:schemeClr val="dk1"/>
                          </a:solidFill>
                          <a:latin typeface="+mn-lt"/>
                          <a:ea typeface="+mn-ea"/>
                          <a:cs typeface="+mn-cs"/>
                        </a:rPr>
                        <a:t>Chemical Composition</a:t>
                      </a:r>
                      <a:endParaRPr lang="en-US" dirty="0"/>
                    </a:p>
                  </a:txBody>
                  <a:tcPr/>
                </a:tc>
                <a:tc>
                  <a:txBody>
                    <a:bodyPr/>
                    <a:lstStyle/>
                    <a:p>
                      <a:r>
                        <a:rPr kumimoji="0" lang="en-US" sz="1800" kern="1200" dirty="0" smtClean="0">
                          <a:solidFill>
                            <a:schemeClr val="dk1"/>
                          </a:solidFill>
                          <a:latin typeface="+mn-lt"/>
                          <a:ea typeface="+mn-ea"/>
                          <a:cs typeface="+mn-cs"/>
                        </a:rPr>
                        <a:t>Fly ash used app. 60 % which reacts with binders(Lime &amp; Cement) to form AAC which is an inert material </a:t>
                      </a:r>
                      <a:endParaRPr lang="en-US" dirty="0"/>
                    </a:p>
                  </a:txBody>
                  <a:tcPr/>
                </a:tc>
                <a:tc>
                  <a:txBody>
                    <a:bodyPr/>
                    <a:lstStyle/>
                    <a:p>
                      <a:r>
                        <a:rPr kumimoji="0" lang="en-US" sz="1800" kern="1200" dirty="0" smtClean="0">
                          <a:solidFill>
                            <a:schemeClr val="dk1"/>
                          </a:solidFill>
                          <a:latin typeface="+mn-lt"/>
                          <a:ea typeface="+mn-ea"/>
                          <a:cs typeface="+mn-cs"/>
                        </a:rPr>
                        <a:t>Soil is used which contains many inorganic impurities like sulphates etc which results in efflorescence</a:t>
                      </a:r>
                      <a:endParaRPr lang="en-US" dirty="0"/>
                    </a:p>
                  </a:txBody>
                  <a:tcPr/>
                </a:tc>
              </a:tr>
              <a:tr h="1041551">
                <a:tc>
                  <a:txBody>
                    <a:bodyPr/>
                    <a:lstStyle/>
                    <a:p>
                      <a:r>
                        <a:rPr lang="en-US" dirty="0" smtClean="0"/>
                        <a:t>10</a:t>
                      </a:r>
                      <a:endParaRPr lang="en-US" dirty="0"/>
                    </a:p>
                  </a:txBody>
                  <a:tcPr/>
                </a:tc>
                <a:tc>
                  <a:txBody>
                    <a:bodyPr/>
                    <a:lstStyle/>
                    <a:p>
                      <a:r>
                        <a:rPr kumimoji="0" lang="en-US" sz="1800" b="1" kern="1200" dirty="0" smtClean="0">
                          <a:solidFill>
                            <a:schemeClr val="dk1"/>
                          </a:solidFill>
                          <a:latin typeface="+mn-lt"/>
                          <a:ea typeface="+mn-ea"/>
                          <a:cs typeface="+mn-cs"/>
                        </a:rPr>
                        <a:t>Energy saving</a:t>
                      </a:r>
                      <a:endParaRPr lang="en-US" dirty="0"/>
                    </a:p>
                  </a:txBody>
                  <a:tcPr/>
                </a:tc>
                <a:tc>
                  <a:txBody>
                    <a:bodyPr/>
                    <a:lstStyle/>
                    <a:p>
                      <a:r>
                        <a:rPr kumimoji="0" lang="en-US" sz="1800" kern="1200" dirty="0" smtClean="0">
                          <a:solidFill>
                            <a:schemeClr val="dk1"/>
                          </a:solidFill>
                          <a:latin typeface="+mn-lt"/>
                          <a:ea typeface="+mn-ea"/>
                          <a:cs typeface="+mn-cs"/>
                        </a:rPr>
                        <a:t>30 % (app.) i.e.  Air-condition Load both heating and cooling will come down.</a:t>
                      </a:r>
                      <a:endParaRPr lang="en-US" dirty="0"/>
                    </a:p>
                  </a:txBody>
                  <a:tcPr/>
                </a:tc>
                <a:tc>
                  <a:txBody>
                    <a:bodyPr/>
                    <a:lstStyle/>
                    <a:p>
                      <a:r>
                        <a:rPr kumimoji="0" lang="en-US" sz="1800" kern="1200" dirty="0" smtClean="0">
                          <a:solidFill>
                            <a:schemeClr val="dk1"/>
                          </a:solidFill>
                          <a:latin typeface="+mn-lt"/>
                          <a:ea typeface="+mn-ea"/>
                          <a:cs typeface="+mn-cs"/>
                        </a:rPr>
                        <a:t>No Saving</a:t>
                      </a:r>
                      <a:endParaRPr 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04800" y="381000"/>
          <a:ext cx="8305800" cy="4762500"/>
        </p:xfrm>
        <a:graphic>
          <a:graphicData uri="http://schemas.openxmlformats.org/drawingml/2006/table">
            <a:tbl>
              <a:tblPr firstRow="1" bandRow="1">
                <a:tableStyleId>{5C22544A-7EE6-4342-B048-85BDC9FD1C3A}</a:tableStyleId>
              </a:tblPr>
              <a:tblGrid>
                <a:gridCol w="914400"/>
                <a:gridCol w="1524000"/>
                <a:gridCol w="4343400"/>
                <a:gridCol w="1524000"/>
              </a:tblGrid>
              <a:tr h="990600">
                <a:tc>
                  <a:txBody>
                    <a:bodyPr/>
                    <a:lstStyle/>
                    <a:p>
                      <a:r>
                        <a:rPr lang="en-US" dirty="0" smtClean="0"/>
                        <a:t>11</a:t>
                      </a:r>
                      <a:endParaRPr lang="en-US" dirty="0"/>
                    </a:p>
                  </a:txBody>
                  <a:tcPr/>
                </a:tc>
                <a:tc>
                  <a:txBody>
                    <a:bodyPr/>
                    <a:lstStyle/>
                    <a:p>
                      <a:r>
                        <a:rPr kumimoji="0" lang="en-US" sz="1800" b="1" kern="1200" dirty="0" smtClean="0">
                          <a:solidFill>
                            <a:schemeClr val="lt1"/>
                          </a:solidFill>
                          <a:latin typeface="+mn-lt"/>
                          <a:ea typeface="+mn-ea"/>
                          <a:cs typeface="+mn-cs"/>
                        </a:rPr>
                        <a:t>Additional Properties</a:t>
                      </a:r>
                      <a:endParaRPr lang="en-US" dirty="0"/>
                    </a:p>
                  </a:txBody>
                  <a:tcPr/>
                </a:tc>
                <a:tc>
                  <a:txBody>
                    <a:bodyPr/>
                    <a:lstStyle/>
                    <a:p>
                      <a:r>
                        <a:rPr kumimoji="0" lang="en-US" sz="1800" b="1" kern="1200" dirty="0" smtClean="0">
                          <a:solidFill>
                            <a:schemeClr val="lt1"/>
                          </a:solidFill>
                          <a:latin typeface="+mn-lt"/>
                          <a:ea typeface="+mn-ea"/>
                          <a:cs typeface="+mn-cs"/>
                        </a:rPr>
                        <a:t>1. Light weight ( Density 650 Kg/m3). </a:t>
                      </a:r>
                      <a:endParaRPr lang="en-US" dirty="0"/>
                    </a:p>
                  </a:txBody>
                  <a:tcPr/>
                </a:tc>
                <a:tc>
                  <a:txBody>
                    <a:bodyPr/>
                    <a:lstStyle/>
                    <a:p>
                      <a:endParaRPr lang="en-US" dirty="0"/>
                    </a:p>
                  </a:txBody>
                  <a:tcPr/>
                </a:tc>
              </a:tr>
              <a:tr h="1219200">
                <a:tc>
                  <a:txBody>
                    <a:bodyPr/>
                    <a:lstStyle/>
                    <a:p>
                      <a:endParaRPr lang="en-US" dirty="0"/>
                    </a:p>
                  </a:txBody>
                  <a:tcPr/>
                </a:tc>
                <a:tc>
                  <a:txBody>
                    <a:bodyPr/>
                    <a:lstStyle/>
                    <a:p>
                      <a:endParaRPr lang="en-US" dirty="0"/>
                    </a:p>
                  </a:txBody>
                  <a:tcPr/>
                </a:tc>
                <a:tc>
                  <a:txBody>
                    <a:bodyPr/>
                    <a:lstStyle/>
                    <a:p>
                      <a:r>
                        <a:rPr kumimoji="0" lang="en-US" sz="1800" kern="1200" dirty="0" smtClean="0">
                          <a:solidFill>
                            <a:schemeClr val="dk1"/>
                          </a:solidFill>
                          <a:latin typeface="+mn-lt"/>
                          <a:ea typeface="+mn-ea"/>
                          <a:cs typeface="+mn-cs"/>
                        </a:rPr>
                        <a:t>2.Highly </a:t>
                      </a:r>
                      <a:r>
                        <a:rPr kumimoji="0" lang="en-US" sz="1800" b="1" kern="1200" dirty="0" smtClean="0">
                          <a:solidFill>
                            <a:schemeClr val="dk1"/>
                          </a:solidFill>
                          <a:latin typeface="+mn-lt"/>
                          <a:ea typeface="+mn-ea"/>
                          <a:cs typeface="+mn-cs"/>
                        </a:rPr>
                        <a:t>insulating</a:t>
                      </a:r>
                      <a:r>
                        <a:rPr kumimoji="0" lang="en-US" sz="1800" kern="1200" dirty="0" smtClean="0">
                          <a:solidFill>
                            <a:schemeClr val="dk1"/>
                          </a:solidFill>
                          <a:latin typeface="+mn-lt"/>
                          <a:ea typeface="+mn-ea"/>
                          <a:cs typeface="+mn-cs"/>
                        </a:rPr>
                        <a:t> ( K value: 0.16 W/(</a:t>
                      </a:r>
                      <a:r>
                        <a:rPr kumimoji="0" lang="en-US" sz="1800" kern="1200" dirty="0" err="1" smtClean="0">
                          <a:solidFill>
                            <a:schemeClr val="dk1"/>
                          </a:solidFill>
                          <a:latin typeface="+mn-lt"/>
                          <a:ea typeface="+mn-ea"/>
                          <a:cs typeface="+mn-cs"/>
                        </a:rPr>
                        <a:t>mK</a:t>
                      </a:r>
                      <a:r>
                        <a:rPr kumimoji="0" lang="en-US" sz="1800" kern="1200" dirty="0" smtClean="0">
                          <a:solidFill>
                            <a:schemeClr val="dk1"/>
                          </a:solidFill>
                          <a:latin typeface="+mn-lt"/>
                          <a:ea typeface="+mn-ea"/>
                          <a:cs typeface="+mn-cs"/>
                        </a:rPr>
                        <a:t>). Therefore  saves 25% cost of installation and also recurring cost of Electrical charges.</a:t>
                      </a:r>
                      <a:endParaRPr lang="en-US" dirty="0"/>
                    </a:p>
                  </a:txBody>
                  <a:tcPr/>
                </a:tc>
                <a:tc>
                  <a:txBody>
                    <a:bodyPr/>
                    <a:lstStyle/>
                    <a:p>
                      <a:r>
                        <a:rPr kumimoji="0" lang="en-US" sz="1800" kern="1200" dirty="0" smtClean="0">
                          <a:solidFill>
                            <a:schemeClr val="dk1"/>
                          </a:solidFill>
                          <a:latin typeface="+mn-lt"/>
                          <a:ea typeface="+mn-ea"/>
                          <a:cs typeface="+mn-cs"/>
                        </a:rPr>
                        <a:t>0.81W/(</a:t>
                      </a:r>
                      <a:r>
                        <a:rPr kumimoji="0" lang="en-US" sz="1800" kern="1200" dirty="0" err="1" smtClean="0">
                          <a:solidFill>
                            <a:schemeClr val="dk1"/>
                          </a:solidFill>
                          <a:latin typeface="+mn-lt"/>
                          <a:ea typeface="+mn-ea"/>
                          <a:cs typeface="+mn-cs"/>
                        </a:rPr>
                        <a:t>mK</a:t>
                      </a:r>
                      <a:r>
                        <a:rPr kumimoji="0" lang="en-US" sz="1800" kern="1200" dirty="0" smtClean="0">
                          <a:solidFill>
                            <a:schemeClr val="dk1"/>
                          </a:solidFill>
                          <a:latin typeface="+mn-lt"/>
                          <a:ea typeface="+mn-ea"/>
                          <a:cs typeface="+mn-cs"/>
                        </a:rPr>
                        <a:t>)</a:t>
                      </a:r>
                      <a:endParaRPr lang="en-US" dirty="0"/>
                    </a:p>
                  </a:txBody>
                  <a:tcPr/>
                </a:tc>
              </a:tr>
              <a:tr h="1143000">
                <a:tc>
                  <a:txBody>
                    <a:bodyPr/>
                    <a:lstStyle/>
                    <a:p>
                      <a:endParaRPr lang="en-US" dirty="0"/>
                    </a:p>
                  </a:txBody>
                  <a:tcPr/>
                </a:tc>
                <a:tc>
                  <a:txBody>
                    <a:bodyPr/>
                    <a:lstStyle/>
                    <a:p>
                      <a:endParaRPr lang="en-US"/>
                    </a:p>
                  </a:txBody>
                  <a:tcPr/>
                </a:tc>
                <a:tc>
                  <a:txBody>
                    <a:bodyPr/>
                    <a:lstStyle/>
                    <a:p>
                      <a:r>
                        <a:rPr kumimoji="0" lang="en-US" sz="1800" kern="1200" dirty="0" smtClean="0">
                          <a:solidFill>
                            <a:schemeClr val="dk1"/>
                          </a:solidFill>
                          <a:latin typeface="+mn-lt"/>
                          <a:ea typeface="+mn-ea"/>
                          <a:cs typeface="+mn-cs"/>
                        </a:rPr>
                        <a:t>3.Highly </a:t>
                      </a:r>
                      <a:r>
                        <a:rPr kumimoji="0" lang="en-US" sz="1800" b="1" kern="1200" dirty="0" smtClean="0">
                          <a:solidFill>
                            <a:schemeClr val="dk1"/>
                          </a:solidFill>
                          <a:latin typeface="+mn-lt"/>
                          <a:ea typeface="+mn-ea"/>
                          <a:cs typeface="+mn-cs"/>
                        </a:rPr>
                        <a:t>Fire -resistant</a:t>
                      </a:r>
                      <a:r>
                        <a:rPr kumimoji="0" lang="en-US" sz="1800" kern="1200" dirty="0" smtClean="0">
                          <a:solidFill>
                            <a:schemeClr val="dk1"/>
                          </a:solidFill>
                          <a:latin typeface="+mn-lt"/>
                          <a:ea typeface="+mn-ea"/>
                          <a:cs typeface="+mn-cs"/>
                        </a:rPr>
                        <a:t> and incombustible (4 Hrs for 150mm AAC Block</a:t>
                      </a:r>
                      <a:endParaRPr lang="en-US" dirty="0"/>
                    </a:p>
                  </a:txBody>
                  <a:tcPr/>
                </a:tc>
                <a:tc>
                  <a:txBody>
                    <a:bodyPr/>
                    <a:lstStyle/>
                    <a:p>
                      <a:r>
                        <a:rPr kumimoji="0" lang="en-US" sz="1800" kern="1200" dirty="0" smtClean="0">
                          <a:solidFill>
                            <a:schemeClr val="dk1"/>
                          </a:solidFill>
                          <a:latin typeface="+mn-lt"/>
                          <a:ea typeface="+mn-ea"/>
                          <a:cs typeface="+mn-cs"/>
                        </a:rPr>
                        <a:t>2 Hrs</a:t>
                      </a:r>
                      <a:endParaRPr lang="en-US" dirty="0"/>
                    </a:p>
                  </a:txBody>
                  <a:tcPr/>
                </a:tc>
              </a:tr>
              <a:tr h="1409700">
                <a:tc>
                  <a:txBody>
                    <a:bodyPr/>
                    <a:lstStyle/>
                    <a:p>
                      <a:endParaRPr lang="en-US" dirty="0"/>
                    </a:p>
                  </a:txBody>
                  <a:tcPr/>
                </a:tc>
                <a:tc>
                  <a:txBody>
                    <a:bodyPr/>
                    <a:lstStyle/>
                    <a:p>
                      <a:endParaRPr lang="en-US"/>
                    </a:p>
                  </a:txBody>
                  <a:tcPr/>
                </a:tc>
                <a:tc>
                  <a:txBody>
                    <a:bodyPr/>
                    <a:lstStyle/>
                    <a:p>
                      <a:r>
                        <a:rPr kumimoji="0" lang="en-US" sz="1800" kern="1200" dirty="0" smtClean="0">
                          <a:solidFill>
                            <a:schemeClr val="dk1"/>
                          </a:solidFill>
                          <a:latin typeface="+mn-lt"/>
                          <a:ea typeface="+mn-ea"/>
                          <a:cs typeface="+mn-cs"/>
                        </a:rPr>
                        <a:t>4.</a:t>
                      </a:r>
                      <a:r>
                        <a:rPr kumimoji="0" lang="en-US" sz="1800" b="1" kern="1200" dirty="0" smtClean="0">
                          <a:solidFill>
                            <a:schemeClr val="dk1"/>
                          </a:solidFill>
                          <a:latin typeface="+mn-lt"/>
                          <a:ea typeface="+mn-ea"/>
                          <a:cs typeface="+mn-cs"/>
                        </a:rPr>
                        <a:t>Sound Absorption</a:t>
                      </a:r>
                      <a:r>
                        <a:rPr kumimoji="0" lang="en-US" sz="1800" kern="1200" dirty="0" smtClean="0">
                          <a:solidFill>
                            <a:schemeClr val="dk1"/>
                          </a:solidFill>
                          <a:latin typeface="+mn-lt"/>
                          <a:ea typeface="+mn-ea"/>
                          <a:cs typeface="+mn-cs"/>
                        </a:rPr>
                        <a:t> : Absorbency of airborne sound for 4" is 39-40 db. Helps to cut off sounds. Less sound pollution</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Applications</a:t>
            </a:r>
            <a:br>
              <a:rPr lang="en-US" b="1" dirty="0" smtClean="0"/>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Residential Constructions</a:t>
            </a:r>
          </a:p>
          <a:p>
            <a:pPr>
              <a:buNone/>
            </a:pPr>
            <a:endParaRPr lang="en-US" dirty="0" smtClean="0"/>
          </a:p>
          <a:p>
            <a:r>
              <a:rPr lang="en-US" dirty="0" smtClean="0"/>
              <a:t>Commercial Constructions</a:t>
            </a:r>
          </a:p>
          <a:p>
            <a:pPr>
              <a:buNone/>
            </a:pPr>
            <a:endParaRPr lang="en-US" dirty="0" smtClean="0"/>
          </a:p>
          <a:p>
            <a:r>
              <a:rPr lang="en-US" dirty="0" smtClean="0"/>
              <a:t>Institutional Constructions</a:t>
            </a:r>
          </a:p>
          <a:p>
            <a:endParaRPr lang="en-US" dirty="0" smtClean="0"/>
          </a:p>
          <a:p>
            <a:r>
              <a:rPr lang="en-US" dirty="0" smtClean="0"/>
              <a:t>Hotels and Hospitals</a:t>
            </a:r>
          </a:p>
          <a:p>
            <a:endParaRPr lang="en-US" dirty="0" smtClean="0"/>
          </a:p>
          <a:p>
            <a:r>
              <a:rPr lang="en-US" dirty="0" smtClean="0"/>
              <a:t>Multi-storied Constructions</a:t>
            </a:r>
          </a:p>
          <a:p>
            <a:endParaRPr lang="en-US" dirty="0" smtClean="0"/>
          </a:p>
          <a:p>
            <a:r>
              <a:rPr lang="en-US" dirty="0" smtClean="0"/>
              <a:t>Industrial Constructions</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AAC MORTAR</a:t>
            </a:r>
            <a:endParaRPr lang="en-US" dirty="0"/>
          </a:p>
        </p:txBody>
      </p:sp>
      <p:pic>
        <p:nvPicPr>
          <p:cNvPr id="1026" name="Picture 2" descr="C:\Users\ANKIT\Desktop\binder.jpg"/>
          <p:cNvPicPr>
            <a:picLocks noGrp="1" noChangeAspect="1" noChangeArrowheads="1"/>
          </p:cNvPicPr>
          <p:nvPr>
            <p:ph sz="quarter" idx="1"/>
          </p:nvPr>
        </p:nvPicPr>
        <p:blipFill>
          <a:blip r:embed="rId2"/>
          <a:srcRect/>
          <a:stretch>
            <a:fillRect/>
          </a:stretch>
        </p:blipFill>
        <p:spPr bwMode="auto">
          <a:xfrm>
            <a:off x="1066800" y="2209800"/>
            <a:ext cx="6553200" cy="3733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Benefits</a:t>
            </a:r>
            <a:r>
              <a:rPr lang="en-US" b="1" dirty="0" smtClean="0"/>
              <a:t/>
            </a:r>
            <a:br>
              <a:rPr lang="en-US" b="1" dirty="0" smtClean="0"/>
            </a:br>
            <a:endParaRPr lang="en-US" dirty="0"/>
          </a:p>
        </p:txBody>
      </p:sp>
      <p:sp>
        <p:nvSpPr>
          <p:cNvPr id="3" name="Content Placeholder 2"/>
          <p:cNvSpPr>
            <a:spLocks noGrp="1"/>
          </p:cNvSpPr>
          <p:nvPr>
            <p:ph sz="quarter" idx="1"/>
          </p:nvPr>
        </p:nvSpPr>
        <p:spPr/>
        <p:txBody>
          <a:bodyPr>
            <a:normAutofit/>
          </a:bodyPr>
          <a:lstStyle/>
          <a:p>
            <a:pPr lvl="0"/>
            <a:r>
              <a:rPr lang="en-GB" dirty="0" smtClean="0"/>
              <a:t>It is eco friendly (biodegradable, inert, does not leach out, does not contribute to global warming)</a:t>
            </a:r>
          </a:p>
          <a:p>
            <a:pPr lvl="0">
              <a:buNone/>
            </a:pPr>
            <a:endParaRPr lang="en-US" dirty="0" smtClean="0"/>
          </a:p>
          <a:p>
            <a:pPr lvl="0"/>
            <a:r>
              <a:rPr lang="en-GB" dirty="0" smtClean="0"/>
              <a:t>It does not cause shrinkage (no expansion joints)</a:t>
            </a:r>
          </a:p>
          <a:p>
            <a:pPr lvl="0">
              <a:buNone/>
            </a:pPr>
            <a:endParaRPr lang="en-US" dirty="0" smtClean="0"/>
          </a:p>
          <a:p>
            <a:pPr lvl="0"/>
            <a:r>
              <a:rPr lang="en-GB" dirty="0" smtClean="0"/>
              <a:t>It is durable &amp; economical </a:t>
            </a:r>
          </a:p>
          <a:p>
            <a:pPr lvl="0">
              <a:buNone/>
            </a:pPr>
            <a:endParaRPr lang="en-US" dirty="0" smtClean="0"/>
          </a:p>
          <a:p>
            <a:pPr lvl="0"/>
            <a:r>
              <a:rPr lang="en-GB" dirty="0" smtClean="0"/>
              <a:t>Needs no curing with water, easy to repair</a:t>
            </a:r>
          </a:p>
          <a:p>
            <a:pPr lvl="0">
              <a:buNone/>
            </a:pPr>
            <a:endParaRPr lang="en-US" dirty="0" smtClean="0"/>
          </a:p>
          <a:p>
            <a:pPr lvl="0"/>
            <a:r>
              <a:rPr lang="en-GB" dirty="0" smtClean="0"/>
              <a:t>Ready to use –RTU, wet mix jointing adhesive </a:t>
            </a:r>
            <a:endParaRPr lang="en-US" dirty="0" smtClean="0"/>
          </a:p>
          <a:p>
            <a:pPr lvl="0">
              <a:buNone/>
            </a:pPr>
            <a:r>
              <a:rPr lang="en-GB" dirty="0" smtClean="0"/>
              <a:t>    Water Resistant , Time Saving </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7467600" cy="4873752"/>
          </a:xfrm>
        </p:spPr>
        <p:txBody>
          <a:bodyPr/>
          <a:lstStyle/>
          <a:p>
            <a:pPr lvl="0"/>
            <a:r>
              <a:rPr lang="en-GB" dirty="0" smtClean="0"/>
              <a:t>Walling is ready for rendering/plastering in 72 hrs depending on climatic conditions.</a:t>
            </a:r>
            <a:endParaRPr lang="en-US" dirty="0" smtClean="0"/>
          </a:p>
          <a:p>
            <a:pPr lvl="0">
              <a:buNone/>
            </a:pPr>
            <a:r>
              <a:rPr lang="en-GB" dirty="0" smtClean="0"/>
              <a:t> </a:t>
            </a:r>
            <a:endParaRPr lang="en-US" dirty="0" smtClean="0"/>
          </a:p>
          <a:p>
            <a:pPr lvl="0"/>
            <a:r>
              <a:rPr lang="en-GB" dirty="0" smtClean="0"/>
              <a:t>Non Hazardous , Excellent Bonding. </a:t>
            </a:r>
          </a:p>
          <a:p>
            <a:pPr lvl="0">
              <a:buNone/>
            </a:pPr>
            <a:endParaRPr lang="en-US" dirty="0" smtClean="0"/>
          </a:p>
          <a:p>
            <a:pPr lvl="0"/>
            <a:r>
              <a:rPr lang="en-GB" dirty="0" smtClean="0"/>
              <a:t>No Wastage–Keeps Site Clean</a:t>
            </a:r>
          </a:p>
          <a:p>
            <a:pPr lvl="0">
              <a:buNone/>
            </a:pPr>
            <a:endParaRPr lang="en-US" dirty="0" smtClean="0"/>
          </a:p>
          <a:p>
            <a:pPr lvl="0"/>
            <a:r>
              <a:rPr lang="en-GB" dirty="0" smtClean="0"/>
              <a:t>Crack Resistant , Reusable </a:t>
            </a:r>
          </a:p>
          <a:p>
            <a:pPr lvl="0">
              <a:buNone/>
            </a:pPr>
            <a:endParaRPr lang="en-US" dirty="0" smtClean="0"/>
          </a:p>
          <a:p>
            <a:pPr lvl="0"/>
            <a:r>
              <a:rPr lang="en-GB" dirty="0" smtClean="0"/>
              <a:t>No Supervision Required For Material procurement &amp; Preparation </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CEPT\ankits\ankit aac\AAC_Residential_files\AAC_Condo_Atlanta.png"/>
          <p:cNvPicPr>
            <a:picLocks noGrp="1"/>
          </p:cNvPicPr>
          <p:nvPr>
            <p:ph sz="quarter" idx="1"/>
          </p:nvPr>
        </p:nvPicPr>
        <p:blipFill>
          <a:blip r:embed="rId2"/>
          <a:srcRect/>
          <a:stretch>
            <a:fillRect/>
          </a:stretch>
        </p:blipFill>
        <p:spPr bwMode="auto">
          <a:xfrm>
            <a:off x="0" y="1"/>
            <a:ext cx="4038600" cy="3352799"/>
          </a:xfrm>
          <a:prstGeom prst="rect">
            <a:avLst/>
          </a:prstGeom>
          <a:noFill/>
          <a:ln w="9525">
            <a:noFill/>
            <a:miter lim="800000"/>
            <a:headEnd/>
            <a:tailEnd/>
          </a:ln>
        </p:spPr>
      </p:pic>
      <p:pic>
        <p:nvPicPr>
          <p:cNvPr id="8" name="Picture 7" descr="D:\CEPT\ankits\ankit aac\AAC_Residential_files\AAC_Home_of_the_Future.jpg"/>
          <p:cNvPicPr/>
          <p:nvPr/>
        </p:nvPicPr>
        <p:blipFill>
          <a:blip r:embed="rId3"/>
          <a:srcRect/>
          <a:stretch>
            <a:fillRect/>
          </a:stretch>
        </p:blipFill>
        <p:spPr bwMode="auto">
          <a:xfrm>
            <a:off x="4648200" y="0"/>
            <a:ext cx="4124960" cy="3200400"/>
          </a:xfrm>
          <a:prstGeom prst="rect">
            <a:avLst/>
          </a:prstGeom>
          <a:noFill/>
          <a:ln w="9525">
            <a:noFill/>
            <a:miter lim="800000"/>
            <a:headEnd/>
            <a:tailEnd/>
          </a:ln>
        </p:spPr>
      </p:pic>
      <p:pic>
        <p:nvPicPr>
          <p:cNvPr id="9" name="Picture 8" descr="D:\CEPT\ankits\ankit aac\AAC_Residential_files\Florida_House.jpg"/>
          <p:cNvPicPr/>
          <p:nvPr/>
        </p:nvPicPr>
        <p:blipFill>
          <a:blip r:embed="rId4"/>
          <a:srcRect/>
          <a:stretch>
            <a:fillRect/>
          </a:stretch>
        </p:blipFill>
        <p:spPr bwMode="auto">
          <a:xfrm>
            <a:off x="609600" y="3429000"/>
            <a:ext cx="733552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Conclusion</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533400" y="1524000"/>
            <a:ext cx="7467600" cy="4873752"/>
          </a:xfrm>
        </p:spPr>
        <p:txBody>
          <a:bodyPr/>
          <a:lstStyle/>
          <a:p>
            <a:r>
              <a:rPr lang="en-US" dirty="0" smtClean="0"/>
              <a:t> Due to its relatively low consumption of readily available raw materials, excellent durability, energy efficiency, relative cost effectiveness, and ability to be recycled, AAC is well deserving of its “green” designation.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Manufacturer and seller   in India</a:t>
            </a:r>
            <a:br>
              <a:rPr lang="en-US" dirty="0" smtClean="0"/>
            </a:b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optima cube inframaterials              Surat</a:t>
            </a:r>
          </a:p>
          <a:p>
            <a:pPr>
              <a:buNone/>
            </a:pPr>
            <a:endParaRPr lang="en-US" dirty="0" smtClean="0"/>
          </a:p>
          <a:p>
            <a:r>
              <a:rPr lang="en-US" dirty="0" smtClean="0"/>
              <a:t>Bansal building material	                Surat</a:t>
            </a:r>
          </a:p>
          <a:p>
            <a:pPr>
              <a:buNone/>
            </a:pPr>
            <a:endParaRPr lang="en-US" dirty="0" smtClean="0"/>
          </a:p>
          <a:p>
            <a:r>
              <a:rPr lang="en-US" dirty="0" smtClean="0"/>
              <a:t>Mohit industry    			     Surat</a:t>
            </a:r>
          </a:p>
          <a:p>
            <a:pPr>
              <a:buNone/>
            </a:pPr>
            <a:endParaRPr lang="en-US" dirty="0" smtClean="0"/>
          </a:p>
          <a:p>
            <a:r>
              <a:rPr lang="en-US" dirty="0" smtClean="0"/>
              <a:t>Lakshila technology		     Surat</a:t>
            </a:r>
          </a:p>
          <a:p>
            <a:pPr>
              <a:buNone/>
            </a:pPr>
            <a:endParaRPr lang="en-US" dirty="0" smtClean="0"/>
          </a:p>
          <a:p>
            <a:r>
              <a:rPr lang="en-US" dirty="0" smtClean="0"/>
              <a:t>Bhoomi agencies                       	     Maharashtra</a:t>
            </a:r>
          </a:p>
          <a:p>
            <a:pPr>
              <a:buNone/>
            </a:pPr>
            <a:endParaRPr lang="en-US" dirty="0" smtClean="0"/>
          </a:p>
          <a:p>
            <a:r>
              <a:rPr lang="en-US" dirty="0" smtClean="0"/>
              <a:t>Brick wall construction	                Hyderabad</a:t>
            </a:r>
          </a:p>
          <a:p>
            <a:endParaRPr lang="en-US" dirty="0" smtClean="0"/>
          </a:p>
          <a:p>
            <a:r>
              <a:rPr lang="en-US" dirty="0" smtClean="0"/>
              <a:t>Siporex				    </a:t>
            </a:r>
            <a:r>
              <a:rPr lang="en-US" dirty="0" err="1" smtClean="0"/>
              <a:t>Pune</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lstStyle/>
          <a:p>
            <a:r>
              <a:rPr lang="en-US" dirty="0" smtClean="0"/>
              <a:t>                          Thank </a:t>
            </a:r>
            <a:r>
              <a:rPr lang="en-US" sz="3200" dirty="0" smtClean="0"/>
              <a:t>you</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process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Raw materials</a:t>
            </a:r>
          </a:p>
          <a:p>
            <a:pPr>
              <a:buNone/>
            </a:pPr>
            <a:r>
              <a:rPr lang="en-US" dirty="0" smtClean="0"/>
              <a:t>   			</a:t>
            </a:r>
          </a:p>
          <a:p>
            <a:pPr>
              <a:buNone/>
            </a:pPr>
            <a:r>
              <a:rPr lang="en-US" dirty="0" smtClean="0"/>
              <a:t>				lime</a:t>
            </a:r>
          </a:p>
          <a:p>
            <a:pPr>
              <a:buNone/>
            </a:pPr>
            <a:endParaRPr lang="en-US" dirty="0" smtClean="0"/>
          </a:p>
          <a:p>
            <a:pPr>
              <a:buNone/>
            </a:pPr>
            <a:r>
              <a:rPr lang="en-US" dirty="0" smtClean="0"/>
              <a:t>				fine sand </a:t>
            </a:r>
          </a:p>
          <a:p>
            <a:pPr>
              <a:buNone/>
            </a:pPr>
            <a:r>
              <a:rPr lang="en-US" dirty="0" smtClean="0"/>
              <a:t>   </a:t>
            </a:r>
          </a:p>
          <a:p>
            <a:pPr>
              <a:buNone/>
            </a:pPr>
            <a:r>
              <a:rPr lang="en-US" dirty="0" smtClean="0"/>
              <a:t>				Gypsum</a:t>
            </a:r>
          </a:p>
          <a:p>
            <a:pPr>
              <a:buNone/>
            </a:pPr>
            <a:r>
              <a:rPr lang="en-US" dirty="0" smtClean="0"/>
              <a:t>				</a:t>
            </a:r>
          </a:p>
          <a:p>
            <a:pPr>
              <a:buNone/>
            </a:pPr>
            <a:r>
              <a:rPr lang="en-US" dirty="0" smtClean="0"/>
              <a:t>				Water</a:t>
            </a:r>
          </a:p>
          <a:p>
            <a:pPr>
              <a:buNone/>
            </a:pPr>
            <a:r>
              <a:rPr lang="en-US" dirty="0" smtClean="0"/>
              <a:t>				</a:t>
            </a:r>
          </a:p>
          <a:p>
            <a:pPr>
              <a:buNone/>
            </a:pPr>
            <a:r>
              <a:rPr lang="en-US" dirty="0" smtClean="0"/>
              <a:t>				Cement </a:t>
            </a:r>
          </a:p>
          <a:p>
            <a:pPr>
              <a:buNone/>
            </a:pPr>
            <a:r>
              <a:rPr lang="en-US" dirty="0" smtClean="0"/>
              <a:t>				</a:t>
            </a:r>
          </a:p>
          <a:p>
            <a:pPr>
              <a:buNone/>
            </a:pPr>
            <a:r>
              <a:rPr lang="en-US" dirty="0" smtClean="0"/>
              <a:t>				Aluminum powder</a:t>
            </a:r>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urry being poured into moulds"/>
          <p:cNvPicPr>
            <a:picLocks noGrp="1"/>
          </p:cNvPicPr>
          <p:nvPr>
            <p:ph sz="quarter" idx="1"/>
          </p:nvPr>
        </p:nvPicPr>
        <p:blipFill>
          <a:blip r:embed="rId2"/>
          <a:srcRect/>
          <a:stretch>
            <a:fillRect/>
          </a:stretch>
        </p:blipFill>
        <p:spPr bwMode="auto">
          <a:xfrm>
            <a:off x="381000" y="457200"/>
            <a:ext cx="3733800" cy="4800600"/>
          </a:xfrm>
          <a:prstGeom prst="rect">
            <a:avLst/>
          </a:prstGeom>
          <a:noFill/>
          <a:ln w="9525">
            <a:noFill/>
            <a:miter lim="800000"/>
            <a:headEnd/>
            <a:tailEnd/>
          </a:ln>
        </p:spPr>
      </p:pic>
      <p:pic>
        <p:nvPicPr>
          <p:cNvPr id="5" name="Content Placeholder 3" descr="Green cake rising in mould"/>
          <p:cNvPicPr>
            <a:picLocks/>
          </p:cNvPicPr>
          <p:nvPr/>
        </p:nvPicPr>
        <p:blipFill>
          <a:blip r:embed="rId3"/>
          <a:srcRect/>
          <a:stretch>
            <a:fillRect/>
          </a:stretch>
        </p:blipFill>
        <p:spPr bwMode="auto">
          <a:xfrm>
            <a:off x="4191000" y="457200"/>
            <a:ext cx="4177393" cy="4873625"/>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990600" y="5791200"/>
            <a:ext cx="6838950" cy="771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Typical autoclaved aerated concrete block, cut to show internal pore structure"/>
          <p:cNvPicPr>
            <a:picLocks noGrp="1"/>
          </p:cNvPicPr>
          <p:nvPr>
            <p:ph sz="quarter" idx="1"/>
          </p:nvPr>
        </p:nvPicPr>
        <p:blipFill>
          <a:blip r:embed="rId2"/>
          <a:srcRect/>
          <a:stretch>
            <a:fillRect/>
          </a:stretch>
        </p:blipFill>
        <p:spPr bwMode="auto">
          <a:xfrm>
            <a:off x="0" y="1371600"/>
            <a:ext cx="4419600" cy="4267200"/>
          </a:xfrm>
          <a:prstGeom prst="rect">
            <a:avLst/>
          </a:prstGeom>
          <a:noFill/>
          <a:ln w="9525">
            <a:noFill/>
            <a:miter lim="800000"/>
            <a:headEnd/>
            <a:tailEnd/>
          </a:ln>
        </p:spPr>
      </p:pic>
      <p:pic>
        <p:nvPicPr>
          <p:cNvPr id="7" name="Picture 6" descr="Detail showing cellular aircrete pore structure"/>
          <p:cNvPicPr/>
          <p:nvPr/>
        </p:nvPicPr>
        <p:blipFill>
          <a:blip r:embed="rId3"/>
          <a:srcRect/>
          <a:stretch>
            <a:fillRect/>
          </a:stretch>
        </p:blipFill>
        <p:spPr bwMode="auto">
          <a:xfrm>
            <a:off x="4495800" y="1371600"/>
            <a:ext cx="4264025" cy="4285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reen cake being cut by fine wires"/>
          <p:cNvPicPr>
            <a:picLocks noGrp="1"/>
          </p:cNvPicPr>
          <p:nvPr>
            <p:ph sz="quarter" idx="1"/>
          </p:nvPr>
        </p:nvPicPr>
        <p:blipFill>
          <a:blip r:embed="rId2"/>
          <a:srcRect/>
          <a:stretch>
            <a:fillRect/>
          </a:stretch>
        </p:blipFill>
        <p:spPr bwMode="auto">
          <a:xfrm>
            <a:off x="457200" y="1703387"/>
            <a:ext cx="7467600"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reen blocks being loaded into an autoclave"/>
          <p:cNvPicPr>
            <a:picLocks noGrp="1"/>
          </p:cNvPicPr>
          <p:nvPr>
            <p:ph sz="quarter" idx="1"/>
          </p:nvPr>
        </p:nvPicPr>
        <p:blipFill>
          <a:blip r:embed="rId2"/>
          <a:srcRect/>
          <a:stretch>
            <a:fillRect/>
          </a:stretch>
        </p:blipFill>
        <p:spPr bwMode="auto">
          <a:xfrm>
            <a:off x="457200" y="1603819"/>
            <a:ext cx="7467600" cy="48663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descr="C:\Users\ANKIT\Desktop\untitled.bmp"/>
          <p:cNvPicPr>
            <a:picLocks noGrp="1" noChangeAspect="1" noChangeArrowheads="1"/>
          </p:cNvPicPr>
          <p:nvPr>
            <p:ph sz="quarter" idx="1"/>
          </p:nvPr>
        </p:nvPicPr>
        <p:blipFill>
          <a:blip r:embed="rId2"/>
          <a:srcRect/>
          <a:stretch>
            <a:fillRect/>
          </a:stretch>
        </p:blipFill>
        <p:spPr bwMode="auto">
          <a:xfrm>
            <a:off x="152400" y="0"/>
            <a:ext cx="8534399"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a:t>
            </a:r>
            <a:br>
              <a:rPr lang="en-US" b="1" dirty="0" smtClean="0"/>
            </a:br>
            <a:endParaRPr lang="en-US" dirty="0"/>
          </a:p>
        </p:txBody>
      </p:sp>
      <p:sp>
        <p:nvSpPr>
          <p:cNvPr id="3" name="Content Placeholder 2"/>
          <p:cNvSpPr>
            <a:spLocks noGrp="1"/>
          </p:cNvSpPr>
          <p:nvPr>
            <p:ph sz="quarter" idx="1"/>
          </p:nvPr>
        </p:nvSpPr>
        <p:spPr/>
        <p:txBody>
          <a:bodyPr/>
          <a:lstStyle/>
          <a:p>
            <a:r>
              <a:rPr lang="en-US" dirty="0" smtClean="0"/>
              <a:t>Faster assembly</a:t>
            </a:r>
          </a:p>
          <a:p>
            <a:endParaRPr lang="en-US" dirty="0" smtClean="0"/>
          </a:p>
          <a:p>
            <a:r>
              <a:rPr lang="en-US" dirty="0" smtClean="0"/>
              <a:t>Material available through out the year</a:t>
            </a:r>
          </a:p>
          <a:p>
            <a:endParaRPr lang="en-US" dirty="0" smtClean="0"/>
          </a:p>
          <a:p>
            <a:r>
              <a:rPr lang="en-US" dirty="0" smtClean="0"/>
              <a:t>Cutting , chasing , nailing , etc. easily possible</a:t>
            </a:r>
          </a:p>
          <a:p>
            <a:endParaRPr lang="en-US" dirty="0" smtClean="0"/>
          </a:p>
          <a:p>
            <a:r>
              <a:rPr lang="en-US" dirty="0" smtClean="0"/>
              <a:t>Enhance the seismic resistance of the building</a:t>
            </a:r>
          </a:p>
          <a:p>
            <a:endParaRPr lang="en-US" dirty="0" smtClean="0"/>
          </a:p>
          <a:p>
            <a:r>
              <a:rPr lang="en-US" dirty="0" smtClean="0"/>
              <a:t>Ideal for multi-storied buildings, add-on floor and extensions using FSI/TDR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828</TotalTime>
  <Words>548</Words>
  <Application>Microsoft Office PowerPoint</Application>
  <PresentationFormat>On-screen Show (4:3)</PresentationFormat>
  <Paragraphs>172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AERATED AUTOCLAVED CONCRETE </vt:lpstr>
      <vt:lpstr>Applications </vt:lpstr>
      <vt:lpstr>Manufacturing process</vt:lpstr>
      <vt:lpstr>PowerPoint Presentation</vt:lpstr>
      <vt:lpstr>PowerPoint Presentation</vt:lpstr>
      <vt:lpstr>PowerPoint Presentation</vt:lpstr>
      <vt:lpstr>PowerPoint Presentation</vt:lpstr>
      <vt:lpstr>PowerPoint Presentation</vt:lpstr>
      <vt:lpstr>Benefits </vt:lpstr>
      <vt:lpstr>                   Properties of AAC    </vt:lpstr>
      <vt:lpstr>lowest energy consumption </vt:lpstr>
      <vt:lpstr> fire-resistance   – life saver  – property saver     </vt:lpstr>
      <vt:lpstr>PowerPoint Presentation</vt:lpstr>
      <vt:lpstr>Available in different size and shape </vt:lpstr>
      <vt:lpstr>Compressive strength </vt:lpstr>
      <vt:lpstr>Other properties </vt:lpstr>
      <vt:lpstr>Comparison of AAC Block and Red Bricks </vt:lpstr>
      <vt:lpstr>PowerPoint Presentation</vt:lpstr>
      <vt:lpstr>PowerPoint Presentation</vt:lpstr>
      <vt:lpstr>AAC MORTAR</vt:lpstr>
      <vt:lpstr>Benefits </vt:lpstr>
      <vt:lpstr>PowerPoint Presentation</vt:lpstr>
      <vt:lpstr>PowerPoint Presentation</vt:lpstr>
      <vt:lpstr>    Conclusion  </vt:lpstr>
      <vt:lpstr>Manufacturer and seller   in India </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AERATED AUTOCLAVED CONCRETE</dc:title>
  <dc:creator>ANKIT</dc:creator>
  <cp:lastModifiedBy>Er. Saurabh shah</cp:lastModifiedBy>
  <cp:revision>68</cp:revision>
  <dcterms:created xsi:type="dcterms:W3CDTF">2010-11-16T07:33:09Z</dcterms:created>
  <dcterms:modified xsi:type="dcterms:W3CDTF">2010-11-19T04:59:28Z</dcterms:modified>
</cp:coreProperties>
</file>