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256" r:id="rId2"/>
    <p:sldId id="271" r:id="rId3"/>
    <p:sldId id="307" r:id="rId4"/>
    <p:sldId id="259" r:id="rId5"/>
    <p:sldId id="260" r:id="rId6"/>
    <p:sldId id="302" r:id="rId7"/>
    <p:sldId id="309" r:id="rId8"/>
    <p:sldId id="262" r:id="rId9"/>
    <p:sldId id="308" r:id="rId10"/>
    <p:sldId id="306" r:id="rId11"/>
    <p:sldId id="310" r:id="rId12"/>
    <p:sldId id="268" r:id="rId13"/>
    <p:sldId id="269" r:id="rId14"/>
    <p:sldId id="272" r:id="rId15"/>
    <p:sldId id="273" r:id="rId16"/>
    <p:sldId id="274" r:id="rId17"/>
    <p:sldId id="304" r:id="rId18"/>
    <p:sldId id="324" r:id="rId19"/>
    <p:sldId id="275" r:id="rId20"/>
    <p:sldId id="311" r:id="rId21"/>
    <p:sldId id="266" r:id="rId22"/>
    <p:sldId id="293" r:id="rId23"/>
    <p:sldId id="287" r:id="rId24"/>
    <p:sldId id="289" r:id="rId25"/>
    <p:sldId id="292" r:id="rId26"/>
    <p:sldId id="290" r:id="rId27"/>
    <p:sldId id="312" r:id="rId28"/>
    <p:sldId id="276" r:id="rId29"/>
    <p:sldId id="277" r:id="rId30"/>
    <p:sldId id="278" r:id="rId31"/>
    <p:sldId id="313" r:id="rId32"/>
    <p:sldId id="279" r:id="rId33"/>
    <p:sldId id="280" r:id="rId34"/>
    <p:sldId id="281" r:id="rId35"/>
    <p:sldId id="282" r:id="rId36"/>
    <p:sldId id="283" r:id="rId37"/>
    <p:sldId id="325" r:id="rId38"/>
    <p:sldId id="284" r:id="rId39"/>
    <p:sldId id="285" r:id="rId40"/>
    <p:sldId id="326" r:id="rId41"/>
    <p:sldId id="327" r:id="rId42"/>
    <p:sldId id="316" r:id="rId43"/>
    <p:sldId id="317" r:id="rId44"/>
    <p:sldId id="318" r:id="rId45"/>
    <p:sldId id="319" r:id="rId46"/>
    <p:sldId id="320" r:id="rId47"/>
    <p:sldId id="321" r:id="rId48"/>
    <p:sldId id="322" r:id="rId49"/>
    <p:sldId id="314" r:id="rId50"/>
    <p:sldId id="303" r:id="rId51"/>
    <p:sldId id="315" r:id="rId52"/>
    <p:sldId id="305" r:id="rId53"/>
    <p:sldId id="286" r:id="rId54"/>
    <p:sldId id="294" r:id="rId55"/>
    <p:sldId id="295" r:id="rId56"/>
    <p:sldId id="297" r:id="rId57"/>
    <p:sldId id="298" r:id="rId58"/>
    <p:sldId id="299" r:id="rId59"/>
    <p:sldId id="300" r:id="rId60"/>
    <p:sldId id="270" r:id="rId61"/>
    <p:sldId id="323" r:id="rId62"/>
    <p:sldId id="258" r:id="rId63"/>
    <p:sldId id="261"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134" autoAdjust="0"/>
  </p:normalViewPr>
  <p:slideViewPr>
    <p:cSldViewPr>
      <p:cViewPr varScale="1">
        <p:scale>
          <a:sx n="69" d="100"/>
          <a:sy n="69" d="100"/>
        </p:scale>
        <p:origin x="-14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FDEC9C-AC29-40C7-ADBC-22471582890C}" type="datetimeFigureOut">
              <a:rPr lang="en-US" smtClean="0"/>
              <a:pPr/>
              <a:t>11/19/2010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5EEA54-23D2-45F1-9B0A-B5E3820A1CB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5BC9F7C0-4911-4F5C-8183-B956A2252D06}" type="slidenum">
              <a:rPr lang="en-US" smtClean="0"/>
              <a:pPr/>
              <a:t>6</a:t>
            </a:fld>
            <a:endParaRPr lang="en-US" smtClean="0"/>
          </a:p>
        </p:txBody>
      </p:sp>
      <p:sp>
        <p:nvSpPr>
          <p:cNvPr id="81923" name="Rectangle 2"/>
          <p:cNvSpPr>
            <a:spLocks noGrp="1" noRot="1" noChangeAspect="1" noChangeArrowheads="1" noTextEdit="1"/>
          </p:cNvSpPr>
          <p:nvPr>
            <p:ph type="sldImg"/>
          </p:nvPr>
        </p:nvSpPr>
        <p:spPr>
          <a:xfrm>
            <a:off x="1149350" y="696913"/>
            <a:ext cx="4546600" cy="3409950"/>
          </a:xfrm>
          <a:ln/>
        </p:spPr>
      </p:sp>
      <p:sp>
        <p:nvSpPr>
          <p:cNvPr id="81924" name="Rectangle 3"/>
          <p:cNvSpPr>
            <a:spLocks noGrp="1" noChangeArrowheads="1"/>
          </p:cNvSpPr>
          <p:nvPr>
            <p:ph type="body" idx="1"/>
          </p:nvPr>
        </p:nvSpPr>
        <p:spPr>
          <a:xfrm>
            <a:off x="913991" y="4316740"/>
            <a:ext cx="5019284" cy="4108277"/>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260B4483-3850-4690-8F58-926DBAEBD666}" type="slidenum">
              <a:rPr lang="en-US" smtClean="0"/>
              <a:pPr/>
              <a:t>17</a:t>
            </a:fld>
            <a:endParaRPr lang="en-US" smtClean="0"/>
          </a:p>
        </p:txBody>
      </p:sp>
      <p:sp>
        <p:nvSpPr>
          <p:cNvPr id="93187" name="Rectangle 2"/>
          <p:cNvSpPr>
            <a:spLocks noGrp="1" noRot="1" noChangeAspect="1" noChangeArrowheads="1" noTextEdit="1"/>
          </p:cNvSpPr>
          <p:nvPr>
            <p:ph type="sldImg"/>
          </p:nvPr>
        </p:nvSpPr>
        <p:spPr>
          <a:xfrm>
            <a:off x="1144588" y="685800"/>
            <a:ext cx="4568825" cy="3427413"/>
          </a:xfrm>
          <a:ln/>
        </p:spPr>
      </p:sp>
      <p:sp>
        <p:nvSpPr>
          <p:cNvPr id="93188" name="Rectangle 3"/>
          <p:cNvSpPr>
            <a:spLocks noGrp="1" noChangeArrowheads="1"/>
          </p:cNvSpPr>
          <p:nvPr>
            <p:ph type="body" idx="1"/>
          </p:nvPr>
        </p:nvSpPr>
        <p:spPr>
          <a:xfrm>
            <a:off x="685494" y="4342266"/>
            <a:ext cx="5487013" cy="4115367"/>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112DFEBF-1354-411F-8E7D-7F9FFFE9596D}" type="slidenum">
              <a:rPr lang="en-US" smtClean="0"/>
              <a:pPr/>
              <a:t>18</a:t>
            </a:fld>
            <a:endParaRPr lang="en-US" smtClean="0"/>
          </a:p>
        </p:txBody>
      </p:sp>
      <p:sp>
        <p:nvSpPr>
          <p:cNvPr id="92163" name="Rectangle 2"/>
          <p:cNvSpPr>
            <a:spLocks noRot="1" noChangeArrowheads="1" noTextEdit="1"/>
          </p:cNvSpPr>
          <p:nvPr>
            <p:ph type="sldImg"/>
          </p:nvPr>
        </p:nvSpPr>
        <p:spPr>
          <a:xfrm>
            <a:off x="1144588" y="685800"/>
            <a:ext cx="4568825" cy="3427413"/>
          </a:xfrm>
          <a:ln/>
        </p:spPr>
      </p:sp>
      <p:sp>
        <p:nvSpPr>
          <p:cNvPr id="92164" name="Rectangle 3"/>
          <p:cNvSpPr>
            <a:spLocks noGrp="1" noChangeArrowheads="1"/>
          </p:cNvSpPr>
          <p:nvPr>
            <p:ph type="body" idx="1"/>
          </p:nvPr>
        </p:nvSpPr>
        <p:spPr>
          <a:xfrm>
            <a:off x="685494" y="4342266"/>
            <a:ext cx="5487013" cy="4115367"/>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09170452-338A-4C47-A937-AF724FA8EEE7}" type="slidenum">
              <a:rPr lang="en-US" smtClean="0"/>
              <a:pPr/>
              <a:t>50</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239615B3-B2F6-4A76-97F6-4C17BA8AD9F2}" type="slidenum">
              <a:rPr lang="en-US" smtClean="0"/>
              <a:pPr/>
              <a:t>52</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5EEA54-23D2-45F1-9B0A-B5E3820A1CBE}" type="slidenum">
              <a:rPr lang="en-US" smtClean="0"/>
              <a:pPr/>
              <a:t>62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68845FD-4202-4F3D-8B7A-60D0A81A56EB}" type="datetimeFigureOut">
              <a:rPr lang="en-US" smtClean="0"/>
              <a:pPr/>
              <a:t>11/19/2010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20EF9FD-94C3-497D-B265-D6BA6E6937D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8845FD-4202-4F3D-8B7A-60D0A81A56EB}" type="datetimeFigureOut">
              <a:rPr lang="en-US" smtClean="0"/>
              <a:pPr/>
              <a:t>11/19/2010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EF9FD-94C3-497D-B265-D6BA6E6937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8845FD-4202-4F3D-8B7A-60D0A81A56EB}" type="datetimeFigureOut">
              <a:rPr lang="en-US" smtClean="0"/>
              <a:pPr/>
              <a:t>11/19/2010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EF9FD-94C3-497D-B265-D6BA6E6937D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8845FD-4202-4F3D-8B7A-60D0A81A56EB}" type="datetimeFigureOut">
              <a:rPr lang="en-US" smtClean="0"/>
              <a:pPr/>
              <a:t>11/19/2010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EF9FD-94C3-497D-B265-D6BA6E6937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68845FD-4202-4F3D-8B7A-60D0A81A56EB}" type="datetimeFigureOut">
              <a:rPr lang="en-US" smtClean="0"/>
              <a:pPr/>
              <a:t>11/19/2010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EF9FD-94C3-497D-B265-D6BA6E6937D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68845FD-4202-4F3D-8B7A-60D0A81A56EB}" type="datetimeFigureOut">
              <a:rPr lang="en-US" smtClean="0"/>
              <a:pPr/>
              <a:t>11/19/2010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0EF9FD-94C3-497D-B265-D6BA6E6937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68845FD-4202-4F3D-8B7A-60D0A81A56EB}" type="datetimeFigureOut">
              <a:rPr lang="en-US" smtClean="0"/>
              <a:pPr/>
              <a:t>11/19/2010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0EF9FD-94C3-497D-B265-D6BA6E6937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68845FD-4202-4F3D-8B7A-60D0A81A56EB}" type="datetimeFigureOut">
              <a:rPr lang="en-US" smtClean="0"/>
              <a:pPr/>
              <a:t>11/19/2010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0EF9FD-94C3-497D-B265-D6BA6E6937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845FD-4202-4F3D-8B7A-60D0A81A56EB}" type="datetimeFigureOut">
              <a:rPr lang="en-US" smtClean="0"/>
              <a:pPr/>
              <a:t>11/19/2010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0EF9FD-94C3-497D-B265-D6BA6E6937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68845FD-4202-4F3D-8B7A-60D0A81A56EB}" type="datetimeFigureOut">
              <a:rPr lang="en-US" smtClean="0"/>
              <a:pPr/>
              <a:t>11/19/2010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0EF9FD-94C3-497D-B265-D6BA6E6937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68845FD-4202-4F3D-8B7A-60D0A81A56EB}" type="datetimeFigureOut">
              <a:rPr lang="en-US" smtClean="0"/>
              <a:pPr/>
              <a:t>11/19/2010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20EF9FD-94C3-497D-B265-D6BA6E6937D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68845FD-4202-4F3D-8B7A-60D0A81A56EB}" type="datetimeFigureOut">
              <a:rPr lang="en-US" smtClean="0"/>
              <a:pPr/>
              <a:t>11/19/2010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20EF9FD-94C3-497D-B265-D6BA6E6937D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VishalUnadkat\Desktop\Bamboo-outside-Slats[1].gif"/>
          <p:cNvPicPr>
            <a:picLocks noChangeAspect="1" noChangeArrowheads="1"/>
          </p:cNvPicPr>
          <p:nvPr/>
        </p:nvPicPr>
        <p:blipFill>
          <a:blip r:embed="rId2"/>
          <a:srcRect/>
          <a:stretch>
            <a:fillRect/>
          </a:stretch>
        </p:blipFill>
        <p:spPr bwMode="auto">
          <a:xfrm>
            <a:off x="-152400" y="-533400"/>
            <a:ext cx="9837822" cy="7696199"/>
          </a:xfrm>
          <a:prstGeom prst="rect">
            <a:avLst/>
          </a:prstGeom>
          <a:noFill/>
        </p:spPr>
      </p:pic>
      <p:sp>
        <p:nvSpPr>
          <p:cNvPr id="2" name="Title 1"/>
          <p:cNvSpPr>
            <a:spLocks noGrp="1"/>
          </p:cNvSpPr>
          <p:nvPr>
            <p:ph type="ctrTitle"/>
          </p:nvPr>
        </p:nvSpPr>
        <p:spPr/>
        <p:txBody>
          <a:bodyPr>
            <a:normAutofit fontScale="90000"/>
          </a:bodyPr>
          <a:lstStyle/>
          <a:p>
            <a:pPr algn="ctr"/>
            <a:r>
              <a:rPr lang="en-US" dirty="0" smtClean="0">
                <a:solidFill>
                  <a:schemeClr val="bg1"/>
                </a:solidFill>
              </a:rPr>
              <a:t>BAMBOO AS CONSTRUCTION MATERIAL</a:t>
            </a:r>
            <a:endParaRPr lang="en-US" dirty="0">
              <a:solidFill>
                <a:schemeClr val="bg1"/>
              </a:solidFill>
            </a:endParaRPr>
          </a:p>
        </p:txBody>
      </p:sp>
      <p:sp>
        <p:nvSpPr>
          <p:cNvPr id="3" name="Subtitle 2"/>
          <p:cNvSpPr>
            <a:spLocks noGrp="1"/>
          </p:cNvSpPr>
          <p:nvPr>
            <p:ph type="subTitle" idx="1"/>
          </p:nvPr>
        </p:nvSpPr>
        <p:spPr>
          <a:xfrm>
            <a:off x="609600" y="4724400"/>
            <a:ext cx="7854696" cy="1752600"/>
          </a:xfrm>
        </p:spPr>
        <p:txBody>
          <a:bodyPr>
            <a:normAutofit/>
          </a:bodyPr>
          <a:lstStyle/>
          <a:p>
            <a:pPr algn="l"/>
            <a:r>
              <a:rPr lang="en-US" sz="1800" dirty="0" smtClean="0">
                <a:solidFill>
                  <a:schemeClr val="accent3">
                    <a:lumMod val="20000"/>
                    <a:lumOff val="80000"/>
                  </a:schemeClr>
                </a:solidFill>
                <a:latin typeface="Arial Black" pitchFamily="34" charset="0"/>
              </a:rPr>
              <a:t>					</a:t>
            </a:r>
            <a:r>
              <a:rPr lang="en-US" sz="1800" dirty="0" smtClean="0">
                <a:solidFill>
                  <a:schemeClr val="bg1"/>
                </a:solidFill>
                <a:latin typeface="Arial Black" pitchFamily="34" charset="0"/>
              </a:rPr>
              <a:t>PRESENTED BY:-</a:t>
            </a:r>
          </a:p>
          <a:p>
            <a:pPr algn="l"/>
            <a:r>
              <a:rPr lang="en-US" sz="1800" dirty="0" smtClean="0">
                <a:solidFill>
                  <a:schemeClr val="bg1"/>
                </a:solidFill>
                <a:latin typeface="Arial Black" pitchFamily="34" charset="0"/>
              </a:rPr>
              <a:t>					UNADKAT VISHAL K.	</a:t>
            </a:r>
          </a:p>
          <a:p>
            <a:pPr algn="l"/>
            <a:r>
              <a:rPr lang="en-US" sz="1800" dirty="0" smtClean="0">
                <a:solidFill>
                  <a:schemeClr val="bg1"/>
                </a:solidFill>
                <a:latin typeface="Arial Black" pitchFamily="34" charset="0"/>
              </a:rPr>
              <a:t>					CODE NO.:-SD -2010</a:t>
            </a:r>
          </a:p>
          <a:p>
            <a:pPr algn="l"/>
            <a:r>
              <a:rPr lang="en-US" sz="1800" dirty="0" smtClean="0">
                <a:solidFill>
                  <a:schemeClr val="bg1"/>
                </a:solidFill>
                <a:latin typeface="Arial Black" pitchFamily="34" charset="0"/>
              </a:rPr>
              <a:t>					CEPT UNIVERSITY</a:t>
            </a:r>
            <a:endParaRPr lang="en-US" sz="1800" dirty="0">
              <a:solidFill>
                <a:schemeClr val="bg1"/>
              </a:solidFill>
              <a:latin typeface="Arial Black" pitchFamily="34" charset="0"/>
            </a:endParaRPr>
          </a:p>
        </p:txBody>
      </p:sp>
      <p:pic>
        <p:nvPicPr>
          <p:cNvPr id="4" name="Picture 3" descr="C:\Documents and Settings\acer\Desktop\HETAL JANI\ceptlogo\CEPT LOGO (color).jpg"/>
          <p:cNvPicPr>
            <a:picLocks noChangeAspect="1" noChangeArrowheads="1"/>
          </p:cNvPicPr>
          <p:nvPr/>
        </p:nvPicPr>
        <p:blipFill>
          <a:blip r:embed="rId3"/>
          <a:srcRect/>
          <a:stretch>
            <a:fillRect/>
          </a:stretch>
        </p:blipFill>
        <p:spPr bwMode="auto">
          <a:xfrm>
            <a:off x="914400" y="3962400"/>
            <a:ext cx="28194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27888"/>
          </a:xfrm>
        </p:spPr>
        <p:txBody>
          <a:bodyPr>
            <a:normAutofit/>
          </a:bodyPr>
          <a:lstStyle/>
          <a:p>
            <a:r>
              <a:rPr lang="en-US" sz="3200" dirty="0" smtClean="0"/>
              <a:t>USE OF BAMBOO IN CONSTRUCTION</a:t>
            </a:r>
            <a:endParaRPr lang="en-US" sz="3200" dirty="0"/>
          </a:p>
        </p:txBody>
      </p:sp>
      <p:sp>
        <p:nvSpPr>
          <p:cNvPr id="3" name="Content Placeholder 2"/>
          <p:cNvSpPr>
            <a:spLocks noGrp="1"/>
          </p:cNvSpPr>
          <p:nvPr>
            <p:ph idx="1"/>
          </p:nvPr>
        </p:nvSpPr>
        <p:spPr/>
        <p:txBody>
          <a:bodyPr/>
          <a:lstStyle/>
          <a:p>
            <a:pPr marL="685800" indent="-685800">
              <a:spcBef>
                <a:spcPct val="0"/>
              </a:spcBef>
              <a:buClrTx/>
              <a:buFont typeface="Arial" pitchFamily="34" charset="0"/>
              <a:buChar char="•"/>
            </a:pPr>
            <a:r>
              <a:rPr lang="en-US" sz="2800" dirty="0" smtClean="0"/>
              <a:t>Scaffolding</a:t>
            </a:r>
          </a:p>
          <a:p>
            <a:pPr marL="685800" indent="-685800">
              <a:spcBef>
                <a:spcPct val="0"/>
              </a:spcBef>
              <a:buClrTx/>
              <a:buFont typeface="Arial" pitchFamily="34" charset="0"/>
              <a:buChar char="•"/>
            </a:pPr>
            <a:endParaRPr lang="en-US" sz="2800" dirty="0" smtClean="0"/>
          </a:p>
          <a:p>
            <a:pPr marL="685800" indent="-685800">
              <a:spcBef>
                <a:spcPct val="0"/>
              </a:spcBef>
              <a:buClrTx/>
              <a:buFont typeface="Arial" pitchFamily="34" charset="0"/>
              <a:buChar char="•"/>
            </a:pPr>
            <a:r>
              <a:rPr lang="en-US" sz="2800" dirty="0" smtClean="0"/>
              <a:t>Reinforcement</a:t>
            </a:r>
          </a:p>
          <a:p>
            <a:pPr marL="685800" indent="-685800">
              <a:spcBef>
                <a:spcPct val="0"/>
              </a:spcBef>
              <a:buClrTx/>
              <a:buFont typeface="Arial" pitchFamily="34" charset="0"/>
              <a:buChar char="•"/>
            </a:pPr>
            <a:endParaRPr lang="en-US" sz="2800" dirty="0" smtClean="0"/>
          </a:p>
          <a:p>
            <a:pPr marL="685800" indent="-685800">
              <a:spcBef>
                <a:spcPct val="0"/>
              </a:spcBef>
              <a:buClrTx/>
              <a:buFont typeface="Arial" pitchFamily="34" charset="0"/>
              <a:buChar char="•"/>
            </a:pPr>
            <a:r>
              <a:rPr lang="en-US" sz="2800" dirty="0" smtClean="0"/>
              <a:t>Roofing</a:t>
            </a:r>
          </a:p>
          <a:p>
            <a:pPr marL="685800" indent="-685800">
              <a:spcBef>
                <a:spcPct val="0"/>
              </a:spcBef>
              <a:buClrTx/>
              <a:buFont typeface="Arial" pitchFamily="34" charset="0"/>
              <a:buChar char="•"/>
            </a:pPr>
            <a:endParaRPr lang="en-US" sz="2800" dirty="0" smtClean="0"/>
          </a:p>
          <a:p>
            <a:pPr marL="685800" indent="-685800">
              <a:spcBef>
                <a:spcPct val="0"/>
              </a:spcBef>
              <a:buClrTx/>
              <a:buFont typeface="Arial" pitchFamily="34" charset="0"/>
              <a:buChar char="•"/>
            </a:pPr>
            <a:r>
              <a:rPr lang="en-US" sz="2800" dirty="0" smtClean="0"/>
              <a:t>Walling</a:t>
            </a:r>
          </a:p>
          <a:p>
            <a:pPr marL="685800" indent="-685800">
              <a:spcBef>
                <a:spcPct val="0"/>
              </a:spcBef>
              <a:buClrTx/>
              <a:buFont typeface="Arial" pitchFamily="34" charset="0"/>
              <a:buChar char="•"/>
            </a:pPr>
            <a:endParaRPr lang="en-US" sz="2800" dirty="0" smtClean="0"/>
          </a:p>
          <a:p>
            <a:pPr marL="685800" indent="-685800">
              <a:spcBef>
                <a:spcPct val="0"/>
              </a:spcBef>
              <a:buClrTx/>
              <a:buFont typeface="Arial" pitchFamily="34" charset="0"/>
              <a:buChar char="•"/>
            </a:pPr>
            <a:r>
              <a:rPr lang="en-US" sz="2800" dirty="0" smtClean="0"/>
              <a:t>Doors &amp; Windows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905000"/>
            <a:ext cx="8305800" cy="1143000"/>
          </a:xfrm>
        </p:spPr>
        <p:txBody>
          <a:bodyPr>
            <a:normAutofit/>
          </a:bodyPr>
          <a:lstStyle/>
          <a:p>
            <a:pPr algn="ctr"/>
            <a:r>
              <a:rPr lang="en-US" sz="4000" dirty="0" smtClean="0"/>
              <a:t>BASIC PROPERTIES OF BAMBOO</a:t>
            </a:r>
            <a:endParaRPr lang="en-US" sz="4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lstStyle/>
          <a:p>
            <a:pPr>
              <a:spcBef>
                <a:spcPct val="0"/>
              </a:spcBef>
              <a:buNone/>
            </a:pPr>
            <a:r>
              <a:rPr lang="en-US" sz="3200" b="1" dirty="0" smtClean="0">
                <a:solidFill>
                  <a:schemeClr val="tx2"/>
                </a:solidFill>
                <a:latin typeface="+mj-lt"/>
                <a:ea typeface="+mj-ea"/>
                <a:cs typeface="+mj-cs"/>
              </a:rPr>
              <a:t>TENSIL STRESS AND UNIT WEIGHT</a:t>
            </a:r>
          </a:p>
          <a:p>
            <a:pPr>
              <a:spcBef>
                <a:spcPct val="0"/>
              </a:spcBef>
              <a:buNone/>
            </a:pPr>
            <a:endParaRPr lang="en-US" sz="3200" b="1" dirty="0" smtClean="0">
              <a:solidFill>
                <a:schemeClr val="tx2"/>
              </a:solidFill>
              <a:latin typeface="+mj-lt"/>
              <a:ea typeface="+mj-ea"/>
              <a:cs typeface="+mj-cs"/>
            </a:endParaRPr>
          </a:p>
          <a:p>
            <a:r>
              <a:rPr lang="en-US" dirty="0" smtClean="0"/>
              <a:t>The common tensile stress in steel reinforcement is </a:t>
            </a:r>
            <a:r>
              <a:rPr lang="en-US" dirty="0" smtClean="0">
                <a:latin typeface="Arial Narrow" pitchFamily="34" charset="0"/>
              </a:rPr>
              <a:t>160 </a:t>
            </a:r>
            <a:r>
              <a:rPr lang="en-US" dirty="0" smtClean="0"/>
              <a:t>N/mm</a:t>
            </a:r>
            <a:r>
              <a:rPr lang="en-US" baseline="30000" dirty="0" smtClean="0"/>
              <a:t>2</a:t>
            </a:r>
            <a:r>
              <a:rPr lang="en-US" dirty="0" smtClean="0"/>
              <a:t> and in bamboo </a:t>
            </a:r>
            <a:r>
              <a:rPr lang="en-US" dirty="0" smtClean="0">
                <a:latin typeface="Arial Narrow" pitchFamily="34" charset="0"/>
              </a:rPr>
              <a:t>370</a:t>
            </a:r>
            <a:r>
              <a:rPr lang="en-US" dirty="0" smtClean="0"/>
              <a:t> N/mm</a:t>
            </a:r>
            <a:r>
              <a:rPr lang="en-US" baseline="30000" dirty="0" smtClean="0"/>
              <a:t>2</a:t>
            </a:r>
            <a:r>
              <a:rPr lang="en-US" dirty="0" smtClean="0"/>
              <a:t>. </a:t>
            </a:r>
          </a:p>
          <a:p>
            <a:endParaRPr lang="en-US" dirty="0" smtClean="0"/>
          </a:p>
          <a:p>
            <a:r>
              <a:rPr lang="en-US" dirty="0" smtClean="0"/>
              <a:t>The mass per volume of steel is </a:t>
            </a:r>
            <a:r>
              <a:rPr lang="en-US" dirty="0" smtClean="0">
                <a:latin typeface="Arial Narrow" pitchFamily="34" charset="0"/>
              </a:rPr>
              <a:t>7850 </a:t>
            </a:r>
            <a:r>
              <a:rPr lang="en-US" dirty="0" smtClean="0"/>
              <a:t>kg/m</a:t>
            </a:r>
            <a:r>
              <a:rPr lang="en-US" baseline="30000" dirty="0" smtClean="0"/>
              <a:t>3 </a:t>
            </a:r>
            <a:r>
              <a:rPr lang="en-US" dirty="0" smtClean="0"/>
              <a:t>and of bamboo is about </a:t>
            </a:r>
            <a:r>
              <a:rPr lang="en-US" dirty="0" smtClean="0">
                <a:latin typeface="Arial Narrow" pitchFamily="34" charset="0"/>
              </a:rPr>
              <a:t>500-600</a:t>
            </a:r>
            <a:r>
              <a:rPr lang="en-US" dirty="0" smtClean="0"/>
              <a:t> kg/m</a:t>
            </a:r>
            <a:r>
              <a:rPr lang="en-US" baseline="30000" dirty="0" smtClean="0"/>
              <a:t>3</a:t>
            </a:r>
            <a:r>
              <a:rPr lang="en-US" dirty="0" smtClean="0"/>
              <a:t>.</a:t>
            </a:r>
          </a:p>
          <a:p>
            <a:endParaRPr lang="en-US" dirty="0" smtClean="0"/>
          </a:p>
          <a:p>
            <a:r>
              <a:rPr lang="en-US" dirty="0" smtClean="0"/>
              <a:t> Evidently bamboo will be cheaper because the price of bamboo per weight will be less than half that of steel.</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MODULUS OF ELASTICITY</a:t>
            </a:r>
            <a:endParaRPr lang="en-US" sz="3200" b="1" dirty="0"/>
          </a:p>
        </p:txBody>
      </p:sp>
      <p:sp>
        <p:nvSpPr>
          <p:cNvPr id="3" name="Content Placeholder 2"/>
          <p:cNvSpPr>
            <a:spLocks noGrp="1"/>
          </p:cNvSpPr>
          <p:nvPr>
            <p:ph idx="1"/>
          </p:nvPr>
        </p:nvSpPr>
        <p:spPr/>
        <p:txBody>
          <a:bodyPr>
            <a:normAutofit/>
          </a:bodyPr>
          <a:lstStyle/>
          <a:p>
            <a:r>
              <a:rPr lang="en-US" dirty="0" smtClean="0"/>
              <a:t>The cellulose fibers in bamboo act as reinforcement similar to reinforcing steel bars in concrete. The distribution of these fibers increases from the inside to the outside.</a:t>
            </a:r>
          </a:p>
          <a:p>
            <a:r>
              <a:rPr lang="en-US" dirty="0" smtClean="0"/>
              <a:t>The E-modulus for cellulose is </a:t>
            </a:r>
            <a:r>
              <a:rPr lang="en-US" dirty="0" smtClean="0">
                <a:latin typeface="Arial Narrow" pitchFamily="34" charset="0"/>
              </a:rPr>
              <a:t>70 000 </a:t>
            </a:r>
            <a:r>
              <a:rPr lang="en-US" dirty="0" smtClean="0"/>
              <a:t>N/mm</a:t>
            </a:r>
            <a:r>
              <a:rPr lang="en-US" baseline="30000" dirty="0" smtClean="0"/>
              <a:t>2</a:t>
            </a:r>
            <a:r>
              <a:rPr lang="en-US" dirty="0" smtClean="0"/>
              <a:t> and about </a:t>
            </a:r>
            <a:r>
              <a:rPr lang="en-US" dirty="0" smtClean="0">
                <a:latin typeface="Arial Narrow" pitchFamily="34" charset="0"/>
              </a:rPr>
              <a:t>50</a:t>
            </a:r>
            <a:r>
              <a:rPr lang="en-US" dirty="0" smtClean="0"/>
              <a:t>% of the cross-section of the fiber is cellulose; the E of the fiber is </a:t>
            </a:r>
            <a:r>
              <a:rPr lang="en-US" dirty="0" smtClean="0">
                <a:latin typeface="Arial Narrow" pitchFamily="34" charset="0"/>
              </a:rPr>
              <a:t>35 000 </a:t>
            </a:r>
            <a:r>
              <a:rPr lang="en-US" dirty="0" smtClean="0"/>
              <a:t>N/mm</a:t>
            </a:r>
            <a:r>
              <a:rPr lang="en-US" baseline="30000" dirty="0" smtClean="0"/>
              <a:t>2</a:t>
            </a:r>
            <a:r>
              <a:rPr lang="en-US" dirty="0" smtClean="0"/>
              <a:t>. </a:t>
            </a:r>
          </a:p>
          <a:p>
            <a:r>
              <a:rPr lang="en-US" dirty="0" smtClean="0"/>
              <a:t>In most bamboos, fibers constitute about </a:t>
            </a:r>
            <a:r>
              <a:rPr lang="en-US" dirty="0" smtClean="0">
                <a:latin typeface="Arial Narrow" pitchFamily="34" charset="0"/>
              </a:rPr>
              <a:t>60</a:t>
            </a:r>
            <a:r>
              <a:rPr lang="en-US" dirty="0" smtClean="0"/>
              <a:t>% on the outside and </a:t>
            </a:r>
            <a:r>
              <a:rPr lang="en-US" dirty="0" smtClean="0">
                <a:latin typeface="Arial Narrow" pitchFamily="34" charset="0"/>
              </a:rPr>
              <a:t>10</a:t>
            </a:r>
            <a:r>
              <a:rPr lang="en-US" dirty="0" smtClean="0"/>
              <a:t>% on the inside.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229600" cy="3505200"/>
          </a:xfrm>
        </p:spPr>
        <p:txBody>
          <a:bodyPr>
            <a:noAutofit/>
          </a:bodyPr>
          <a:lstStyle/>
          <a:p>
            <a:r>
              <a:rPr lang="en-US" dirty="0" smtClean="0"/>
              <a:t>The density of the fibers in the cross-section of a bamboo shell varies along its thickness. </a:t>
            </a:r>
          </a:p>
          <a:p>
            <a:r>
              <a:rPr lang="en-US" dirty="0" smtClean="0"/>
              <a:t>This presents a functionally gradient material, evolved according to the state of stress distribution in its natural environment.</a:t>
            </a:r>
          </a:p>
          <a:p>
            <a:r>
              <a:rPr lang="en-US" dirty="0" smtClean="0"/>
              <a:t>The fibers are concentrated in regions closer to the outer skin. This is consistent with the state of stress distribution when the Culm is subjected to wind forces </a:t>
            </a:r>
          </a:p>
        </p:txBody>
      </p:sp>
      <p:pic>
        <p:nvPicPr>
          <p:cNvPr id="1027" name="Picture 3"/>
          <p:cNvPicPr>
            <a:picLocks noChangeAspect="1" noChangeArrowheads="1"/>
          </p:cNvPicPr>
          <p:nvPr/>
        </p:nvPicPr>
        <p:blipFill>
          <a:blip r:embed="rId2"/>
          <a:srcRect/>
          <a:stretch>
            <a:fillRect/>
          </a:stretch>
        </p:blipFill>
        <p:spPr bwMode="auto">
          <a:xfrm>
            <a:off x="228600" y="4343400"/>
            <a:ext cx="8763000" cy="2124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551688"/>
          </a:xfrm>
        </p:spPr>
        <p:txBody>
          <a:bodyPr/>
          <a:lstStyle/>
          <a:p>
            <a:r>
              <a:rPr lang="en-US" sz="3200" b="1" dirty="0" smtClean="0"/>
              <a:t>DURABILTY</a:t>
            </a:r>
          </a:p>
        </p:txBody>
      </p:sp>
      <p:sp>
        <p:nvSpPr>
          <p:cNvPr id="3" name="Content Placeholder 2"/>
          <p:cNvSpPr>
            <a:spLocks noGrp="1"/>
          </p:cNvSpPr>
          <p:nvPr>
            <p:ph idx="1"/>
          </p:nvPr>
        </p:nvSpPr>
        <p:spPr>
          <a:xfrm>
            <a:off x="457200" y="1371600"/>
            <a:ext cx="8229600" cy="4953000"/>
          </a:xfrm>
        </p:spPr>
        <p:txBody>
          <a:bodyPr>
            <a:normAutofit/>
          </a:bodyPr>
          <a:lstStyle/>
          <a:p>
            <a:r>
              <a:rPr lang="en-US" dirty="0" smtClean="0"/>
              <a:t>Bamboo with low humidity is less prone to mould attacks especially when humidity content is less than </a:t>
            </a:r>
            <a:r>
              <a:rPr lang="en-US" dirty="0" smtClean="0">
                <a:latin typeface="Arial Narrow" pitchFamily="34" charset="0"/>
              </a:rPr>
              <a:t>15</a:t>
            </a:r>
            <a:r>
              <a:rPr lang="en-US" dirty="0" smtClean="0"/>
              <a:t>%. </a:t>
            </a:r>
            <a:endParaRPr lang="en-US" dirty="0" smtClean="0"/>
          </a:p>
          <a:p>
            <a:endParaRPr lang="en-US" dirty="0" smtClean="0"/>
          </a:p>
          <a:p>
            <a:r>
              <a:rPr lang="en-US" dirty="0" smtClean="0"/>
              <a:t>Physical and mechanical properties of bamboo increase with a decrease in its humidity content</a:t>
            </a:r>
            <a:r>
              <a:rPr lang="en-US" dirty="0" smtClean="0"/>
              <a:t>.</a:t>
            </a:r>
          </a:p>
          <a:p>
            <a:endParaRPr lang="en-US" dirty="0" smtClean="0"/>
          </a:p>
          <a:p>
            <a:r>
              <a:rPr lang="en-US" dirty="0" smtClean="0"/>
              <a:t>Bamboo to be treated with a preservative needs to be dry to facilitate penetration. Bamboo can be dried in air, green house, and oven or by fire.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541520"/>
          </a:xfrm>
        </p:spPr>
        <p:txBody>
          <a:bodyPr>
            <a:normAutofit/>
          </a:bodyPr>
          <a:lstStyle/>
          <a:p>
            <a:r>
              <a:rPr lang="en-US" sz="2400" dirty="0" smtClean="0"/>
              <a:t>The durability of bamboo depends strongly on the preservative treatment methods in accordance with basic requirements, its chemical composition should not have any effect on the bamboo fiber and once injected it must not be washed out by rain or humidity. </a:t>
            </a:r>
          </a:p>
          <a:p>
            <a:r>
              <a:rPr lang="en-US" sz="2400" dirty="0" smtClean="0"/>
              <a:t>Many steel and concrete structures built in the past 30years reveal serious deterioration caused mainly by the corrosion of the steel reinforcement.</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76200" y="120650"/>
            <a:ext cx="8281988" cy="641350"/>
          </a:xfrm>
          <a:prstGeom prst="rect">
            <a:avLst/>
          </a:prstGeom>
          <a:noFill/>
          <a:ln w="9525" algn="ctr">
            <a:noFill/>
            <a:miter lim="800000"/>
            <a:headEnd/>
            <a:tailEnd/>
          </a:ln>
        </p:spPr>
        <p:txBody>
          <a:bodyPr>
            <a:spAutoFit/>
          </a:bodyPr>
          <a:lstStyle/>
          <a:p>
            <a:pPr algn="l">
              <a:spcBef>
                <a:spcPct val="0"/>
              </a:spcBef>
              <a:buClrTx/>
              <a:buFontTx/>
              <a:buNone/>
            </a:pPr>
            <a:r>
              <a:rPr lang="en-US" sz="3600">
                <a:solidFill>
                  <a:srgbClr val="006600"/>
                </a:solidFill>
              </a:rPr>
              <a:t>Process of Preservation</a:t>
            </a:r>
          </a:p>
        </p:txBody>
      </p:sp>
      <p:pic>
        <p:nvPicPr>
          <p:cNvPr id="17411" name="Picture 3" descr="b2a"/>
          <p:cNvPicPr>
            <a:picLocks noChangeAspect="1" noChangeArrowheads="1"/>
          </p:cNvPicPr>
          <p:nvPr/>
        </p:nvPicPr>
        <p:blipFill>
          <a:blip r:embed="rId3"/>
          <a:srcRect/>
          <a:stretch>
            <a:fillRect/>
          </a:stretch>
        </p:blipFill>
        <p:spPr bwMode="auto">
          <a:xfrm>
            <a:off x="609600" y="1905000"/>
            <a:ext cx="1573213" cy="4267200"/>
          </a:xfrm>
          <a:prstGeom prst="rect">
            <a:avLst/>
          </a:prstGeom>
          <a:noFill/>
          <a:ln w="9525">
            <a:noFill/>
            <a:miter lim="800000"/>
            <a:headEnd/>
            <a:tailEnd/>
          </a:ln>
        </p:spPr>
      </p:pic>
      <p:pic>
        <p:nvPicPr>
          <p:cNvPr id="17412" name="Picture 4" descr="b3"/>
          <p:cNvPicPr>
            <a:picLocks noChangeAspect="1" noChangeArrowheads="1"/>
          </p:cNvPicPr>
          <p:nvPr/>
        </p:nvPicPr>
        <p:blipFill>
          <a:blip r:embed="rId4"/>
          <a:srcRect/>
          <a:stretch>
            <a:fillRect/>
          </a:stretch>
        </p:blipFill>
        <p:spPr bwMode="auto">
          <a:xfrm>
            <a:off x="5410200" y="3016250"/>
            <a:ext cx="3505200" cy="1344613"/>
          </a:xfrm>
          <a:prstGeom prst="rect">
            <a:avLst/>
          </a:prstGeom>
          <a:noFill/>
          <a:ln w="9525">
            <a:noFill/>
            <a:miter lim="800000"/>
            <a:headEnd/>
            <a:tailEnd/>
          </a:ln>
        </p:spPr>
      </p:pic>
      <p:pic>
        <p:nvPicPr>
          <p:cNvPr id="17413" name="Picture 5" descr="b1"/>
          <p:cNvPicPr>
            <a:picLocks noChangeAspect="1" noChangeArrowheads="1"/>
          </p:cNvPicPr>
          <p:nvPr/>
        </p:nvPicPr>
        <p:blipFill>
          <a:blip r:embed="rId5"/>
          <a:srcRect/>
          <a:stretch>
            <a:fillRect/>
          </a:stretch>
        </p:blipFill>
        <p:spPr bwMode="auto">
          <a:xfrm>
            <a:off x="2286000" y="1905000"/>
            <a:ext cx="3048000" cy="2454275"/>
          </a:xfrm>
          <a:prstGeom prst="rect">
            <a:avLst/>
          </a:prstGeom>
          <a:noFill/>
          <a:ln w="9525">
            <a:noFill/>
            <a:miter lim="800000"/>
            <a:headEnd/>
            <a:tailEnd/>
          </a:ln>
        </p:spPr>
      </p:pic>
      <p:sp>
        <p:nvSpPr>
          <p:cNvPr id="17414" name="Text Box 6"/>
          <p:cNvSpPr txBox="1">
            <a:spLocks noChangeArrowheads="1"/>
          </p:cNvSpPr>
          <p:nvPr/>
        </p:nvSpPr>
        <p:spPr bwMode="auto">
          <a:xfrm>
            <a:off x="76200" y="838200"/>
            <a:ext cx="8839200" cy="369332"/>
          </a:xfrm>
          <a:prstGeom prst="rect">
            <a:avLst/>
          </a:prstGeom>
          <a:noFill/>
          <a:ln w="9525" algn="ctr">
            <a:noFill/>
            <a:miter lim="800000"/>
            <a:headEnd/>
            <a:tailEnd/>
          </a:ln>
        </p:spPr>
        <p:txBody>
          <a:bodyPr>
            <a:spAutoFit/>
          </a:bodyPr>
          <a:lstStyle/>
          <a:p>
            <a:pPr algn="l">
              <a:spcBef>
                <a:spcPct val="0"/>
              </a:spcBef>
              <a:buClrTx/>
              <a:buFontTx/>
              <a:buNone/>
            </a:pPr>
            <a:r>
              <a:rPr lang="en-US" dirty="0">
                <a:solidFill>
                  <a:srgbClr val="003300"/>
                </a:solidFill>
              </a:rPr>
              <a:t>IS </a:t>
            </a:r>
            <a:r>
              <a:rPr lang="en-US" dirty="0">
                <a:solidFill>
                  <a:srgbClr val="003300"/>
                </a:solidFill>
                <a:latin typeface="Arial Narrow" pitchFamily="34" charset="0"/>
              </a:rPr>
              <a:t>401:2001</a:t>
            </a:r>
            <a:r>
              <a:rPr lang="en-US" dirty="0">
                <a:solidFill>
                  <a:srgbClr val="003300"/>
                </a:solidFill>
              </a:rPr>
              <a:t> Code of Practice for Preservation of Timber</a:t>
            </a:r>
          </a:p>
        </p:txBody>
      </p:sp>
      <p:sp>
        <p:nvSpPr>
          <p:cNvPr id="17415" name="Text Box 7"/>
          <p:cNvSpPr txBox="1">
            <a:spLocks noChangeArrowheads="1"/>
          </p:cNvSpPr>
          <p:nvPr/>
        </p:nvSpPr>
        <p:spPr bwMode="auto">
          <a:xfrm>
            <a:off x="76200" y="1355725"/>
            <a:ext cx="5486400" cy="396875"/>
          </a:xfrm>
          <a:prstGeom prst="rect">
            <a:avLst/>
          </a:prstGeom>
          <a:noFill/>
          <a:ln w="9525" algn="ctr">
            <a:noFill/>
            <a:miter lim="800000"/>
            <a:headEnd/>
            <a:tailEnd/>
          </a:ln>
        </p:spPr>
        <p:txBody>
          <a:bodyPr>
            <a:spAutoFit/>
          </a:bodyPr>
          <a:lstStyle/>
          <a:p>
            <a:pPr marL="344488" indent="-344488" algn="l">
              <a:spcBef>
                <a:spcPct val="0"/>
              </a:spcBef>
              <a:buClrTx/>
              <a:buFontTx/>
              <a:buNone/>
            </a:pPr>
            <a:r>
              <a:rPr lang="en-US" sz="2000">
                <a:solidFill>
                  <a:srgbClr val="003300"/>
                </a:solidFill>
              </a:rPr>
              <a:t>1. Surface application ( brushing, dipping)</a:t>
            </a:r>
          </a:p>
        </p:txBody>
      </p:sp>
      <p:sp>
        <p:nvSpPr>
          <p:cNvPr id="17416" name="Text Box 8"/>
          <p:cNvSpPr txBox="1">
            <a:spLocks noChangeArrowheads="1"/>
          </p:cNvSpPr>
          <p:nvPr/>
        </p:nvSpPr>
        <p:spPr bwMode="auto">
          <a:xfrm>
            <a:off x="152400" y="6324600"/>
            <a:ext cx="3124200" cy="396875"/>
          </a:xfrm>
          <a:prstGeom prst="rect">
            <a:avLst/>
          </a:prstGeom>
          <a:noFill/>
          <a:ln w="9525" algn="ctr">
            <a:noFill/>
            <a:miter lim="800000"/>
            <a:headEnd/>
            <a:tailEnd/>
          </a:ln>
        </p:spPr>
        <p:txBody>
          <a:bodyPr>
            <a:spAutoFit/>
          </a:bodyPr>
          <a:lstStyle/>
          <a:p>
            <a:pPr marL="344488" indent="-344488" algn="l">
              <a:spcBef>
                <a:spcPct val="0"/>
              </a:spcBef>
              <a:buClrTx/>
              <a:buFontTx/>
              <a:buNone/>
            </a:pPr>
            <a:r>
              <a:rPr lang="en-US" sz="2000">
                <a:solidFill>
                  <a:srgbClr val="003300"/>
                </a:solidFill>
              </a:rPr>
              <a:t>2. Hot &amp; Cold Method</a:t>
            </a:r>
          </a:p>
        </p:txBody>
      </p:sp>
      <p:sp>
        <p:nvSpPr>
          <p:cNvPr id="17417" name="Text Box 9"/>
          <p:cNvSpPr txBox="1">
            <a:spLocks noChangeArrowheads="1"/>
          </p:cNvSpPr>
          <p:nvPr/>
        </p:nvSpPr>
        <p:spPr bwMode="auto">
          <a:xfrm>
            <a:off x="2274888" y="4419600"/>
            <a:ext cx="3124200" cy="396875"/>
          </a:xfrm>
          <a:prstGeom prst="rect">
            <a:avLst/>
          </a:prstGeom>
          <a:noFill/>
          <a:ln w="9525" algn="ctr">
            <a:noFill/>
            <a:miter lim="800000"/>
            <a:headEnd/>
            <a:tailEnd/>
          </a:ln>
        </p:spPr>
        <p:txBody>
          <a:bodyPr>
            <a:spAutoFit/>
          </a:bodyPr>
          <a:lstStyle/>
          <a:p>
            <a:pPr marL="344488" indent="-344488" algn="l">
              <a:spcBef>
                <a:spcPct val="0"/>
              </a:spcBef>
              <a:buClrTx/>
              <a:buFontTx/>
              <a:buNone/>
            </a:pPr>
            <a:r>
              <a:rPr lang="en-US" sz="2000">
                <a:solidFill>
                  <a:srgbClr val="003300"/>
                </a:solidFill>
              </a:rPr>
              <a:t>3. Boucheire Process</a:t>
            </a:r>
          </a:p>
        </p:txBody>
      </p:sp>
      <p:sp>
        <p:nvSpPr>
          <p:cNvPr id="17418" name="Text Box 10"/>
          <p:cNvSpPr txBox="1">
            <a:spLocks noChangeArrowheads="1"/>
          </p:cNvSpPr>
          <p:nvPr/>
        </p:nvSpPr>
        <p:spPr bwMode="auto">
          <a:xfrm>
            <a:off x="5486400" y="4419600"/>
            <a:ext cx="3124200" cy="396875"/>
          </a:xfrm>
          <a:prstGeom prst="rect">
            <a:avLst/>
          </a:prstGeom>
          <a:noFill/>
          <a:ln w="9525" algn="ctr">
            <a:noFill/>
            <a:miter lim="800000"/>
            <a:headEnd/>
            <a:tailEnd/>
          </a:ln>
        </p:spPr>
        <p:txBody>
          <a:bodyPr>
            <a:spAutoFit/>
          </a:bodyPr>
          <a:lstStyle/>
          <a:p>
            <a:pPr marL="344488" indent="-344488" algn="l">
              <a:spcBef>
                <a:spcPct val="0"/>
              </a:spcBef>
              <a:buClrTx/>
              <a:buFontTx/>
              <a:buNone/>
            </a:pPr>
            <a:r>
              <a:rPr lang="en-US" sz="2000">
                <a:solidFill>
                  <a:srgbClr val="003300"/>
                </a:solidFill>
              </a:rPr>
              <a:t>5. Inter Nodal Injection</a:t>
            </a:r>
          </a:p>
        </p:txBody>
      </p:sp>
      <p:sp>
        <p:nvSpPr>
          <p:cNvPr id="17419" name="Text Box 11"/>
          <p:cNvSpPr txBox="1">
            <a:spLocks noChangeArrowheads="1"/>
          </p:cNvSpPr>
          <p:nvPr/>
        </p:nvSpPr>
        <p:spPr bwMode="auto">
          <a:xfrm>
            <a:off x="2286000" y="4876800"/>
            <a:ext cx="3124200" cy="396875"/>
          </a:xfrm>
          <a:prstGeom prst="rect">
            <a:avLst/>
          </a:prstGeom>
          <a:noFill/>
          <a:ln w="9525" algn="ctr">
            <a:noFill/>
            <a:miter lim="800000"/>
            <a:headEnd/>
            <a:tailEnd/>
          </a:ln>
        </p:spPr>
        <p:txBody>
          <a:bodyPr>
            <a:spAutoFit/>
          </a:bodyPr>
          <a:lstStyle/>
          <a:p>
            <a:pPr marL="344488" indent="-344488" algn="l">
              <a:spcBef>
                <a:spcPct val="0"/>
              </a:spcBef>
              <a:buClrTx/>
              <a:buFontTx/>
              <a:buNone/>
            </a:pPr>
            <a:r>
              <a:rPr lang="en-US" sz="2000">
                <a:solidFill>
                  <a:srgbClr val="003300"/>
                </a:solidFill>
              </a:rPr>
              <a:t>4. Diffusion Process</a:t>
            </a:r>
          </a:p>
        </p:txBody>
      </p:sp>
      <p:sp>
        <p:nvSpPr>
          <p:cNvPr id="17420" name="Rectangle 12"/>
          <p:cNvSpPr>
            <a:spLocks noChangeArrowheads="1"/>
          </p:cNvSpPr>
          <p:nvPr/>
        </p:nvSpPr>
        <p:spPr bwMode="auto">
          <a:xfrm>
            <a:off x="182563" y="758825"/>
            <a:ext cx="8610600" cy="76200"/>
          </a:xfrm>
          <a:prstGeom prst="rect">
            <a:avLst/>
          </a:prstGeom>
          <a:gradFill rotWithShape="0">
            <a:gsLst>
              <a:gs pos="0">
                <a:srgbClr val="006600"/>
              </a:gs>
              <a:gs pos="100000">
                <a:schemeClr val="bg1"/>
              </a:gs>
            </a:gsLst>
            <a:lin ang="0" scaled="1"/>
          </a:gradFill>
          <a:ln w="9525">
            <a:noFill/>
            <a:miter lim="800000"/>
            <a:headEnd/>
            <a:tailEnd/>
          </a:ln>
        </p:spPr>
        <p:txBody>
          <a:bodyPr wrap="none" lIns="91431" tIns="45715" rIns="91431" bIns="45715" anchor="ctr">
            <a:spAutoFit/>
          </a:bodyPr>
          <a:lstStyle/>
          <a:p>
            <a:endParaRPr lang="en-US"/>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23850" y="838200"/>
            <a:ext cx="8281988" cy="5078313"/>
          </a:xfrm>
          <a:prstGeom prst="rect">
            <a:avLst/>
          </a:prstGeom>
          <a:noFill/>
          <a:ln w="9525" algn="ctr">
            <a:noFill/>
            <a:miter lim="800000"/>
            <a:headEnd/>
            <a:tailEnd/>
          </a:ln>
        </p:spPr>
        <p:txBody>
          <a:bodyPr wrap="square">
            <a:spAutoFit/>
          </a:bodyPr>
          <a:lstStyle/>
          <a:p>
            <a:pPr algn="l">
              <a:spcBef>
                <a:spcPct val="0"/>
              </a:spcBef>
              <a:buClrTx/>
              <a:buFontTx/>
              <a:buNone/>
            </a:pPr>
            <a:r>
              <a:rPr lang="en-US" sz="3600" b="1" dirty="0">
                <a:solidFill>
                  <a:srgbClr val="006600"/>
                </a:solidFill>
              </a:rPr>
              <a:t>Preservatives Recommended</a:t>
            </a:r>
          </a:p>
          <a:p>
            <a:pPr marL="274320" indent="-274320">
              <a:spcBef>
                <a:spcPct val="20000"/>
              </a:spcBef>
              <a:buClr>
                <a:schemeClr val="accent3"/>
              </a:buClr>
              <a:buSzPct val="95000"/>
              <a:buFont typeface="Wingdings 2"/>
              <a:buChar char=""/>
            </a:pPr>
            <a:endParaRPr lang="en-US" sz="2400" dirty="0" smtClean="0"/>
          </a:p>
          <a:p>
            <a:pPr marL="274320" indent="-274320">
              <a:spcBef>
                <a:spcPct val="20000"/>
              </a:spcBef>
              <a:buClr>
                <a:schemeClr val="accent3"/>
              </a:buClr>
              <a:buSzPct val="95000"/>
              <a:buFont typeface="Wingdings 2"/>
              <a:buChar char=""/>
            </a:pPr>
            <a:r>
              <a:rPr lang="en-US" sz="2400" dirty="0" smtClean="0"/>
              <a:t>Coal </a:t>
            </a:r>
            <a:r>
              <a:rPr lang="en-US" sz="2400" dirty="0" smtClean="0"/>
              <a:t>Tar </a:t>
            </a:r>
            <a:r>
              <a:rPr lang="en-US" sz="2400" dirty="0" smtClean="0"/>
              <a:t>Creosote</a:t>
            </a:r>
          </a:p>
          <a:p>
            <a:pPr marL="274320" indent="-274320">
              <a:spcBef>
                <a:spcPct val="20000"/>
              </a:spcBef>
              <a:buClr>
                <a:schemeClr val="accent3"/>
              </a:buClr>
              <a:buSzPct val="95000"/>
              <a:buFont typeface="Wingdings 2"/>
              <a:buChar char=""/>
            </a:pPr>
            <a:endParaRPr lang="en-US" sz="2400" dirty="0" smtClean="0"/>
          </a:p>
          <a:p>
            <a:pPr marL="274320" indent="-274320">
              <a:spcBef>
                <a:spcPct val="20000"/>
              </a:spcBef>
              <a:buClr>
                <a:schemeClr val="accent3"/>
              </a:buClr>
              <a:buSzPct val="95000"/>
              <a:buFont typeface="Wingdings 2"/>
              <a:buChar char=""/>
            </a:pPr>
            <a:r>
              <a:rPr lang="en-US" sz="2400" dirty="0" smtClean="0"/>
              <a:t>Copper </a:t>
            </a:r>
            <a:r>
              <a:rPr lang="en-US" sz="2400" dirty="0" smtClean="0"/>
              <a:t>– chrome -  arsenic </a:t>
            </a:r>
            <a:r>
              <a:rPr lang="en-US" sz="2400" dirty="0" smtClean="0"/>
              <a:t>compositions</a:t>
            </a:r>
          </a:p>
          <a:p>
            <a:pPr marL="274320" indent="-274320">
              <a:spcBef>
                <a:spcPct val="20000"/>
              </a:spcBef>
              <a:buClr>
                <a:schemeClr val="accent3"/>
              </a:buClr>
              <a:buSzPct val="95000"/>
              <a:buFont typeface="Wingdings 2"/>
              <a:buChar char=""/>
            </a:pPr>
            <a:endParaRPr lang="en-US" sz="2400" dirty="0" smtClean="0"/>
          </a:p>
          <a:p>
            <a:pPr marL="274320" indent="-274320">
              <a:spcBef>
                <a:spcPct val="20000"/>
              </a:spcBef>
              <a:buClr>
                <a:schemeClr val="accent3"/>
              </a:buClr>
              <a:buSzPct val="95000"/>
              <a:buFont typeface="Wingdings 2"/>
              <a:buChar char=""/>
            </a:pPr>
            <a:r>
              <a:rPr lang="en-US" sz="2400" dirty="0" smtClean="0"/>
              <a:t>Acid- </a:t>
            </a:r>
            <a:r>
              <a:rPr lang="en-US" sz="2400" dirty="0" smtClean="0"/>
              <a:t>cupric – chromate </a:t>
            </a:r>
            <a:r>
              <a:rPr lang="en-US" sz="2400" dirty="0" smtClean="0"/>
              <a:t>composition</a:t>
            </a:r>
          </a:p>
          <a:p>
            <a:pPr marL="274320" indent="-274320">
              <a:spcBef>
                <a:spcPct val="20000"/>
              </a:spcBef>
              <a:buClr>
                <a:schemeClr val="accent3"/>
              </a:buClr>
              <a:buSzPct val="95000"/>
              <a:buFont typeface="Wingdings 2"/>
              <a:buChar char=""/>
            </a:pPr>
            <a:endParaRPr lang="en-US" sz="2400" dirty="0" smtClean="0"/>
          </a:p>
          <a:p>
            <a:pPr marL="274320" indent="-274320">
              <a:spcBef>
                <a:spcPct val="20000"/>
              </a:spcBef>
              <a:buClr>
                <a:schemeClr val="accent3"/>
              </a:buClr>
              <a:buSzPct val="95000"/>
              <a:buFont typeface="Wingdings 2"/>
              <a:buChar char=""/>
            </a:pPr>
            <a:r>
              <a:rPr lang="en-US" sz="2400" dirty="0" smtClean="0"/>
              <a:t>Copper </a:t>
            </a:r>
            <a:r>
              <a:rPr lang="en-US" sz="2400" dirty="0" smtClean="0"/>
              <a:t>– chrome- born </a:t>
            </a:r>
            <a:r>
              <a:rPr lang="en-US" sz="2400" dirty="0" smtClean="0"/>
              <a:t>composition</a:t>
            </a:r>
          </a:p>
          <a:p>
            <a:pPr marL="274320" indent="-274320">
              <a:spcBef>
                <a:spcPct val="20000"/>
              </a:spcBef>
              <a:buClr>
                <a:schemeClr val="accent3"/>
              </a:buClr>
              <a:buSzPct val="95000"/>
            </a:pPr>
            <a:endParaRPr lang="en-US" sz="2400" dirty="0" smtClean="0"/>
          </a:p>
          <a:p>
            <a:pPr marL="274320" indent="-274320">
              <a:spcBef>
                <a:spcPct val="20000"/>
              </a:spcBef>
              <a:buClr>
                <a:schemeClr val="accent3"/>
              </a:buClr>
              <a:buSzPct val="95000"/>
              <a:buFont typeface="Wingdings 2"/>
              <a:buChar char=""/>
            </a:pPr>
            <a:r>
              <a:rPr lang="en-US" sz="2400" dirty="0" smtClean="0"/>
              <a:t>Copper </a:t>
            </a:r>
            <a:r>
              <a:rPr lang="en-US" sz="2400" dirty="0" smtClean="0"/>
              <a:t>zinc – </a:t>
            </a:r>
            <a:r>
              <a:rPr lang="en-US" sz="2400" dirty="0" err="1" smtClean="0"/>
              <a:t>napthanate</a:t>
            </a:r>
            <a:r>
              <a:rPr lang="en-US" sz="2400" dirty="0" smtClean="0"/>
              <a:t>	</a:t>
            </a:r>
            <a:r>
              <a:rPr lang="en-US" sz="2400" dirty="0" smtClean="0"/>
              <a:t> </a:t>
            </a:r>
            <a:r>
              <a:rPr lang="en-US" sz="2400" dirty="0" err="1" smtClean="0"/>
              <a:t>Abietates</a:t>
            </a:r>
            <a:r>
              <a:rPr lang="en-US" sz="2400" dirty="0" smtClean="0"/>
              <a:t> </a:t>
            </a:r>
            <a:endParaRPr lang="en-US" sz="2400" dirty="0" smtClean="0"/>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a:bodyPr>
          <a:lstStyle/>
          <a:p>
            <a:r>
              <a:rPr lang="en-US" sz="2400" dirty="0" smtClean="0"/>
              <a:t>A steel reinforced concrete column after </a:t>
            </a:r>
            <a:r>
              <a:rPr lang="en-US" sz="2400" dirty="0" smtClean="0">
                <a:latin typeface="Arial Narrow" pitchFamily="34" charset="0"/>
              </a:rPr>
              <a:t>10 </a:t>
            </a:r>
            <a:r>
              <a:rPr lang="en-US" sz="2400" dirty="0" smtClean="0"/>
              <a:t>service years and first bamboo reinforced concrete beam tested and compared. </a:t>
            </a:r>
          </a:p>
          <a:p>
            <a:r>
              <a:rPr lang="en-US" sz="2400" dirty="0" smtClean="0"/>
              <a:t>The bamboo reinforced beam after testing has been exposed to open air. </a:t>
            </a:r>
          </a:p>
          <a:p>
            <a:r>
              <a:rPr lang="en-US" sz="2400" dirty="0" smtClean="0"/>
              <a:t>It can be observed that the bamboo segment of the beam reinforcement, treated against insects as well as for bonding with concrete, is still in satisfactory condition after </a:t>
            </a:r>
            <a:r>
              <a:rPr lang="en-US" sz="2400" dirty="0" smtClean="0">
                <a:latin typeface="Arial Narrow" pitchFamily="34" charset="0"/>
              </a:rPr>
              <a:t>15</a:t>
            </a:r>
            <a:r>
              <a:rPr lang="en-US" sz="2400" dirty="0" smtClean="0"/>
              <a:t> years.</a:t>
            </a:r>
            <a:endParaRPr lang="en-US" sz="2400" dirty="0"/>
          </a:p>
        </p:txBody>
      </p:sp>
      <p:pic>
        <p:nvPicPr>
          <p:cNvPr id="2050" name="Picture 2"/>
          <p:cNvPicPr>
            <a:picLocks noChangeAspect="1" noChangeArrowheads="1"/>
          </p:cNvPicPr>
          <p:nvPr/>
        </p:nvPicPr>
        <p:blipFill>
          <a:blip r:embed="rId2"/>
          <a:srcRect/>
          <a:stretch>
            <a:fillRect/>
          </a:stretch>
        </p:blipFill>
        <p:spPr bwMode="auto">
          <a:xfrm>
            <a:off x="304800" y="4343400"/>
            <a:ext cx="8382000" cy="2243138"/>
          </a:xfrm>
          <a:prstGeom prst="rect">
            <a:avLst/>
          </a:prstGeom>
          <a:noFill/>
          <a:ln w="9525">
            <a:noFill/>
            <a:miter lim="800000"/>
            <a:headEnd/>
            <a:tailEnd/>
          </a:ln>
          <a:effectLst/>
        </p:spPr>
      </p:pic>
      <p:grpSp>
        <p:nvGrpSpPr>
          <p:cNvPr id="4" name="Group 2"/>
          <p:cNvGrpSpPr>
            <a:grpSpLocks/>
          </p:cNvGrpSpPr>
          <p:nvPr/>
        </p:nvGrpSpPr>
        <p:grpSpPr bwMode="auto">
          <a:xfrm>
            <a:off x="0" y="0"/>
            <a:ext cx="9144000" cy="6858000"/>
            <a:chOff x="96" y="240"/>
            <a:chExt cx="5568" cy="3866"/>
          </a:xfrm>
        </p:grpSpPr>
        <p:pic>
          <p:nvPicPr>
            <p:cNvPr id="5" name="Picture 3" descr="T1"/>
            <p:cNvPicPr>
              <a:picLocks noChangeAspect="1" noChangeArrowheads="1"/>
            </p:cNvPicPr>
            <p:nvPr/>
          </p:nvPicPr>
          <p:blipFill>
            <a:blip r:embed="rId3">
              <a:lum bright="-12000" contrast="12000"/>
            </a:blip>
            <a:srcRect/>
            <a:stretch>
              <a:fillRect/>
            </a:stretch>
          </p:blipFill>
          <p:spPr bwMode="auto">
            <a:xfrm>
              <a:off x="96" y="240"/>
              <a:ext cx="5568" cy="3866"/>
            </a:xfrm>
            <a:prstGeom prst="rect">
              <a:avLst/>
            </a:prstGeom>
            <a:noFill/>
            <a:ln w="9525" algn="ctr">
              <a:noFill/>
              <a:miter lim="800000"/>
              <a:headEnd/>
              <a:tailEnd/>
            </a:ln>
          </p:spPr>
        </p:pic>
        <p:sp>
          <p:nvSpPr>
            <p:cNvPr id="6" name="Rectangle 4"/>
            <p:cNvSpPr>
              <a:spLocks noChangeArrowheads="1"/>
            </p:cNvSpPr>
            <p:nvPr/>
          </p:nvSpPr>
          <p:spPr bwMode="auto">
            <a:xfrm>
              <a:off x="1536" y="240"/>
              <a:ext cx="384" cy="240"/>
            </a:xfrm>
            <a:prstGeom prst="rect">
              <a:avLst/>
            </a:prstGeom>
            <a:noFill/>
            <a:ln w="9525" algn="ctr">
              <a:noFill/>
              <a:miter lim="800000"/>
              <a:headEnd/>
              <a:tailEnd/>
            </a:ln>
          </p:spPr>
          <p:txBody>
            <a:bodyPr/>
            <a:lstStyle/>
            <a:p>
              <a:endParaRPr 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27888"/>
          </a:xfrm>
        </p:spPr>
        <p:txBody>
          <a:bodyPr>
            <a:normAutofit/>
          </a:bodyPr>
          <a:lstStyle/>
          <a:p>
            <a:r>
              <a:rPr lang="en-US" sz="3200" b="1" dirty="0" smtClean="0"/>
              <a:t>CONTENTS</a:t>
            </a:r>
            <a:endParaRPr lang="en-US" sz="3200" b="1" dirty="0"/>
          </a:p>
        </p:txBody>
      </p:sp>
      <p:sp>
        <p:nvSpPr>
          <p:cNvPr id="3" name="Content Placeholder 2"/>
          <p:cNvSpPr>
            <a:spLocks noGrp="1"/>
          </p:cNvSpPr>
          <p:nvPr>
            <p:ph idx="1"/>
          </p:nvPr>
        </p:nvSpPr>
        <p:spPr/>
        <p:txBody>
          <a:bodyPr>
            <a:normAutofit/>
          </a:bodyPr>
          <a:lstStyle/>
          <a:p>
            <a:r>
              <a:rPr lang="en-US" sz="2400" b="1" dirty="0" smtClean="0"/>
              <a:t>INTRODUCTION</a:t>
            </a:r>
          </a:p>
          <a:p>
            <a:r>
              <a:rPr lang="en-US" sz="2400" b="1" dirty="0" smtClean="0"/>
              <a:t>USE OF BAMBOO IN CONSTRUCTION</a:t>
            </a:r>
          </a:p>
          <a:p>
            <a:r>
              <a:rPr lang="en-US" sz="2400" b="1" dirty="0" smtClean="0"/>
              <a:t>ADVANTAGES OF BAMBOO</a:t>
            </a:r>
          </a:p>
          <a:p>
            <a:r>
              <a:rPr lang="en-US" sz="2400" b="1" dirty="0" smtClean="0"/>
              <a:t>BASIC PROPERTIES OF BAMBOO</a:t>
            </a:r>
          </a:p>
          <a:p>
            <a:r>
              <a:rPr lang="en-US" sz="2400" b="1" dirty="0" smtClean="0"/>
              <a:t>STRESS-STRAIN BEHAVIOUR OF BAMBOO WITH CONCRETE</a:t>
            </a:r>
          </a:p>
          <a:p>
            <a:r>
              <a:rPr lang="en-US" sz="2400" b="1" dirty="0" smtClean="0"/>
              <a:t>SOME PART OF DESIGN</a:t>
            </a:r>
          </a:p>
          <a:p>
            <a:r>
              <a:rPr lang="en-US" sz="2400" b="1" dirty="0" smtClean="0"/>
              <a:t>CASE  STUDIES</a:t>
            </a:r>
          </a:p>
          <a:p>
            <a:r>
              <a:rPr lang="en-US" sz="2400" b="1" dirty="0" smtClean="0"/>
              <a:t>CONCLUSION </a:t>
            </a:r>
          </a:p>
          <a:p>
            <a:r>
              <a:rPr lang="en-US" sz="2400" b="1" dirty="0" smtClean="0"/>
              <a:t>REFERENCES</a:t>
            </a:r>
          </a:p>
          <a:p>
            <a:endParaRPr lang="en-US" sz="2400" b="1" dirty="0" smtClean="0"/>
          </a:p>
          <a:p>
            <a:endParaRPr lang="en-US" sz="2400" b="1" dirty="0" smtClean="0"/>
          </a:p>
          <a:p>
            <a:endParaRPr lang="en-US" sz="2400"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905000"/>
            <a:ext cx="8305800" cy="1143000"/>
          </a:xfrm>
        </p:spPr>
        <p:txBody>
          <a:bodyPr>
            <a:normAutofit/>
          </a:bodyPr>
          <a:lstStyle/>
          <a:p>
            <a:pPr algn="ctr"/>
            <a:r>
              <a:rPr lang="en-US" sz="4000" dirty="0" smtClean="0"/>
              <a:t>EARTHQUAKE RESISTANCE</a:t>
            </a:r>
            <a:endParaRPr lang="en-US" sz="4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EARTHQUAKE RESISTANCE</a:t>
            </a:r>
            <a:endParaRPr lang="en-US" sz="3200" b="1" dirty="0"/>
          </a:p>
        </p:txBody>
      </p:sp>
      <p:sp>
        <p:nvSpPr>
          <p:cNvPr id="3" name="Content Placeholder 2"/>
          <p:cNvSpPr>
            <a:spLocks noGrp="1"/>
          </p:cNvSpPr>
          <p:nvPr>
            <p:ph idx="1"/>
          </p:nvPr>
        </p:nvSpPr>
        <p:spPr/>
        <p:txBody>
          <a:bodyPr>
            <a:normAutofit fontScale="92500" lnSpcReduction="10000"/>
          </a:bodyPr>
          <a:lstStyle/>
          <a:p>
            <a:r>
              <a:rPr lang="en-US" dirty="0" smtClean="0"/>
              <a:t>As said earlier, bamboo is a perfect material for earthquakes it is lightweight, and the hollow form gives much stiffness. </a:t>
            </a:r>
          </a:p>
          <a:p>
            <a:r>
              <a:rPr lang="en-US" dirty="0" smtClean="0"/>
              <a:t>But some can ask how to assess whether a bamboo house would survive an earthquake of a given intensity? But for that A dynamic test on a full-scale house is extremely expensive. </a:t>
            </a:r>
          </a:p>
          <a:p>
            <a:r>
              <a:rPr lang="en-US" dirty="0" smtClean="0"/>
              <a:t>So that At  the National Bamboo Project of Costa Rica, only typical walls were tested, using a static test. The wall was fixed on a steel frame and using a hydraulic jack, a horizontal force was applied at an upper corner and in the plane of the wall.</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04800" y="1066800"/>
            <a:ext cx="4495800" cy="51054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953000" y="990600"/>
            <a:ext cx="3962400"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fontScale="92500" lnSpcReduction="20000"/>
          </a:bodyPr>
          <a:lstStyle/>
          <a:p>
            <a:r>
              <a:rPr lang="en-US" dirty="0" smtClean="0"/>
              <a:t>A panel made of split bamboo. The hydraulic jack, which applies horizontal force, can be seen at the top right corner of the frame. </a:t>
            </a:r>
          </a:p>
          <a:p>
            <a:r>
              <a:rPr lang="en-US" dirty="0" smtClean="0"/>
              <a:t>This jack simulates the effect of earthquake. Different walls have been tested: with and without diagonal, with and without mortar, etc. The results were more than satisfactory.</a:t>
            </a:r>
          </a:p>
          <a:p>
            <a:r>
              <a:rPr lang="en-US" dirty="0" smtClean="0"/>
              <a:t> The deformation being measured at the lower end of a panel with plaster. </a:t>
            </a:r>
          </a:p>
          <a:p>
            <a:r>
              <a:rPr lang="en-US" dirty="0" smtClean="0"/>
              <a:t>The deformation was </a:t>
            </a:r>
            <a:r>
              <a:rPr lang="en-US" dirty="0" smtClean="0">
                <a:latin typeface="Arial Narrow" pitchFamily="34" charset="0"/>
              </a:rPr>
              <a:t>120</a:t>
            </a:r>
            <a:r>
              <a:rPr lang="en-US" dirty="0" smtClean="0"/>
              <a:t> mm, without any visual damage to the plaster and the panel. </a:t>
            </a:r>
          </a:p>
          <a:p>
            <a:r>
              <a:rPr lang="en-US" dirty="0" smtClean="0"/>
              <a:t>From this reading the bamboo housing system was assessed as earthquake-resistant. </a:t>
            </a:r>
          </a:p>
          <a:p>
            <a:r>
              <a:rPr lang="en-US" dirty="0" smtClean="0"/>
              <a:t>The real proof came in April </a:t>
            </a:r>
            <a:r>
              <a:rPr lang="en-US" dirty="0" smtClean="0">
                <a:latin typeface="Arial Narrow" pitchFamily="34" charset="0"/>
              </a:rPr>
              <a:t>1991</a:t>
            </a:r>
            <a:r>
              <a:rPr lang="en-US" dirty="0" smtClean="0"/>
              <a:t>, when about </a:t>
            </a:r>
            <a:r>
              <a:rPr lang="en-US" dirty="0" smtClean="0">
                <a:latin typeface="Arial Narrow" pitchFamily="34" charset="0"/>
              </a:rPr>
              <a:t>20 </a:t>
            </a:r>
            <a:r>
              <a:rPr lang="en-US" dirty="0" smtClean="0"/>
              <a:t>bamboo houses survived quite near to the epicenter of a </a:t>
            </a:r>
            <a:r>
              <a:rPr lang="en-US" dirty="0" smtClean="0">
                <a:latin typeface="Arial Narrow" pitchFamily="34" charset="0"/>
              </a:rPr>
              <a:t>7.5</a:t>
            </a:r>
            <a:r>
              <a:rPr lang="en-US" dirty="0" smtClean="0"/>
              <a:t> Magnitude earthquake.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27888"/>
          </a:xfrm>
        </p:spPr>
        <p:txBody>
          <a:bodyPr>
            <a:normAutofit/>
          </a:bodyPr>
          <a:lstStyle/>
          <a:p>
            <a:r>
              <a:rPr lang="en-US" sz="3200" b="1" dirty="0" smtClean="0"/>
              <a:t>SEISMIC REINFORCEMENT</a:t>
            </a:r>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r>
              <a:rPr lang="en-US" dirty="0" smtClean="0"/>
              <a:t>The most important factor for the improved seismic performance of adobe construction is to provide reinforcement for the walls. </a:t>
            </a:r>
          </a:p>
          <a:p>
            <a:r>
              <a:rPr lang="en-US" dirty="0" smtClean="0"/>
              <a:t>Earthquake shaking will cause adobe walls to crack at the corners and to break up in large blocks.</a:t>
            </a:r>
          </a:p>
          <a:p>
            <a:r>
              <a:rPr lang="en-US" dirty="0" smtClean="0"/>
              <a:t>The role of the reinforcement therefore is to keep these large pieces of adobe wall together. </a:t>
            </a:r>
          </a:p>
          <a:p>
            <a:r>
              <a:rPr lang="en-US" dirty="0" smtClean="0"/>
              <a:t>A ring beam that ties the walls in a box-like structure is one of the most essential components of earthquake resistance for load bearing masonry construction. </a:t>
            </a:r>
          </a:p>
          <a:p>
            <a:r>
              <a:rPr lang="en-US" dirty="0" smtClean="0"/>
              <a:t>The ring beam must be strong, continuous, and well tied to the walls, and it must receive and support the roof. The ring beam can be made of concrete or timber.</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457200" y="1143000"/>
            <a:ext cx="8305800" cy="50291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fontScale="92500" lnSpcReduction="10000"/>
          </a:bodyPr>
          <a:lstStyle/>
          <a:p>
            <a:r>
              <a:rPr lang="en-US" dirty="0" smtClean="0"/>
              <a:t>Vertical reinforcement helps to tie the wall to the foundation and to the ring beam and restrains out-of-plane bending and in-plane shear. </a:t>
            </a:r>
          </a:p>
          <a:p>
            <a:r>
              <a:rPr lang="en-US" dirty="0" smtClean="0"/>
              <a:t>Horizontal reinforcement helps to transmit the out-of-plane forces in transverse walls to the supporting shear walls, as well as to restrain the shear stresses between adjoining walls and to minimize vertical crack.</a:t>
            </a:r>
          </a:p>
          <a:p>
            <a:r>
              <a:rPr lang="en-US" dirty="0" smtClean="0"/>
              <a:t>Some building codes have incorporated these recommendations for the construction of new adobe houses, such as the Adobe Construction Regulations of the province of San Juan, Argentina, that have incorporated the use of the ring beam, and the Peruvian Adobe Code that incorporated a ring beam together with vertical and horizontal reinforcement.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905000"/>
            <a:ext cx="8305800" cy="1143000"/>
          </a:xfrm>
        </p:spPr>
        <p:txBody>
          <a:bodyPr>
            <a:normAutofit/>
          </a:bodyPr>
          <a:lstStyle/>
          <a:p>
            <a:pPr algn="ctr"/>
            <a:r>
              <a:rPr lang="en-US" sz="4000" dirty="0" smtClean="0"/>
              <a:t>STRESS STRAIN DISTRIBUTION</a:t>
            </a:r>
            <a:endParaRPr lang="en-US" sz="4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Stress and strain distribution in an element subjected to bending</a:t>
            </a:r>
          </a:p>
        </p:txBody>
      </p:sp>
      <p:pic>
        <p:nvPicPr>
          <p:cNvPr id="3074" name="Picture 2"/>
          <p:cNvPicPr>
            <a:picLocks noGrp="1" noChangeAspect="1" noChangeArrowheads="1"/>
          </p:cNvPicPr>
          <p:nvPr>
            <p:ph idx="1"/>
          </p:nvPr>
        </p:nvPicPr>
        <p:blipFill>
          <a:blip r:embed="rId2"/>
          <a:srcRect/>
          <a:stretch>
            <a:fillRect/>
          </a:stretch>
        </p:blipFill>
        <p:spPr bwMode="auto">
          <a:xfrm>
            <a:off x="457200" y="1981200"/>
            <a:ext cx="8229600"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normAutofit lnSpcReduction="10000"/>
          </a:bodyPr>
          <a:lstStyle/>
          <a:p>
            <a:r>
              <a:rPr lang="en-US" dirty="0" smtClean="0"/>
              <a:t>In previous slide D, d and b are the total, the effective depth and the width of the bending element respectively. </a:t>
            </a:r>
          </a:p>
          <a:p>
            <a:r>
              <a:rPr lang="en-US" dirty="0" err="1" smtClean="0"/>
              <a:t>Abt</a:t>
            </a:r>
            <a:r>
              <a:rPr lang="en-US" dirty="0" smtClean="0"/>
              <a:t> is the area of bamboo subjected to tension, </a:t>
            </a:r>
            <a:r>
              <a:rPr lang="en-US" dirty="0" err="1" smtClean="0"/>
              <a:t>ec</a:t>
            </a:r>
            <a:r>
              <a:rPr lang="en-US" dirty="0" smtClean="0"/>
              <a:t> and </a:t>
            </a:r>
            <a:r>
              <a:rPr lang="en-US" dirty="0" err="1" smtClean="0"/>
              <a:t>fc</a:t>
            </a:r>
            <a:r>
              <a:rPr lang="en-US" dirty="0" smtClean="0"/>
              <a:t> are compression strain and stress of the concrete, </a:t>
            </a:r>
            <a:r>
              <a:rPr lang="en-US" dirty="0" err="1" smtClean="0"/>
              <a:t>ebt</a:t>
            </a:r>
            <a:r>
              <a:rPr lang="en-US" dirty="0" smtClean="0"/>
              <a:t> and </a:t>
            </a:r>
            <a:r>
              <a:rPr lang="en-US" dirty="0" err="1" smtClean="0"/>
              <a:t>fbt</a:t>
            </a:r>
            <a:r>
              <a:rPr lang="en-US" dirty="0" smtClean="0"/>
              <a:t> are tensile strain and stress in bamboo.</a:t>
            </a:r>
          </a:p>
          <a:p>
            <a:r>
              <a:rPr lang="en-US" dirty="0" smtClean="0"/>
              <a:t>In stage </a:t>
            </a:r>
            <a:r>
              <a:rPr lang="en-US" sz="2400" dirty="0" smtClean="0">
                <a:latin typeface="Arial Narrow" pitchFamily="34" charset="0"/>
              </a:rPr>
              <a:t>1</a:t>
            </a:r>
            <a:r>
              <a:rPr lang="en-US" dirty="0" smtClean="0"/>
              <a:t> for a small load, the stress and strain are in linear  elastic range.</a:t>
            </a:r>
          </a:p>
          <a:p>
            <a:r>
              <a:rPr lang="en-US" dirty="0" smtClean="0"/>
              <a:t>In stage </a:t>
            </a:r>
            <a:r>
              <a:rPr lang="en-US" sz="2400" dirty="0" smtClean="0">
                <a:latin typeface="Arial Narrow" pitchFamily="34" charset="0"/>
              </a:rPr>
              <a:t>2 </a:t>
            </a:r>
            <a:r>
              <a:rPr lang="en-US" dirty="0" smtClean="0"/>
              <a:t>With the increase of the applied load the stress diagram in the compression zone of concrete continues to be non-linear before its ultimate strength ‘‘</a:t>
            </a:r>
            <a:r>
              <a:rPr lang="en-US" dirty="0" err="1" smtClean="0"/>
              <a:t>fcu</a:t>
            </a:r>
            <a:r>
              <a:rPr lang="en-US" dirty="0" smtClean="0"/>
              <a:t>’’ and bamboo in tension starts to break from its extreme lower layer and hence, starting the third stage.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81200"/>
            <a:ext cx="8305800" cy="1143000"/>
          </a:xfrm>
        </p:spPr>
        <p:txBody>
          <a:bodyPr>
            <a:normAutofit/>
          </a:bodyPr>
          <a:lstStyle/>
          <a:p>
            <a:pPr algn="ctr"/>
            <a:r>
              <a:rPr lang="en-US" sz="4800" dirty="0" smtClean="0"/>
              <a:t>INTRODUCTION</a:t>
            </a:r>
            <a:endParaRPr lang="en-US" sz="4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lnSpcReduction="10000"/>
          </a:bodyPr>
          <a:lstStyle/>
          <a:p>
            <a:r>
              <a:rPr lang="en-US" dirty="0" smtClean="0"/>
              <a:t>In stage </a:t>
            </a:r>
            <a:r>
              <a:rPr lang="en-US" sz="2400" dirty="0" smtClean="0">
                <a:latin typeface="Arial Narrow" pitchFamily="34" charset="0"/>
              </a:rPr>
              <a:t>3</a:t>
            </a:r>
            <a:r>
              <a:rPr lang="en-US" dirty="0" smtClean="0"/>
              <a:t> the diagram of normal compression zone of concrete is of parabolic shape. However, for the development of formulae for the practical design a rectangular shape is adopted. </a:t>
            </a:r>
          </a:p>
          <a:p>
            <a:r>
              <a:rPr lang="en-US" u="sng" dirty="0" smtClean="0"/>
              <a:t>Depending on the percentage of bamboo reinforcement three cases may occur: </a:t>
            </a:r>
          </a:p>
          <a:p>
            <a:r>
              <a:rPr lang="en-US" dirty="0" smtClean="0"/>
              <a:t>the case with under-reinforcement, where the failure of bamboo leads to the collapse of the bending element; </a:t>
            </a:r>
          </a:p>
          <a:p>
            <a:r>
              <a:rPr lang="en-US" dirty="0" smtClean="0"/>
              <a:t>with over-reinforcement, where the collapse of the element occurs due to compression failure of concrete; and</a:t>
            </a:r>
          </a:p>
          <a:p>
            <a:r>
              <a:rPr lang="en-US" dirty="0" smtClean="0"/>
              <a:t> the balanced case, where both concrete and bamboo could fail simultaneously.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438400"/>
            <a:ext cx="8305800" cy="1143000"/>
          </a:xfrm>
        </p:spPr>
        <p:txBody>
          <a:bodyPr>
            <a:noAutofit/>
          </a:bodyPr>
          <a:lstStyle/>
          <a:p>
            <a:pPr algn="ctr"/>
            <a:r>
              <a:rPr lang="en-US" sz="4000" dirty="0" smtClean="0"/>
              <a:t>REPLACEMENT OF MUD OR BRICK WALLS WITH BAMBOO REINFORCED CONCRETE PANEL</a:t>
            </a:r>
            <a:endParaRPr lang="en-US" sz="4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REPLACEMENT OF MUD OR BRICK WALLS WITH BAMBOO REINFORCED CONCRETE PANEL</a:t>
            </a:r>
          </a:p>
        </p:txBody>
      </p:sp>
      <p:sp>
        <p:nvSpPr>
          <p:cNvPr id="3" name="Content Placeholder 2"/>
          <p:cNvSpPr>
            <a:spLocks noGrp="1"/>
          </p:cNvSpPr>
          <p:nvPr>
            <p:ph idx="1"/>
          </p:nvPr>
        </p:nvSpPr>
        <p:spPr/>
        <p:txBody>
          <a:bodyPr/>
          <a:lstStyle/>
          <a:p>
            <a:r>
              <a:rPr lang="en-US" dirty="0" smtClean="0"/>
              <a:t>In this case bamboo meshes are used as reinforced material in concrete. The use of bamboo mesh panels as wall makes the structure economical, shock absorbing and environment-friendly.</a:t>
            </a:r>
            <a:endParaRPr lang="en-US" dirty="0"/>
          </a:p>
        </p:txBody>
      </p:sp>
      <p:pic>
        <p:nvPicPr>
          <p:cNvPr id="4102" name="Picture 6"/>
          <p:cNvPicPr>
            <a:picLocks noChangeAspect="1" noChangeArrowheads="1"/>
          </p:cNvPicPr>
          <p:nvPr/>
        </p:nvPicPr>
        <p:blipFill>
          <a:blip r:embed="rId2"/>
          <a:srcRect/>
          <a:stretch>
            <a:fillRect/>
          </a:stretch>
        </p:blipFill>
        <p:spPr bwMode="auto">
          <a:xfrm>
            <a:off x="4724400" y="3733800"/>
            <a:ext cx="4162425" cy="2895600"/>
          </a:xfrm>
          <a:prstGeom prst="rect">
            <a:avLst/>
          </a:prstGeom>
          <a:noFill/>
          <a:ln w="9525">
            <a:noFill/>
            <a:miter lim="800000"/>
            <a:headEnd/>
            <a:tailEnd/>
          </a:ln>
          <a:effectLst/>
        </p:spPr>
      </p:pic>
      <p:pic>
        <p:nvPicPr>
          <p:cNvPr id="4103" name="Picture 7"/>
          <p:cNvPicPr>
            <a:picLocks noChangeAspect="1" noChangeArrowheads="1"/>
          </p:cNvPicPr>
          <p:nvPr/>
        </p:nvPicPr>
        <p:blipFill>
          <a:blip r:embed="rId3"/>
          <a:srcRect/>
          <a:stretch>
            <a:fillRect/>
          </a:stretch>
        </p:blipFill>
        <p:spPr bwMode="auto">
          <a:xfrm>
            <a:off x="228600" y="3733800"/>
            <a:ext cx="4429125"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229600" cy="5486400"/>
          </a:xfrm>
        </p:spPr>
        <p:txBody>
          <a:bodyPr>
            <a:normAutofit/>
          </a:bodyPr>
          <a:lstStyle/>
          <a:p>
            <a:pPr>
              <a:buNone/>
            </a:pPr>
            <a:r>
              <a:rPr lang="en-US" sz="3200" b="1" dirty="0" smtClean="0">
                <a:solidFill>
                  <a:schemeClr val="tx2"/>
                </a:solidFill>
                <a:latin typeface="+mj-lt"/>
                <a:ea typeface="+mj-ea"/>
                <a:cs typeface="+mj-cs"/>
              </a:rPr>
              <a:t>Concrete Mix Proportion</a:t>
            </a:r>
          </a:p>
          <a:p>
            <a:pPr>
              <a:buNone/>
            </a:pPr>
            <a:endParaRPr lang="en-US" b="1" dirty="0" smtClean="0"/>
          </a:p>
          <a:p>
            <a:r>
              <a:rPr lang="en-US" dirty="0" smtClean="0"/>
              <a:t>The same mix proportions which are used in case of steel reinforced slabs can be used but it is preferred to use concrete which has high early strength cement so as to reduce cracks caused by swelling of bamboo.</a:t>
            </a:r>
          </a:p>
          <a:p>
            <a:r>
              <a:rPr lang="en-US" dirty="0" smtClean="0"/>
              <a:t>The concrete used in the panels is lean mixture  with mix proportions of </a:t>
            </a:r>
            <a:r>
              <a:rPr lang="en-US" sz="2400" dirty="0" smtClean="0">
                <a:latin typeface="Arial Narrow" pitchFamily="34" charset="0"/>
              </a:rPr>
              <a:t>1:2:4</a:t>
            </a:r>
            <a:r>
              <a:rPr lang="en-US" dirty="0" smtClean="0"/>
              <a:t> of cement: fine aggregate: course aggregate and water to cement ratio of </a:t>
            </a:r>
            <a:r>
              <a:rPr lang="en-US" sz="2400" dirty="0" smtClean="0">
                <a:latin typeface="Arial Narrow" pitchFamily="34" charset="0"/>
              </a:rPr>
              <a:t>0.4</a:t>
            </a:r>
            <a:r>
              <a:rPr lang="en-US" dirty="0" smtClean="0"/>
              <a:t>, all measured by weight.</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4320" indent="-274320">
              <a:spcBef>
                <a:spcPct val="20000"/>
              </a:spcBef>
              <a:buClr>
                <a:schemeClr val="accent3"/>
              </a:buClr>
              <a:buSzPct val="95000"/>
            </a:pPr>
            <a:r>
              <a:rPr lang="en-US" sz="3200" b="1" dirty="0" smtClean="0"/>
              <a:t>Bamboo Framework</a:t>
            </a:r>
          </a:p>
        </p:txBody>
      </p:sp>
      <p:sp>
        <p:nvSpPr>
          <p:cNvPr id="3" name="Content Placeholder 2"/>
          <p:cNvSpPr>
            <a:spLocks noGrp="1"/>
          </p:cNvSpPr>
          <p:nvPr>
            <p:ph idx="1"/>
          </p:nvPr>
        </p:nvSpPr>
        <p:spPr/>
        <p:txBody>
          <a:bodyPr>
            <a:normAutofit fontScale="92500"/>
          </a:bodyPr>
          <a:lstStyle/>
          <a:p>
            <a:r>
              <a:rPr lang="en-US" dirty="0" smtClean="0"/>
              <a:t>The bamboo used in the panels was allowed to dry for two to three weeks before construction of the panels, so as to remove all the moisture present in the bamboo. </a:t>
            </a:r>
          </a:p>
          <a:p>
            <a:r>
              <a:rPr lang="en-US" dirty="0" smtClean="0"/>
              <a:t>Then a framework of bamboo strips is constructed by cross-linking the strips. </a:t>
            </a:r>
          </a:p>
          <a:p>
            <a:r>
              <a:rPr lang="en-US" dirty="0" smtClean="0"/>
              <a:t>To avoid swelling of bamboo strips, a thin coating of asphalt is applied, as thick coating will lubricate the surface and thus weaken the bond between bamboo and concrete.</a:t>
            </a:r>
          </a:p>
          <a:p>
            <a:r>
              <a:rPr lang="en-US" dirty="0" smtClean="0"/>
              <a:t>This bamboo framework can also be brought from the market as it is readily available.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3429000"/>
          </a:xfrm>
        </p:spPr>
        <p:txBody>
          <a:bodyPr/>
          <a:lstStyle/>
          <a:p>
            <a:r>
              <a:rPr lang="en-US" dirty="0" smtClean="0"/>
              <a:t>Three singly bamboo reinforced slabs were tested with the central point loading test. Also, three cubes of </a:t>
            </a:r>
            <a:r>
              <a:rPr lang="en-US" sz="2400" dirty="0" smtClean="0">
                <a:latin typeface="Arial Narrow" pitchFamily="34" charset="0"/>
              </a:rPr>
              <a:t>150</a:t>
            </a:r>
            <a:r>
              <a:rPr lang="en-US" dirty="0" smtClean="0"/>
              <a:t> mm × </a:t>
            </a:r>
            <a:r>
              <a:rPr lang="en-US" sz="2400" dirty="0" smtClean="0">
                <a:latin typeface="Arial Narrow" pitchFamily="34" charset="0"/>
              </a:rPr>
              <a:t>150</a:t>
            </a:r>
            <a:r>
              <a:rPr lang="en-US" dirty="0" smtClean="0"/>
              <a:t> mm × </a:t>
            </a:r>
            <a:r>
              <a:rPr lang="en-US" sz="2400" dirty="0" smtClean="0">
                <a:latin typeface="Arial Narrow" pitchFamily="34" charset="0"/>
              </a:rPr>
              <a:t>150</a:t>
            </a:r>
            <a:r>
              <a:rPr lang="en-US" dirty="0" smtClean="0"/>
              <a:t> mm and three cylinders of </a:t>
            </a:r>
            <a:r>
              <a:rPr lang="en-US" sz="2400" dirty="0" smtClean="0">
                <a:latin typeface="Arial Narrow" pitchFamily="34" charset="0"/>
              </a:rPr>
              <a:t>150</a:t>
            </a:r>
            <a:r>
              <a:rPr lang="en-US" dirty="0" smtClean="0"/>
              <a:t> mm × </a:t>
            </a:r>
            <a:r>
              <a:rPr lang="en-US" sz="2400" dirty="0" smtClean="0">
                <a:latin typeface="Arial Narrow" pitchFamily="34" charset="0"/>
              </a:rPr>
              <a:t>300</a:t>
            </a:r>
            <a:r>
              <a:rPr lang="en-US" dirty="0" smtClean="0"/>
              <a:t> mm were casted for finding out the </a:t>
            </a:r>
            <a:r>
              <a:rPr lang="en-US" sz="2400" dirty="0" smtClean="0">
                <a:latin typeface="Arial Narrow" pitchFamily="34" charset="0"/>
              </a:rPr>
              <a:t>28</a:t>
            </a:r>
            <a:r>
              <a:rPr lang="en-US" dirty="0" smtClean="0"/>
              <a:t> days compressive strength.</a:t>
            </a:r>
          </a:p>
          <a:p>
            <a:r>
              <a:rPr lang="en-US" dirty="0" smtClean="0"/>
              <a:t>The average compressive strength of the cube and cylinder were found </a:t>
            </a:r>
            <a:r>
              <a:rPr lang="en-US" sz="2400" dirty="0" smtClean="0">
                <a:latin typeface="Arial Narrow" pitchFamily="34" charset="0"/>
              </a:rPr>
              <a:t>19.89</a:t>
            </a:r>
            <a:r>
              <a:rPr lang="en-US" dirty="0" smtClean="0"/>
              <a:t> N/mm</a:t>
            </a:r>
            <a:r>
              <a:rPr lang="en-US" baseline="30000" dirty="0" smtClean="0"/>
              <a:t>2</a:t>
            </a:r>
            <a:r>
              <a:rPr lang="en-US" dirty="0" smtClean="0"/>
              <a:t> and </a:t>
            </a:r>
            <a:r>
              <a:rPr lang="en-US" sz="2400" dirty="0" smtClean="0">
                <a:latin typeface="Arial Narrow" pitchFamily="34" charset="0"/>
              </a:rPr>
              <a:t>19.32</a:t>
            </a:r>
            <a:r>
              <a:rPr lang="en-US" dirty="0" smtClean="0"/>
              <a:t> N/mm</a:t>
            </a:r>
            <a:r>
              <a:rPr lang="en-US" baseline="30000" dirty="0" smtClean="0"/>
              <a:t>2</a:t>
            </a:r>
            <a:r>
              <a:rPr lang="en-US" dirty="0" smtClean="0"/>
              <a:t>, respectively.</a:t>
            </a:r>
            <a:endParaRPr lang="en-US" dirty="0"/>
          </a:p>
        </p:txBody>
      </p:sp>
      <p:pic>
        <p:nvPicPr>
          <p:cNvPr id="5122" name="Picture 2"/>
          <p:cNvPicPr>
            <a:picLocks noChangeAspect="1" noChangeArrowheads="1"/>
          </p:cNvPicPr>
          <p:nvPr/>
        </p:nvPicPr>
        <p:blipFill>
          <a:blip r:embed="rId2"/>
          <a:srcRect/>
          <a:stretch>
            <a:fillRect/>
          </a:stretch>
        </p:blipFill>
        <p:spPr bwMode="auto">
          <a:xfrm>
            <a:off x="304800" y="4038600"/>
            <a:ext cx="3886200" cy="26670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4343400" y="4038600"/>
            <a:ext cx="4600575"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3505200" cy="5105400"/>
          </a:xfrm>
        </p:spPr>
        <p:txBody>
          <a:bodyPr>
            <a:normAutofit/>
          </a:bodyPr>
          <a:lstStyle/>
          <a:p>
            <a:r>
              <a:rPr lang="en-US" sz="2400" dirty="0" smtClean="0"/>
              <a:t>The collapse load of the first, second and third slabs were found </a:t>
            </a:r>
            <a:r>
              <a:rPr lang="en-US" sz="2400" dirty="0" smtClean="0">
                <a:latin typeface="Arial Narrow" pitchFamily="34" charset="0"/>
              </a:rPr>
              <a:t>453</a:t>
            </a:r>
            <a:r>
              <a:rPr lang="en-US" sz="2400" dirty="0" smtClean="0"/>
              <a:t> kg, </a:t>
            </a:r>
            <a:r>
              <a:rPr lang="en-US" sz="2400" dirty="0" smtClean="0">
                <a:latin typeface="Arial Narrow" pitchFamily="34" charset="0"/>
              </a:rPr>
              <a:t>352</a:t>
            </a:r>
            <a:r>
              <a:rPr lang="en-US" sz="2400" dirty="0" smtClean="0"/>
              <a:t> kg and </a:t>
            </a:r>
            <a:r>
              <a:rPr lang="en-US" sz="2400" dirty="0" smtClean="0">
                <a:latin typeface="Arial Narrow" pitchFamily="34" charset="0"/>
              </a:rPr>
              <a:t>341 </a:t>
            </a:r>
            <a:r>
              <a:rPr lang="en-US" sz="2400" dirty="0" smtClean="0"/>
              <a:t>kg, respectively. It is important to note that the least count of the proving ring used was one division = </a:t>
            </a:r>
            <a:r>
              <a:rPr lang="en-US" sz="2400" dirty="0" smtClean="0">
                <a:latin typeface="Arial Narrow" pitchFamily="34" charset="0"/>
              </a:rPr>
              <a:t>10</a:t>
            </a:r>
            <a:r>
              <a:rPr lang="en-US" sz="2400" dirty="0" smtClean="0"/>
              <a:t> kg/cm</a:t>
            </a:r>
            <a:r>
              <a:rPr lang="en-US" sz="2400" baseline="30000" dirty="0" smtClean="0"/>
              <a:t>2</a:t>
            </a:r>
            <a:r>
              <a:rPr lang="en-US" sz="2400" dirty="0" smtClean="0"/>
              <a:t>.</a:t>
            </a:r>
            <a:endParaRPr lang="en-US" sz="2400" dirty="0"/>
          </a:p>
        </p:txBody>
      </p:sp>
      <p:pic>
        <p:nvPicPr>
          <p:cNvPr id="6147" name="Picture 3"/>
          <p:cNvPicPr>
            <a:picLocks noChangeAspect="1" noChangeArrowheads="1"/>
          </p:cNvPicPr>
          <p:nvPr/>
        </p:nvPicPr>
        <p:blipFill>
          <a:blip r:embed="rId2"/>
          <a:srcRect/>
          <a:stretch>
            <a:fillRect/>
          </a:stretch>
        </p:blipFill>
        <p:spPr bwMode="auto">
          <a:xfrm>
            <a:off x="4114800" y="914400"/>
            <a:ext cx="4705350" cy="4029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COST COMPARISION</a:t>
            </a:r>
            <a:endParaRPr lang="en-US" sz="2800" dirty="0"/>
          </a:p>
        </p:txBody>
      </p:sp>
      <p:pic>
        <p:nvPicPr>
          <p:cNvPr id="1026" name="Picture 2"/>
          <p:cNvPicPr>
            <a:picLocks noGrp="1" noChangeAspect="1" noChangeArrowheads="1"/>
          </p:cNvPicPr>
          <p:nvPr>
            <p:ph idx="1"/>
          </p:nvPr>
        </p:nvPicPr>
        <p:blipFill>
          <a:blip r:embed="rId2"/>
          <a:srcRect/>
          <a:stretch>
            <a:fillRect/>
          </a:stretch>
        </p:blipFill>
        <p:spPr bwMode="auto">
          <a:xfrm>
            <a:off x="762000" y="2895600"/>
            <a:ext cx="7696200" cy="25908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229600" cy="4876800"/>
          </a:xfrm>
        </p:spPr>
        <p:txBody>
          <a:bodyPr>
            <a:noAutofit/>
          </a:bodyPr>
          <a:lstStyle/>
          <a:p>
            <a:r>
              <a:rPr lang="en-US" sz="2400" dirty="0" smtClean="0"/>
              <a:t>The strength of bamboo concrete panels is quite higher than the mud wall and use of bamboo is highly recommended in flood prone areas.</a:t>
            </a:r>
          </a:p>
          <a:p>
            <a:r>
              <a:rPr lang="en-US" sz="2400" dirty="0" smtClean="0"/>
              <a:t>The bamboo concrete panels are much more durable.</a:t>
            </a:r>
          </a:p>
          <a:p>
            <a:r>
              <a:rPr lang="en-US" sz="2400" dirty="0" smtClean="0"/>
              <a:t>The initial cost of the bamboo-concrete panels is higher but the maintenance cost is lower as compared to mud walls.</a:t>
            </a:r>
          </a:p>
          <a:p>
            <a:r>
              <a:rPr lang="en-US" sz="2400" dirty="0" smtClean="0"/>
              <a:t>The technology evolved can be effectively adopted for construction of low-cost houses with cost ranging from Rs</a:t>
            </a:r>
            <a:r>
              <a:rPr lang="en-US" sz="2400" dirty="0" smtClean="0">
                <a:latin typeface="Arial Narrow" pitchFamily="34" charset="0"/>
              </a:rPr>
              <a:t> 180 </a:t>
            </a:r>
            <a:r>
              <a:rPr lang="en-US" sz="2400" dirty="0" smtClean="0"/>
              <a:t>to </a:t>
            </a:r>
            <a:r>
              <a:rPr lang="en-US" sz="2400" dirty="0" smtClean="0">
                <a:latin typeface="Arial Narrow" pitchFamily="34" charset="0"/>
              </a:rPr>
              <a:t>250</a:t>
            </a:r>
            <a:r>
              <a:rPr lang="en-US" sz="2400" dirty="0" smtClean="0"/>
              <a:t>/feet</a:t>
            </a:r>
            <a:r>
              <a:rPr lang="en-US" sz="2400" baseline="30000" dirty="0" smtClean="0"/>
              <a:t>2</a:t>
            </a:r>
            <a:r>
              <a:rPr lang="en-US" sz="2400" dirty="0" smtClean="0"/>
              <a:t> depending upon the design of the house and nature of interior finish, and also upon the local conditions.</a:t>
            </a:r>
            <a:endParaRPr lang="en-US" sz="2400" dirty="0"/>
          </a:p>
        </p:txBody>
      </p:sp>
      <p:sp>
        <p:nvSpPr>
          <p:cNvPr id="4" name="Rectangle 3"/>
          <p:cNvSpPr/>
          <p:nvPr/>
        </p:nvSpPr>
        <p:spPr>
          <a:xfrm>
            <a:off x="685800" y="914400"/>
            <a:ext cx="6629400" cy="584775"/>
          </a:xfrm>
          <a:prstGeom prst="rect">
            <a:avLst/>
          </a:prstGeom>
        </p:spPr>
        <p:txBody>
          <a:bodyPr wrap="square">
            <a:spAutoFit/>
          </a:bodyPr>
          <a:lstStyle/>
          <a:p>
            <a:r>
              <a:rPr lang="en-US" sz="3200" b="1" dirty="0" smtClean="0">
                <a:solidFill>
                  <a:schemeClr val="tx2"/>
                </a:solidFill>
                <a:latin typeface="+mj-lt"/>
                <a:ea typeface="+mj-ea"/>
                <a:cs typeface="+mj-cs"/>
              </a:rPr>
              <a:t>Study concludes that</a:t>
            </a:r>
            <a:r>
              <a:rPr lang="en-US" b="1" dirty="0" smtClean="0">
                <a:solidFill>
                  <a:schemeClr val="tx2"/>
                </a:solidFill>
              </a:rPr>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a:bodyPr>
          <a:lstStyle/>
          <a:p>
            <a:r>
              <a:rPr lang="en-US" sz="2400" dirty="0" smtClean="0"/>
              <a:t>Construction of bamboo panels does not require much skill and can be easily done.</a:t>
            </a:r>
          </a:p>
          <a:p>
            <a:endParaRPr lang="en-US" sz="2400" dirty="0" smtClean="0"/>
          </a:p>
          <a:p>
            <a:r>
              <a:rPr lang="en-US" sz="2400" dirty="0" smtClean="0"/>
              <a:t>Mud walls get washed in case of floods which do not happen in case of bamboo reinforced concrete walls.</a:t>
            </a:r>
          </a:p>
          <a:p>
            <a:endParaRPr lang="en-US" sz="2400" dirty="0" smtClean="0"/>
          </a:p>
          <a:p>
            <a:r>
              <a:rPr lang="en-US" sz="2400" dirty="0" smtClean="0"/>
              <a:t>For regions, where the availability of steel is limited and plain concrete members are commonly being used, the use of reinforced bamboo concrete is highly recommended.</a:t>
            </a:r>
          </a:p>
          <a:p>
            <a:pPr>
              <a:buNone/>
            </a:pPr>
            <a:endParaRPr lang="en-US" sz="2400" dirty="0" smtClean="0"/>
          </a:p>
          <a:p>
            <a:r>
              <a:rPr lang="en-US" sz="2400" dirty="0" smtClean="0"/>
              <a:t>Asphalt coating on the bamboo mat and sand spraying increase the bond between concrete and bamboo.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INTRODUCTION</a:t>
            </a:r>
            <a:r>
              <a:rPr lang="en-US" sz="3200" dirty="0" smtClean="0"/>
              <a:t> </a:t>
            </a:r>
            <a:r>
              <a:rPr lang="en-US" sz="3200" b="1" dirty="0" smtClean="0"/>
              <a:t>TO BAMBOO</a:t>
            </a:r>
            <a:endParaRPr lang="en-US" sz="3200" b="1" dirty="0"/>
          </a:p>
        </p:txBody>
      </p:sp>
      <p:sp>
        <p:nvSpPr>
          <p:cNvPr id="3" name="Content Placeholder 2"/>
          <p:cNvSpPr>
            <a:spLocks noGrp="1"/>
          </p:cNvSpPr>
          <p:nvPr>
            <p:ph idx="1"/>
          </p:nvPr>
        </p:nvSpPr>
        <p:spPr/>
        <p:txBody>
          <a:bodyPr>
            <a:normAutofit/>
          </a:bodyPr>
          <a:lstStyle/>
          <a:p>
            <a:pPr algn="just"/>
            <a:r>
              <a:rPr lang="en-US" sz="2400" dirty="0" smtClean="0"/>
              <a:t>Bamboo is a woody grass. It is the fastest-growing woody plant in the world. Some species of bamboo grow so fast you can almost see them grow.</a:t>
            </a:r>
          </a:p>
          <a:p>
            <a:pPr algn="just"/>
            <a:r>
              <a:rPr lang="en-US" sz="2400" dirty="0" smtClean="0"/>
              <a:t>Bamboos are some of the fastest growing plants in the world. They are capable of growing </a:t>
            </a:r>
            <a:r>
              <a:rPr lang="en-US" sz="2400" dirty="0" smtClean="0">
                <a:latin typeface="Arial Narrow" pitchFamily="34" charset="0"/>
              </a:rPr>
              <a:t>60 </a:t>
            </a:r>
            <a:r>
              <a:rPr lang="en-US" sz="2400" dirty="0" smtClean="0"/>
              <a:t>cm </a:t>
            </a:r>
            <a:r>
              <a:rPr lang="en-US" sz="2400" dirty="0" smtClean="0"/>
              <a:t>or </a:t>
            </a:r>
            <a:r>
              <a:rPr lang="en-US" sz="2400" dirty="0" smtClean="0"/>
              <a:t>more per day. However, the growth rate is dependent on local soil and climatic conditions.</a:t>
            </a:r>
          </a:p>
          <a:p>
            <a:pPr algn="just"/>
            <a:r>
              <a:rPr lang="en-US" sz="2400" dirty="0" smtClean="0"/>
              <a:t>Bamboo are found in diverse climates, from cold mountains to hot tropical regions. They occur across East Asia,  through to Northern Australia, and west to India and the Himalayas.</a:t>
            </a:r>
          </a:p>
          <a:p>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dirty="0" smtClean="0"/>
              <a:t>SOME DESIGN PARAMETERS</a:t>
            </a:r>
            <a:endParaRPr lang="en-US" sz="4000" dirty="0"/>
          </a:p>
        </p:txBody>
      </p:sp>
      <p:sp>
        <p:nvSpPr>
          <p:cNvPr id="3" name="Content Placeholder 2"/>
          <p:cNvSpPr>
            <a:spLocks noGrp="1"/>
          </p:cNvSpPr>
          <p:nvPr>
            <p:ph idx="1"/>
          </p:nvPr>
        </p:nvSpPr>
        <p:spPr/>
        <p:txBody>
          <a:bodyPr/>
          <a:lstStyle/>
          <a:p>
            <a:r>
              <a:rPr lang="en-US" u="sng" dirty="0" smtClean="0"/>
              <a:t>CONCRETE MIX</a:t>
            </a:r>
          </a:p>
          <a:p>
            <a:r>
              <a:rPr lang="en-US" dirty="0" smtClean="0"/>
              <a:t>The same mix designs can be used as would normally be used with steel reinforced concrete</a:t>
            </a:r>
            <a:r>
              <a:rPr lang="en-US" dirty="0" smtClean="0"/>
              <a:t>.</a:t>
            </a:r>
          </a:p>
          <a:p>
            <a:endParaRPr lang="en-US" dirty="0" smtClean="0"/>
          </a:p>
          <a:p>
            <a:r>
              <a:rPr lang="en-US" dirty="0" smtClean="0"/>
              <a:t>Concrete slump should be as low as workability will allow</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382000" cy="5105400"/>
          </a:xfrm>
        </p:spPr>
        <p:txBody>
          <a:bodyPr>
            <a:normAutofit/>
          </a:bodyPr>
          <a:lstStyle/>
          <a:p>
            <a:r>
              <a:rPr lang="en-US" u="sng" dirty="0" smtClean="0"/>
              <a:t>SPACING OF BAMBOO</a:t>
            </a:r>
          </a:p>
          <a:p>
            <a:r>
              <a:rPr lang="en-US" sz="2400" dirty="0" smtClean="0"/>
              <a:t>Bamboo reinforcement should not be placed less than </a:t>
            </a:r>
            <a:r>
              <a:rPr lang="en-US" sz="2400" dirty="0" smtClean="0">
                <a:latin typeface="Arial Narrow" pitchFamily="34" charset="0"/>
              </a:rPr>
              <a:t>1-1/2</a:t>
            </a:r>
            <a:r>
              <a:rPr lang="en-US" sz="2400" dirty="0" smtClean="0"/>
              <a:t> </a:t>
            </a:r>
            <a:r>
              <a:rPr lang="en-US" sz="2400" dirty="0" smtClean="0"/>
              <a:t>inches </a:t>
            </a:r>
            <a:r>
              <a:rPr lang="en-US" sz="2400" dirty="0" smtClean="0"/>
              <a:t>from the face of the concrete surface</a:t>
            </a:r>
            <a:r>
              <a:rPr lang="en-US" sz="2400" dirty="0" smtClean="0"/>
              <a:t>.</a:t>
            </a:r>
          </a:p>
          <a:p>
            <a:r>
              <a:rPr lang="en-US" sz="2400" dirty="0" smtClean="0"/>
              <a:t>The clear spacing between bamboo rods or splints should not be less than the maximum size aggregate plus </a:t>
            </a:r>
            <a:r>
              <a:rPr lang="en-US" sz="2400" dirty="0" smtClean="0">
                <a:latin typeface="Arial Narrow" pitchFamily="34" charset="0"/>
              </a:rPr>
              <a:t>1/4</a:t>
            </a:r>
            <a:r>
              <a:rPr lang="en-US" sz="2400" dirty="0" smtClean="0"/>
              <a:t> </a:t>
            </a:r>
            <a:r>
              <a:rPr lang="en-US" sz="2400" dirty="0" smtClean="0"/>
              <a:t>inch.</a:t>
            </a:r>
          </a:p>
          <a:p>
            <a:r>
              <a:rPr lang="en-US" sz="2400" dirty="0" smtClean="0"/>
              <a:t>Reinforcement should be evenly spaced and lashed together on short sticks placed at right angles to the main reinforcement</a:t>
            </a:r>
            <a:r>
              <a:rPr lang="en-US" sz="2400" dirty="0" smtClean="0"/>
              <a:t>.</a:t>
            </a:r>
          </a:p>
          <a:p>
            <a:r>
              <a:rPr lang="en-US" sz="2400" dirty="0" smtClean="0"/>
              <a:t>Bamboo must be securely tied down before placing the concrete. It should be fixed at regular intervals of </a:t>
            </a:r>
            <a:r>
              <a:rPr lang="en-US" sz="2400" dirty="0" smtClean="0">
                <a:latin typeface="Arial Narrow" pitchFamily="34" charset="0"/>
              </a:rPr>
              <a:t>3</a:t>
            </a:r>
            <a:r>
              <a:rPr lang="en-US" sz="2400" dirty="0" smtClean="0"/>
              <a:t> to </a:t>
            </a:r>
            <a:r>
              <a:rPr lang="en-US" sz="2400" dirty="0" smtClean="0">
                <a:latin typeface="Arial Narrow" pitchFamily="34" charset="0"/>
              </a:rPr>
              <a:t>4</a:t>
            </a:r>
            <a:r>
              <a:rPr lang="en-US" sz="2400" dirty="0" smtClean="0"/>
              <a:t> feet to prevent it from floating up in the concrete during placement and vibration.</a:t>
            </a:r>
            <a:endParaRPr lang="en-US" sz="2400" u="sng"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CHARACTERISTICS VALUE</a:t>
            </a:r>
            <a:endParaRPr lang="en-US" sz="2800" b="1" dirty="0"/>
          </a:p>
        </p:txBody>
      </p:sp>
      <p:sp>
        <p:nvSpPr>
          <p:cNvPr id="3" name="Content Placeholder 2"/>
          <p:cNvSpPr>
            <a:spLocks noGrp="1"/>
          </p:cNvSpPr>
          <p:nvPr>
            <p:ph idx="1"/>
          </p:nvPr>
        </p:nvSpPr>
        <p:spPr>
          <a:xfrm>
            <a:off x="457200" y="1935480"/>
            <a:ext cx="8229600" cy="4465320"/>
          </a:xfrm>
        </p:spPr>
        <p:txBody>
          <a:bodyPr>
            <a:normAutofit/>
          </a:bodyPr>
          <a:lstStyle/>
          <a:p>
            <a:r>
              <a:rPr lang="en-US" sz="2400" dirty="0" smtClean="0"/>
              <a:t>A material property is represented by a 5 percentile property, estimated from test results, obtained as in DIS </a:t>
            </a:r>
            <a:r>
              <a:rPr lang="en-US" sz="2400" dirty="0" smtClean="0">
                <a:latin typeface="Arial Narrow" pitchFamily="34" charset="0"/>
              </a:rPr>
              <a:t>22157</a:t>
            </a:r>
            <a:r>
              <a:rPr lang="en-US" sz="2400" dirty="0" smtClean="0"/>
              <a:t> .</a:t>
            </a:r>
          </a:p>
          <a:p>
            <a:endParaRPr lang="en-US" sz="2400" dirty="0" smtClean="0"/>
          </a:p>
          <a:p>
            <a:r>
              <a:rPr lang="en-US" sz="2400" dirty="0" smtClean="0"/>
              <a:t>“Determination of physical and mechanical properties of bamboo ", with</a:t>
            </a:r>
            <a:r>
              <a:rPr lang="en-US" sz="2400" dirty="0" smtClean="0">
                <a:latin typeface="Arial Narrow" pitchFamily="34" charset="0"/>
              </a:rPr>
              <a:t> 75 </a:t>
            </a:r>
            <a:r>
              <a:rPr lang="en-US" sz="2400" dirty="0" smtClean="0"/>
              <a:t>% confidence that it represents the population. This is called the characteristic value. It can be obtained with this formula:</a:t>
            </a:r>
          </a:p>
          <a:p>
            <a:endParaRPr lang="en-US"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76600"/>
            <a:ext cx="8229600" cy="3048000"/>
          </a:xfrm>
        </p:spPr>
        <p:txBody>
          <a:bodyPr>
            <a:normAutofit/>
          </a:bodyPr>
          <a:lstStyle/>
          <a:p>
            <a:pPr>
              <a:buNone/>
            </a:pPr>
            <a:r>
              <a:rPr lang="en-US" sz="2000" dirty="0" smtClean="0"/>
              <a:t>in which:</a:t>
            </a:r>
          </a:p>
          <a:p>
            <a:r>
              <a:rPr lang="en-US" sz="2000" dirty="0" err="1" smtClean="0"/>
              <a:t>Rk</a:t>
            </a:r>
            <a:r>
              <a:rPr lang="en-US" sz="2000" dirty="0" smtClean="0"/>
              <a:t> = the characteristic value,</a:t>
            </a:r>
          </a:p>
          <a:p>
            <a:r>
              <a:rPr lang="en-US" sz="2000" dirty="0" smtClean="0"/>
              <a:t>R</a:t>
            </a:r>
            <a:r>
              <a:rPr lang="en-US" sz="2000" dirty="0" smtClean="0">
                <a:latin typeface="Arial Narrow" pitchFamily="34" charset="0"/>
              </a:rPr>
              <a:t>0.05</a:t>
            </a:r>
            <a:r>
              <a:rPr lang="en-US" sz="2000" dirty="0" smtClean="0"/>
              <a:t> = the</a:t>
            </a:r>
            <a:r>
              <a:rPr lang="en-US" sz="2000" dirty="0" smtClean="0">
                <a:latin typeface="Arial Narrow" pitchFamily="34" charset="0"/>
              </a:rPr>
              <a:t> 5 </a:t>
            </a:r>
            <a:r>
              <a:rPr lang="en-US" sz="2000" dirty="0" smtClean="0"/>
              <a:t>percentile from the test data,</a:t>
            </a:r>
          </a:p>
          <a:p>
            <a:r>
              <a:rPr lang="en-US" sz="2000" dirty="0" smtClean="0"/>
              <a:t>m = the mean value from the test data,</a:t>
            </a:r>
          </a:p>
          <a:p>
            <a:r>
              <a:rPr lang="en-US" sz="2000" dirty="0" smtClean="0"/>
              <a:t>s = the standard deviation from the test data,</a:t>
            </a:r>
          </a:p>
          <a:p>
            <a:r>
              <a:rPr lang="en-US" sz="2000" dirty="0" smtClean="0"/>
              <a:t>n = the number of tests (at least </a:t>
            </a:r>
            <a:r>
              <a:rPr lang="en-US" sz="2000" dirty="0" smtClean="0">
                <a:latin typeface="Arial Narrow" pitchFamily="34" charset="0"/>
              </a:rPr>
              <a:t>10</a:t>
            </a:r>
            <a:r>
              <a:rPr lang="en-US" sz="2000" dirty="0" smtClean="0"/>
              <a:t>).</a:t>
            </a:r>
            <a:endParaRPr lang="en-US" sz="2000" dirty="0"/>
          </a:p>
        </p:txBody>
      </p:sp>
      <p:pic>
        <p:nvPicPr>
          <p:cNvPr id="2051" name="Picture 3"/>
          <p:cNvPicPr>
            <a:picLocks noChangeAspect="1" noChangeArrowheads="1"/>
          </p:cNvPicPr>
          <p:nvPr/>
        </p:nvPicPr>
        <p:blipFill>
          <a:blip r:embed="rId2"/>
          <a:srcRect/>
          <a:stretch>
            <a:fillRect/>
          </a:stretch>
        </p:blipFill>
        <p:spPr bwMode="auto">
          <a:xfrm>
            <a:off x="609600" y="1524000"/>
            <a:ext cx="2895600" cy="1038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429512"/>
          </a:xfrm>
        </p:spPr>
        <p:txBody>
          <a:bodyPr>
            <a:normAutofit/>
          </a:bodyPr>
          <a:lstStyle/>
          <a:p>
            <a:r>
              <a:rPr lang="en-US" sz="3600" b="1" dirty="0" smtClean="0"/>
              <a:t>Allowable stresses</a:t>
            </a:r>
            <a:r>
              <a:rPr lang="en-US" b="1" dirty="0" smtClean="0"/>
              <a:t/>
            </a:r>
            <a:br>
              <a:rPr lang="en-US" b="1" dirty="0" smtClean="0"/>
            </a:br>
            <a:endParaRPr lang="en-US" dirty="0"/>
          </a:p>
        </p:txBody>
      </p:sp>
      <p:sp>
        <p:nvSpPr>
          <p:cNvPr id="3" name="Content Placeholder 2"/>
          <p:cNvSpPr>
            <a:spLocks noGrp="1"/>
          </p:cNvSpPr>
          <p:nvPr>
            <p:ph idx="1"/>
          </p:nvPr>
        </p:nvSpPr>
        <p:spPr>
          <a:xfrm>
            <a:off x="457200" y="1143000"/>
            <a:ext cx="8229600" cy="5181600"/>
          </a:xfrm>
        </p:spPr>
        <p:txBody>
          <a:bodyPr>
            <a:normAutofit fontScale="92500" lnSpcReduction="20000"/>
          </a:bodyPr>
          <a:lstStyle/>
          <a:p>
            <a:r>
              <a:rPr lang="en-US" dirty="0" smtClean="0"/>
              <a:t>Instead of the limit state design procedure, allowable stress design can be adopted. Allowable stresses can be derived from test results with the next formula.</a:t>
            </a:r>
          </a:p>
          <a:p>
            <a:r>
              <a:rPr lang="en-US" dirty="0" smtClean="0"/>
              <a:t> sigma(all) = </a:t>
            </a:r>
            <a:r>
              <a:rPr lang="en-US" dirty="0" err="1" smtClean="0"/>
              <a:t>Rk</a:t>
            </a:r>
            <a:r>
              <a:rPr lang="en-US" dirty="0" smtClean="0"/>
              <a:t> x G x D / S</a:t>
            </a:r>
          </a:p>
          <a:p>
            <a:pPr>
              <a:buNone/>
            </a:pPr>
            <a:r>
              <a:rPr lang="en-US" dirty="0" smtClean="0"/>
              <a:t>Where</a:t>
            </a:r>
          </a:p>
          <a:p>
            <a:r>
              <a:rPr lang="en-US" dirty="0" smtClean="0"/>
              <a:t>sigma(all) is the allowable stress in N/mm</a:t>
            </a:r>
            <a:r>
              <a:rPr lang="en-US" baseline="30000" dirty="0" smtClean="0"/>
              <a:t>2</a:t>
            </a:r>
            <a:r>
              <a:rPr lang="en-US" dirty="0" smtClean="0"/>
              <a:t> ,</a:t>
            </a:r>
          </a:p>
          <a:p>
            <a:r>
              <a:rPr lang="en-US" dirty="0" err="1" smtClean="0"/>
              <a:t>Rk</a:t>
            </a:r>
            <a:r>
              <a:rPr lang="en-US" dirty="0" smtClean="0"/>
              <a:t> is the characteristic value,</a:t>
            </a:r>
          </a:p>
          <a:p>
            <a:r>
              <a:rPr lang="en-US" dirty="0" smtClean="0"/>
              <a:t>G is the modification for the difference between laboratory quality and practice; default value </a:t>
            </a:r>
            <a:r>
              <a:rPr lang="en-US" dirty="0" smtClean="0">
                <a:latin typeface="Arial Narrow" pitchFamily="34" charset="0"/>
              </a:rPr>
              <a:t>0.5</a:t>
            </a:r>
            <a:r>
              <a:rPr lang="en-US" dirty="0" smtClean="0"/>
              <a:t>,</a:t>
            </a:r>
          </a:p>
          <a:p>
            <a:r>
              <a:rPr lang="en-US" dirty="0" smtClean="0"/>
              <a:t>D is the modification value for duration of load:</a:t>
            </a:r>
          </a:p>
          <a:p>
            <a:pPr>
              <a:buNone/>
            </a:pPr>
            <a:r>
              <a:rPr lang="en-US" dirty="0" smtClean="0"/>
              <a:t>- </a:t>
            </a:r>
            <a:r>
              <a:rPr lang="en-US" dirty="0" smtClean="0">
                <a:latin typeface="Arial Narrow" pitchFamily="34" charset="0"/>
              </a:rPr>
              <a:t>1.0</a:t>
            </a:r>
            <a:r>
              <a:rPr lang="en-US" dirty="0" smtClean="0"/>
              <a:t> for permanent load,</a:t>
            </a:r>
          </a:p>
          <a:p>
            <a:pPr>
              <a:buNone/>
            </a:pPr>
            <a:r>
              <a:rPr lang="en-US" dirty="0" smtClean="0"/>
              <a:t>- </a:t>
            </a:r>
            <a:r>
              <a:rPr lang="en-US" dirty="0" smtClean="0">
                <a:latin typeface="Arial Narrow" pitchFamily="34" charset="0"/>
              </a:rPr>
              <a:t>1.25</a:t>
            </a:r>
            <a:r>
              <a:rPr lang="en-US" dirty="0" smtClean="0"/>
              <a:t> for permanent plus temporary load,</a:t>
            </a:r>
          </a:p>
          <a:p>
            <a:pPr>
              <a:buNone/>
            </a:pPr>
            <a:r>
              <a:rPr lang="en-US" dirty="0" smtClean="0"/>
              <a:t>- </a:t>
            </a:r>
            <a:r>
              <a:rPr lang="en-US" dirty="0" smtClean="0">
                <a:latin typeface="Arial Narrow" pitchFamily="34" charset="0"/>
              </a:rPr>
              <a:t>1.5</a:t>
            </a:r>
            <a:r>
              <a:rPr lang="en-US" dirty="0" smtClean="0"/>
              <a:t> for the above plus </a:t>
            </a:r>
            <a:r>
              <a:rPr lang="en-US" dirty="0" err="1" smtClean="0"/>
              <a:t>windload</a:t>
            </a:r>
            <a:r>
              <a:rPr lang="en-US" dirty="0" smtClean="0"/>
              <a:t>.</a:t>
            </a:r>
          </a:p>
          <a:p>
            <a:r>
              <a:rPr lang="en-US" dirty="0" smtClean="0"/>
              <a:t>S is the factor of safety, default value </a:t>
            </a:r>
            <a:r>
              <a:rPr lang="en-US" dirty="0" smtClean="0">
                <a:latin typeface="Arial Narrow" pitchFamily="34" charset="0"/>
              </a:rPr>
              <a:t>2,25</a:t>
            </a:r>
            <a:r>
              <a:rPr lang="en-US" dirty="0" smtClean="0"/>
              <a:t>.</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81200"/>
            <a:ext cx="8305800" cy="1143000"/>
          </a:xfrm>
        </p:spPr>
        <p:txBody>
          <a:bodyPr>
            <a:normAutofit fontScale="90000"/>
          </a:bodyPr>
          <a:lstStyle/>
          <a:p>
            <a:pPr algn="ctr"/>
            <a:r>
              <a:rPr lang="en-US" sz="4000" dirty="0" smtClean="0"/>
              <a:t>SOME PHOTORAPHS OF ARRANGEMENT OF BAMBOO </a:t>
            </a:r>
            <a:endParaRPr lang="en-US" sz="4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04775" y="1295400"/>
            <a:ext cx="9039225" cy="5095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228600" y="1009650"/>
            <a:ext cx="8763000" cy="5848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133350" y="466725"/>
            <a:ext cx="8877300" cy="5924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81200"/>
            <a:ext cx="8305800" cy="1143000"/>
          </a:xfrm>
        </p:spPr>
        <p:txBody>
          <a:bodyPr>
            <a:normAutofit/>
          </a:bodyPr>
          <a:lstStyle/>
          <a:p>
            <a:pPr algn="ctr"/>
            <a:r>
              <a:rPr lang="en-US" sz="4000" dirty="0" smtClean="0"/>
              <a:t>INDIAN STANDARDS</a:t>
            </a:r>
            <a:endParaRPr lang="en-US" sz="4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sz="2400" dirty="0" smtClean="0"/>
              <a:t>In bamboo, the inter nodal regions of the stem are hollow and the vascular bundles in the cross section are scattered throughout the stem instead of in a cylindrical arrangement.</a:t>
            </a:r>
          </a:p>
          <a:p>
            <a:endParaRPr lang="en-US" sz="2400" dirty="0" smtClean="0"/>
          </a:p>
          <a:p>
            <a:endParaRPr lang="en-US" dirty="0"/>
          </a:p>
        </p:txBody>
      </p:sp>
      <p:pic>
        <p:nvPicPr>
          <p:cNvPr id="1026" name="Picture 2" descr="C:\Users\VishalUnadkat\Desktop\BambooCut.lg[1].jpg"/>
          <p:cNvPicPr>
            <a:picLocks noChangeAspect="1" noChangeArrowheads="1"/>
          </p:cNvPicPr>
          <p:nvPr/>
        </p:nvPicPr>
        <p:blipFill>
          <a:blip r:embed="rId2"/>
          <a:srcRect/>
          <a:stretch>
            <a:fillRect/>
          </a:stretch>
        </p:blipFill>
        <p:spPr bwMode="auto">
          <a:xfrm>
            <a:off x="381000" y="3962400"/>
            <a:ext cx="3733800" cy="2209800"/>
          </a:xfrm>
          <a:prstGeom prst="rect">
            <a:avLst/>
          </a:prstGeom>
          <a:noFill/>
        </p:spPr>
      </p:pic>
      <p:pic>
        <p:nvPicPr>
          <p:cNvPr id="4" name="Picture 2"/>
          <p:cNvPicPr>
            <a:picLocks noChangeAspect="1" noChangeArrowheads="1"/>
          </p:cNvPicPr>
          <p:nvPr/>
        </p:nvPicPr>
        <p:blipFill>
          <a:blip r:embed="rId3"/>
          <a:srcRect/>
          <a:stretch>
            <a:fillRect/>
          </a:stretch>
        </p:blipFill>
        <p:spPr bwMode="auto">
          <a:xfrm>
            <a:off x="4419600" y="3962400"/>
            <a:ext cx="4197385" cy="220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79400" y="76200"/>
            <a:ext cx="8636000" cy="778675"/>
          </a:xfrm>
          <a:noFill/>
        </p:spPr>
        <p:txBody>
          <a:bodyPr anchor="t">
            <a:spAutoFit/>
          </a:bodyPr>
          <a:lstStyle/>
          <a:p>
            <a:pPr algn="l" eaLnBrk="1" hangingPunct="1">
              <a:lnSpc>
                <a:spcPct val="85000"/>
              </a:lnSpc>
            </a:pPr>
            <a:r>
              <a:rPr lang="en-US" sz="2800" b="1" dirty="0" smtClean="0">
                <a:solidFill>
                  <a:srgbClr val="006600"/>
                </a:solidFill>
                <a:latin typeface="Arial" charset="0"/>
              </a:rPr>
              <a:t>Indian Specifications for </a:t>
            </a:r>
            <a:br>
              <a:rPr lang="en-US" sz="2800" b="1" dirty="0" smtClean="0">
                <a:solidFill>
                  <a:srgbClr val="006600"/>
                </a:solidFill>
                <a:latin typeface="Arial" charset="0"/>
              </a:rPr>
            </a:br>
            <a:r>
              <a:rPr lang="en-US" sz="2800" b="1" dirty="0" smtClean="0">
                <a:solidFill>
                  <a:srgbClr val="006600"/>
                </a:solidFill>
                <a:latin typeface="Arial" charset="0"/>
              </a:rPr>
              <a:t>Bamboo &amp; Bamboo Products</a:t>
            </a:r>
          </a:p>
        </p:txBody>
      </p:sp>
      <p:sp>
        <p:nvSpPr>
          <p:cNvPr id="14339" name="Text Box 3"/>
          <p:cNvSpPr txBox="1">
            <a:spLocks noChangeArrowheads="1"/>
          </p:cNvSpPr>
          <p:nvPr/>
        </p:nvSpPr>
        <p:spPr bwMode="auto">
          <a:xfrm>
            <a:off x="304800" y="1114424"/>
            <a:ext cx="8305800" cy="5666167"/>
          </a:xfrm>
          <a:prstGeom prst="rect">
            <a:avLst/>
          </a:prstGeom>
          <a:noFill/>
          <a:ln w="9525">
            <a:noFill/>
            <a:miter lim="800000"/>
            <a:headEnd/>
            <a:tailEnd/>
          </a:ln>
        </p:spPr>
        <p:txBody>
          <a:bodyPr wrap="square">
            <a:spAutoFit/>
          </a:bodyPr>
          <a:lstStyle/>
          <a:p>
            <a:pPr marL="1998663" indent="-1998663" algn="l" eaLnBrk="0" hangingPunct="0">
              <a:spcBef>
                <a:spcPct val="15000"/>
              </a:spcBef>
              <a:buClrTx/>
              <a:buFontTx/>
              <a:buNone/>
            </a:pPr>
            <a:r>
              <a:rPr lang="en-US" sz="2000" dirty="0">
                <a:latin typeface="Arial Narrow" pitchFamily="34" charset="0"/>
              </a:rPr>
              <a:t>IS 14588 : 1999 	Specification for Bamboo Mat Veneer Composite for General Purposes</a:t>
            </a:r>
          </a:p>
          <a:p>
            <a:pPr marL="1998663" indent="-1998663" algn="l" eaLnBrk="0" hangingPunct="0">
              <a:spcBef>
                <a:spcPct val="15000"/>
              </a:spcBef>
              <a:buClrTx/>
              <a:buFontTx/>
              <a:buNone/>
            </a:pPr>
            <a:r>
              <a:rPr lang="en-US" sz="2000" dirty="0">
                <a:latin typeface="Arial Narrow" pitchFamily="34" charset="0"/>
              </a:rPr>
              <a:t>IS 13958 : 1994 	Specification for Bamboo Mat Board for General Purposes</a:t>
            </a:r>
          </a:p>
          <a:p>
            <a:pPr marL="1998663" indent="-1998663" algn="l" eaLnBrk="0" hangingPunct="0">
              <a:spcBef>
                <a:spcPct val="15000"/>
              </a:spcBef>
              <a:buClrTx/>
              <a:buFontTx/>
              <a:buNone/>
            </a:pPr>
            <a:r>
              <a:rPr lang="en-US" sz="2000" dirty="0">
                <a:latin typeface="Arial Narrow" pitchFamily="34" charset="0"/>
              </a:rPr>
              <a:t>IS  1902 : 1993 	Code of Practice for Preservation of Bamboo and Cane for non-structural purposes </a:t>
            </a:r>
          </a:p>
          <a:p>
            <a:pPr marL="1998663" indent="-1998663" algn="l" eaLnBrk="0" hangingPunct="0">
              <a:spcBef>
                <a:spcPct val="15000"/>
              </a:spcBef>
              <a:buClrTx/>
              <a:buFontTx/>
              <a:buNone/>
            </a:pPr>
            <a:r>
              <a:rPr lang="en-US" sz="2000" dirty="0">
                <a:latin typeface="Arial Narrow" pitchFamily="34" charset="0"/>
              </a:rPr>
              <a:t>IS 10145 : 1982 	Specification for Bamboo Supports for Camouflaging Equipment</a:t>
            </a:r>
          </a:p>
          <a:p>
            <a:pPr marL="1998663" indent="-1998663" algn="l" eaLnBrk="0" hangingPunct="0">
              <a:spcBef>
                <a:spcPct val="15000"/>
              </a:spcBef>
              <a:buClrTx/>
              <a:buFontTx/>
              <a:buNone/>
            </a:pPr>
            <a:r>
              <a:rPr lang="en-US" sz="2000" dirty="0">
                <a:latin typeface="Arial Narrow" pitchFamily="34" charset="0"/>
              </a:rPr>
              <a:t>IS   9096 : 1979 	Code of Practice for Preservation of Bamboo and Cane for Structural purposes</a:t>
            </a:r>
          </a:p>
          <a:p>
            <a:pPr marL="1998663" indent="-1998663" algn="l" eaLnBrk="0" hangingPunct="0">
              <a:spcBef>
                <a:spcPct val="15000"/>
              </a:spcBef>
              <a:buClrTx/>
              <a:buFontTx/>
              <a:buNone/>
            </a:pPr>
            <a:r>
              <a:rPr lang="en-US" sz="2000" dirty="0">
                <a:latin typeface="Arial Narrow" pitchFamily="34" charset="0"/>
              </a:rPr>
              <a:t>IS   8242 :1976 	Method of Tests for Split Bamboo</a:t>
            </a:r>
          </a:p>
          <a:p>
            <a:pPr marL="1998663" indent="-1998663" algn="l" eaLnBrk="0" hangingPunct="0">
              <a:spcBef>
                <a:spcPct val="15000"/>
              </a:spcBef>
              <a:buClrTx/>
              <a:buFontTx/>
              <a:buNone/>
            </a:pPr>
            <a:r>
              <a:rPr lang="en-US" sz="2000" dirty="0">
                <a:latin typeface="Arial Narrow" pitchFamily="34" charset="0"/>
              </a:rPr>
              <a:t>IS   8295 :1976 	Specification for Bamboo Chicks ; Part 1 Fine, Part 2 Coarse</a:t>
            </a:r>
          </a:p>
          <a:p>
            <a:pPr marL="1998663" indent="-1998663" algn="l" eaLnBrk="0" hangingPunct="0">
              <a:spcBef>
                <a:spcPct val="15000"/>
              </a:spcBef>
              <a:buClrTx/>
              <a:buFontTx/>
              <a:buNone/>
            </a:pPr>
            <a:r>
              <a:rPr lang="en-US" sz="2000" dirty="0">
                <a:latin typeface="Arial Narrow" pitchFamily="34" charset="0"/>
              </a:rPr>
              <a:t>IS  7344 : 1974 	Specification for Bamboo Tent Pole</a:t>
            </a:r>
          </a:p>
          <a:p>
            <a:pPr marL="1998663" indent="-1998663" algn="l" eaLnBrk="0" hangingPunct="0">
              <a:spcBef>
                <a:spcPct val="15000"/>
              </a:spcBef>
              <a:buClrTx/>
              <a:buFontTx/>
              <a:buNone/>
            </a:pPr>
            <a:r>
              <a:rPr lang="en-US" sz="2000" dirty="0">
                <a:latin typeface="Arial Narrow" pitchFamily="34" charset="0"/>
              </a:rPr>
              <a:t>IS   6874 : 1973 	Method of Tests for Round Bamboo</a:t>
            </a:r>
          </a:p>
          <a:p>
            <a:pPr marL="1998663" indent="-1998663" algn="l" eaLnBrk="0" hangingPunct="0">
              <a:spcBef>
                <a:spcPct val="15000"/>
              </a:spcBef>
              <a:buClrTx/>
              <a:buFontTx/>
              <a:buNone/>
            </a:pPr>
            <a:r>
              <a:rPr lang="en-US" sz="2000" dirty="0">
                <a:latin typeface="Arial Narrow" pitchFamily="34" charset="0"/>
              </a:rPr>
              <a:t>IS  15476 : 2004	 Specification for</a:t>
            </a:r>
            <a:r>
              <a:rPr lang="en-US" sz="2800" b="0" dirty="0">
                <a:latin typeface="Arial Narrow" pitchFamily="34" charset="0"/>
              </a:rPr>
              <a:t> </a:t>
            </a:r>
            <a:r>
              <a:rPr lang="en-US" sz="2000" dirty="0">
                <a:latin typeface="Arial Narrow" pitchFamily="34" charset="0"/>
              </a:rPr>
              <a:t>Bamboo Mat Corrugated </a:t>
            </a:r>
            <a:r>
              <a:rPr lang="en-US" sz="2000" dirty="0" smtClean="0">
                <a:latin typeface="Arial Narrow" pitchFamily="34" charset="0"/>
              </a:rPr>
              <a:t>Sheets</a:t>
            </a:r>
          </a:p>
          <a:p>
            <a:pPr marL="1998663" indent="-1998663" eaLnBrk="0" hangingPunct="0">
              <a:spcBef>
                <a:spcPct val="15000"/>
              </a:spcBef>
            </a:pPr>
            <a:r>
              <a:rPr lang="en-US" sz="2000" dirty="0" smtClean="0">
                <a:latin typeface="Arial Narrow" pitchFamily="34" charset="0"/>
              </a:rPr>
              <a:t>IS 9096:2006               Code of Practice for preservation of bamboo for structural purpose</a:t>
            </a:r>
          </a:p>
          <a:p>
            <a:pPr marL="1998663" indent="-1998663" algn="l" eaLnBrk="0" hangingPunct="0">
              <a:spcBef>
                <a:spcPct val="15000"/>
              </a:spcBef>
              <a:buClrTx/>
              <a:buFontTx/>
              <a:buNone/>
            </a:pPr>
            <a:endParaRPr lang="en-US" sz="2000" dirty="0">
              <a:latin typeface="Arial Narrow" pitchFamily="34" charset="0"/>
            </a:endParaRPr>
          </a:p>
        </p:txBody>
      </p:sp>
      <p:sp>
        <p:nvSpPr>
          <p:cNvPr id="14340" name="Rectangle 4"/>
          <p:cNvSpPr>
            <a:spLocks noChangeArrowheads="1"/>
          </p:cNvSpPr>
          <p:nvPr/>
        </p:nvSpPr>
        <p:spPr bwMode="auto">
          <a:xfrm>
            <a:off x="354013" y="976313"/>
            <a:ext cx="8610600" cy="76200"/>
          </a:xfrm>
          <a:prstGeom prst="rect">
            <a:avLst/>
          </a:prstGeom>
          <a:gradFill rotWithShape="0">
            <a:gsLst>
              <a:gs pos="0">
                <a:srgbClr val="006600"/>
              </a:gs>
              <a:gs pos="100000">
                <a:schemeClr val="bg1"/>
              </a:gs>
            </a:gsLst>
            <a:lin ang="0" scaled="1"/>
          </a:gradFill>
          <a:ln w="9525">
            <a:noFill/>
            <a:miter lim="800000"/>
            <a:headEnd/>
            <a:tailEnd/>
          </a:ln>
        </p:spPr>
        <p:txBody>
          <a:bodyPr wrap="none" lIns="91431" tIns="45715" rIns="91431" bIns="45715" anchor="ctr">
            <a:spAutoFit/>
          </a:bodyPr>
          <a:lstStyle/>
          <a:p>
            <a:endParaRPr lang="en-US"/>
          </a:p>
        </p:txBody>
      </p:sp>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514600"/>
            <a:ext cx="8305800" cy="1143000"/>
          </a:xfrm>
        </p:spPr>
        <p:txBody>
          <a:bodyPr>
            <a:normAutofit fontScale="90000"/>
          </a:bodyPr>
          <a:lstStyle/>
          <a:p>
            <a:pPr algn="ctr"/>
            <a:r>
              <a:rPr lang="en-US" sz="4000" dirty="0" smtClean="0"/>
              <a:t>APPLICATION OF BAMBOO IN VARIOUS PROJECTS</a:t>
            </a:r>
            <a:endParaRPr lang="en-US" sz="4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228600" y="188913"/>
            <a:ext cx="8915400" cy="946150"/>
          </a:xfrm>
          <a:prstGeom prst="rect">
            <a:avLst/>
          </a:prstGeom>
          <a:noFill/>
          <a:ln w="9525" algn="ctr">
            <a:noFill/>
            <a:miter lim="800000"/>
            <a:headEnd/>
            <a:tailEnd/>
          </a:ln>
        </p:spPr>
        <p:txBody>
          <a:bodyPr>
            <a:spAutoFit/>
          </a:bodyPr>
          <a:lstStyle/>
          <a:p>
            <a:pPr algn="l">
              <a:spcBef>
                <a:spcPct val="0"/>
              </a:spcBef>
              <a:buClrTx/>
              <a:buFontTx/>
              <a:buNone/>
            </a:pPr>
            <a:r>
              <a:rPr lang="en-US" sz="2800">
                <a:solidFill>
                  <a:srgbClr val="006600"/>
                </a:solidFill>
              </a:rPr>
              <a:t>Construction of demonstration structures using bamboo materials in Mizoram and Tripura</a:t>
            </a:r>
            <a:endParaRPr lang="en-US">
              <a:solidFill>
                <a:srgbClr val="006600"/>
              </a:solidFill>
            </a:endParaRPr>
          </a:p>
        </p:txBody>
      </p:sp>
      <p:sp>
        <p:nvSpPr>
          <p:cNvPr id="50179" name="Text Box 3"/>
          <p:cNvSpPr txBox="1">
            <a:spLocks noChangeArrowheads="1"/>
          </p:cNvSpPr>
          <p:nvPr/>
        </p:nvSpPr>
        <p:spPr bwMode="auto">
          <a:xfrm>
            <a:off x="228600" y="4579938"/>
            <a:ext cx="8686800" cy="1797415"/>
          </a:xfrm>
          <a:prstGeom prst="rect">
            <a:avLst/>
          </a:prstGeom>
          <a:noFill/>
          <a:ln w="9525">
            <a:noFill/>
            <a:miter lim="800000"/>
            <a:headEnd/>
            <a:tailEnd/>
          </a:ln>
        </p:spPr>
        <p:txBody>
          <a:bodyPr>
            <a:spAutoFit/>
          </a:bodyPr>
          <a:lstStyle/>
          <a:p>
            <a:pPr marL="463550" indent="-463550" algn="l">
              <a:spcBef>
                <a:spcPct val="15000"/>
              </a:spcBef>
              <a:buClrTx/>
              <a:buFontTx/>
              <a:buNone/>
            </a:pPr>
            <a:r>
              <a:rPr lang="en-US" sz="2800" dirty="0"/>
              <a:t>Salient Features of the Structures</a:t>
            </a:r>
          </a:p>
          <a:p>
            <a:pPr marL="463550" indent="-463550" algn="l">
              <a:spcBef>
                <a:spcPct val="15000"/>
              </a:spcBef>
              <a:buClrTx/>
              <a:buFontTx/>
              <a:buChar char="•"/>
            </a:pPr>
            <a:r>
              <a:rPr lang="en-US" dirty="0"/>
              <a:t>Bamboo posts </a:t>
            </a:r>
          </a:p>
          <a:p>
            <a:pPr marL="463550" indent="-463550" algn="l">
              <a:spcBef>
                <a:spcPct val="15000"/>
              </a:spcBef>
              <a:buClrTx/>
              <a:buFontTx/>
              <a:buChar char="•"/>
            </a:pPr>
            <a:r>
              <a:rPr lang="en-US" dirty="0"/>
              <a:t>Bamboo grid </a:t>
            </a:r>
            <a:r>
              <a:rPr lang="en-US" dirty="0" err="1"/>
              <a:t>ferrocement</a:t>
            </a:r>
            <a:r>
              <a:rPr lang="en-US" dirty="0"/>
              <a:t> walls</a:t>
            </a:r>
          </a:p>
          <a:p>
            <a:pPr marL="463550" indent="-463550" algn="l">
              <a:spcBef>
                <a:spcPct val="15000"/>
              </a:spcBef>
              <a:buClrTx/>
              <a:buFontTx/>
              <a:buChar char="•"/>
            </a:pPr>
            <a:r>
              <a:rPr lang="en-US" dirty="0"/>
              <a:t>Bamboo trusses and </a:t>
            </a:r>
            <a:r>
              <a:rPr lang="en-US" dirty="0" err="1"/>
              <a:t>purlins</a:t>
            </a:r>
            <a:endParaRPr lang="en-US" dirty="0"/>
          </a:p>
          <a:p>
            <a:pPr marL="463550" indent="-463550" algn="l">
              <a:spcBef>
                <a:spcPct val="15000"/>
              </a:spcBef>
              <a:buClrTx/>
              <a:buFontTx/>
              <a:buChar char="•"/>
            </a:pPr>
            <a:r>
              <a:rPr lang="en-US" dirty="0"/>
              <a:t>Bamboo Mat Corrugated Sheet Roofing</a:t>
            </a:r>
          </a:p>
        </p:txBody>
      </p:sp>
      <p:pic>
        <p:nvPicPr>
          <p:cNvPr id="50180" name="Picture 4" descr="Picture1"/>
          <p:cNvPicPr>
            <a:picLocks noGrp="1" noChangeAspect="1" noChangeArrowheads="1"/>
          </p:cNvPicPr>
          <p:nvPr>
            <p:ph sz="half" idx="1"/>
          </p:nvPr>
        </p:nvPicPr>
        <p:blipFill>
          <a:blip r:embed="rId3"/>
          <a:srcRect/>
          <a:stretch>
            <a:fillRect/>
          </a:stretch>
        </p:blipFill>
        <p:spPr>
          <a:xfrm>
            <a:off x="309563" y="1516063"/>
            <a:ext cx="4038600" cy="2881312"/>
          </a:xfrm>
          <a:noFill/>
        </p:spPr>
      </p:pic>
      <p:pic>
        <p:nvPicPr>
          <p:cNvPr id="50181" name="Picture 5" descr="Picture1"/>
          <p:cNvPicPr>
            <a:picLocks noGrp="1" noChangeAspect="1" noChangeArrowheads="1"/>
          </p:cNvPicPr>
          <p:nvPr>
            <p:ph sz="half" idx="2"/>
          </p:nvPr>
        </p:nvPicPr>
        <p:blipFill>
          <a:blip r:embed="rId4"/>
          <a:srcRect/>
          <a:stretch>
            <a:fillRect/>
          </a:stretch>
        </p:blipFill>
        <p:spPr>
          <a:xfrm>
            <a:off x="4572000" y="1524000"/>
            <a:ext cx="4348163" cy="2974975"/>
          </a:xfrm>
          <a:noFill/>
        </p:spPr>
      </p:pic>
      <p:sp>
        <p:nvSpPr>
          <p:cNvPr id="50182" name="Rectangle 26"/>
          <p:cNvSpPr>
            <a:spLocks noChangeArrowheads="1"/>
          </p:cNvSpPr>
          <p:nvPr/>
        </p:nvSpPr>
        <p:spPr bwMode="auto">
          <a:xfrm>
            <a:off x="354013" y="1149350"/>
            <a:ext cx="8610600" cy="76200"/>
          </a:xfrm>
          <a:prstGeom prst="rect">
            <a:avLst/>
          </a:prstGeom>
          <a:gradFill rotWithShape="0">
            <a:gsLst>
              <a:gs pos="0">
                <a:srgbClr val="006600"/>
              </a:gs>
              <a:gs pos="100000">
                <a:schemeClr val="bg1"/>
              </a:gs>
            </a:gsLst>
            <a:lin ang="0" scaled="1"/>
          </a:gradFill>
          <a:ln w="9525">
            <a:noFill/>
            <a:miter lim="800000"/>
            <a:headEnd/>
            <a:tailEnd/>
          </a:ln>
        </p:spPr>
        <p:txBody>
          <a:bodyPr wrap="none" lIns="91431" tIns="45715" rIns="91431" bIns="45715" anchor="ctr">
            <a:spAutoFit/>
          </a:bodyPr>
          <a:lstStyle/>
          <a:p>
            <a:endParaRPr lang="en-US"/>
          </a:p>
        </p:txBody>
      </p:sp>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3886200" cy="4572000"/>
          </a:xfrm>
        </p:spPr>
        <p:txBody>
          <a:bodyPr/>
          <a:lstStyle/>
          <a:p>
            <a:r>
              <a:rPr lang="en-US" dirty="0" smtClean="0"/>
              <a:t>View of the complex showing three buildings different category of application- residential,  office and medium rise.</a:t>
            </a:r>
          </a:p>
          <a:p>
            <a:r>
              <a:rPr lang="en-US" dirty="0" smtClean="0"/>
              <a:t>All the components of the buildings are of bamboo.</a:t>
            </a:r>
            <a:endParaRPr lang="en-US" dirty="0"/>
          </a:p>
        </p:txBody>
      </p:sp>
      <p:sp>
        <p:nvSpPr>
          <p:cNvPr id="4" name="Title 1"/>
          <p:cNvSpPr>
            <a:spLocks noGrp="1"/>
          </p:cNvSpPr>
          <p:nvPr>
            <p:ph type="title"/>
          </p:nvPr>
        </p:nvSpPr>
        <p:spPr>
          <a:xfrm>
            <a:off x="457200" y="533400"/>
            <a:ext cx="8229600" cy="1447800"/>
          </a:xfrm>
        </p:spPr>
        <p:txBody>
          <a:bodyPr>
            <a:normAutofit fontScale="90000"/>
          </a:bodyPr>
          <a:lstStyle/>
          <a:p>
            <a:r>
              <a:rPr lang="en-US" sz="3200" b="1" dirty="0" smtClean="0"/>
              <a:t> Demonstration buildings for Kerala forest Research Institute, </a:t>
            </a:r>
            <a:r>
              <a:rPr lang="en-US" sz="3200" b="1" dirty="0" err="1" smtClean="0"/>
              <a:t>Nilambur</a:t>
            </a:r>
            <a:r>
              <a:rPr lang="en-US" sz="3200" b="1" dirty="0" smtClean="0"/>
              <a:t> ,</a:t>
            </a:r>
            <a:r>
              <a:rPr lang="en-US" sz="2800" b="1" dirty="0" smtClean="0"/>
              <a:t> </a:t>
            </a:r>
            <a:r>
              <a:rPr lang="en-US" sz="3200" b="1" dirty="0" smtClean="0"/>
              <a:t>Kerala </a:t>
            </a:r>
            <a:br>
              <a:rPr lang="en-US" sz="3200" b="1" dirty="0" smtClean="0"/>
            </a:br>
            <a:endParaRPr lang="en-US" sz="3200" b="1" dirty="0"/>
          </a:p>
        </p:txBody>
      </p:sp>
      <p:pic>
        <p:nvPicPr>
          <p:cNvPr id="1027" name="Picture 3"/>
          <p:cNvPicPr>
            <a:picLocks noChangeAspect="1" noChangeArrowheads="1"/>
          </p:cNvPicPr>
          <p:nvPr/>
        </p:nvPicPr>
        <p:blipFill>
          <a:blip r:embed="rId2"/>
          <a:srcRect/>
          <a:stretch>
            <a:fillRect/>
          </a:stretch>
        </p:blipFill>
        <p:spPr bwMode="auto">
          <a:xfrm>
            <a:off x="4419600" y="1676400"/>
            <a:ext cx="4495800"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sz="3600" b="1" dirty="0" smtClean="0"/>
              <a:t>‘Whispering Palms’ Holiday resort for Abad group of Hotels at </a:t>
            </a:r>
            <a:r>
              <a:rPr lang="en-US" sz="3600" b="1" dirty="0" err="1" smtClean="0"/>
              <a:t>Kumarakom</a:t>
            </a:r>
            <a:r>
              <a:rPr lang="en-US" b="1" dirty="0" smtClean="0"/>
              <a:t>. </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1645708" y="1935163"/>
            <a:ext cx="5852583" cy="4389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457200" y="2057400"/>
            <a:ext cx="3810000" cy="40386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495800" y="2057400"/>
            <a:ext cx="3886200" cy="403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t>
            </a:r>
            <a:r>
              <a:rPr lang="en-US" sz="3200" b="1" dirty="0" smtClean="0"/>
              <a:t>Premises in Cochin, Kerala</a:t>
            </a:r>
          </a:p>
        </p:txBody>
      </p:sp>
      <p:pic>
        <p:nvPicPr>
          <p:cNvPr id="4098" name="Picture 2"/>
          <p:cNvPicPr>
            <a:picLocks noGrp="1" noChangeAspect="1" noChangeArrowheads="1"/>
          </p:cNvPicPr>
          <p:nvPr>
            <p:ph idx="1"/>
          </p:nvPr>
        </p:nvPicPr>
        <p:blipFill>
          <a:blip r:embed="rId2"/>
          <a:srcRect/>
          <a:stretch>
            <a:fillRect/>
          </a:stretch>
        </p:blipFill>
        <p:spPr bwMode="auto">
          <a:xfrm>
            <a:off x="533400" y="1935163"/>
            <a:ext cx="8077200" cy="4389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a:stretch>
            <a:fillRect/>
          </a:stretch>
        </p:blipFill>
        <p:spPr bwMode="auto">
          <a:xfrm>
            <a:off x="457200" y="1828800"/>
            <a:ext cx="8229600" cy="441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685800" y="1935163"/>
            <a:ext cx="7467600" cy="4389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r>
              <a:rPr lang="en-US" sz="3200" dirty="0" smtClean="0"/>
              <a:t>The structure</a:t>
            </a:r>
            <a:endParaRPr lang="en-US" sz="3200" dirty="0"/>
          </a:p>
        </p:txBody>
      </p:sp>
      <p:sp>
        <p:nvSpPr>
          <p:cNvPr id="3" name="Content Placeholder 2"/>
          <p:cNvSpPr>
            <a:spLocks noGrp="1"/>
          </p:cNvSpPr>
          <p:nvPr>
            <p:ph idx="1"/>
          </p:nvPr>
        </p:nvSpPr>
        <p:spPr>
          <a:xfrm>
            <a:off x="457200" y="1524000"/>
            <a:ext cx="8229600" cy="4800600"/>
          </a:xfrm>
        </p:spPr>
        <p:txBody>
          <a:bodyPr/>
          <a:lstStyle/>
          <a:p>
            <a:r>
              <a:rPr lang="en-US" dirty="0" smtClean="0"/>
              <a:t>Covering an area of </a:t>
            </a:r>
            <a:r>
              <a:rPr lang="en-US" dirty="0" smtClean="0">
                <a:latin typeface="Arial Narrow" pitchFamily="34" charset="0"/>
              </a:rPr>
              <a:t>2750</a:t>
            </a:r>
            <a:r>
              <a:rPr lang="en-US" dirty="0" smtClean="0"/>
              <a:t> </a:t>
            </a:r>
            <a:r>
              <a:rPr lang="en-US" dirty="0" err="1" smtClean="0"/>
              <a:t>Sft</a:t>
            </a:r>
            <a:r>
              <a:rPr lang="en-US" dirty="0" smtClean="0"/>
              <a:t>, this office is probably the first and largest of its kind and an experiment where we have attempted to develop a technology  for using bamboo in floors, walls and roofs in ways that meet needs.</a:t>
            </a:r>
          </a:p>
          <a:p>
            <a:r>
              <a:rPr lang="en-US" dirty="0" smtClean="0"/>
              <a:t>Bamboo is used in combination with RCC (columns) </a:t>
            </a:r>
            <a:r>
              <a:rPr lang="en-US" dirty="0" err="1" smtClean="0"/>
              <a:t>ferro</a:t>
            </a:r>
            <a:r>
              <a:rPr lang="en-US" dirty="0" smtClean="0"/>
              <a:t>-cement (beams) and a limited quantity of reinforced plaster so as to arrive at an attractive functional and replicable combination of technologies.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Text Box 2"/>
          <p:cNvSpPr txBox="1">
            <a:spLocks noChangeArrowheads="1"/>
          </p:cNvSpPr>
          <p:nvPr/>
        </p:nvSpPr>
        <p:spPr bwMode="auto">
          <a:xfrm>
            <a:off x="5257800" y="152400"/>
            <a:ext cx="3657600" cy="4003675"/>
          </a:xfrm>
          <a:prstGeom prst="rect">
            <a:avLst/>
          </a:prstGeom>
          <a:noFill/>
          <a:ln w="9525" algn="ctr">
            <a:noFill/>
            <a:miter lim="800000"/>
            <a:headEnd/>
            <a:tailEnd/>
          </a:ln>
          <a:effectLst/>
        </p:spPr>
        <p:txBody>
          <a:bodyPr>
            <a:spAutoFit/>
          </a:bodyPr>
          <a:lstStyle/>
          <a:p>
            <a:pPr algn="ctr">
              <a:spcBef>
                <a:spcPct val="0"/>
              </a:spcBef>
              <a:buClrTx/>
              <a:buFontTx/>
              <a:buNone/>
              <a:defRPr/>
            </a:pPr>
            <a:r>
              <a:rPr lang="en-US" sz="1600" dirty="0">
                <a:solidFill>
                  <a:srgbClr val="006600"/>
                </a:solidFill>
                <a:effectLst>
                  <a:outerShdw blurRad="38100" dist="38100" dir="2700000" algn="tl">
                    <a:srgbClr val="C0C0C0"/>
                  </a:outerShdw>
                </a:effectLst>
              </a:rPr>
              <a:t>MAJOR BAMBOO GROWING</a:t>
            </a:r>
          </a:p>
          <a:p>
            <a:pPr algn="ctr">
              <a:spcBef>
                <a:spcPct val="0"/>
              </a:spcBef>
              <a:buClrTx/>
              <a:buFontTx/>
              <a:buNone/>
              <a:defRPr/>
            </a:pPr>
            <a:r>
              <a:rPr lang="en-US" sz="1600" dirty="0">
                <a:solidFill>
                  <a:srgbClr val="006600"/>
                </a:solidFill>
                <a:effectLst>
                  <a:outerShdw blurRad="38100" dist="38100" dir="2700000" algn="tl">
                    <a:srgbClr val="C0C0C0"/>
                  </a:outerShdw>
                </a:effectLst>
              </a:rPr>
              <a:t> REGIONS / STATES</a:t>
            </a:r>
          </a:p>
          <a:p>
            <a:pPr algn="ctr">
              <a:spcBef>
                <a:spcPct val="0"/>
              </a:spcBef>
              <a:buClrTx/>
              <a:buFontTx/>
              <a:buNone/>
              <a:defRPr/>
            </a:pPr>
            <a:endParaRPr lang="en-US" sz="1600" dirty="0">
              <a:solidFill>
                <a:srgbClr val="006600"/>
              </a:solidFill>
              <a:effectLst>
                <a:outerShdw blurRad="38100" dist="38100" dir="2700000" algn="tl">
                  <a:srgbClr val="C0C0C0"/>
                </a:outerShdw>
              </a:effectLst>
            </a:endParaRPr>
          </a:p>
          <a:p>
            <a:pPr algn="l">
              <a:spcBef>
                <a:spcPct val="0"/>
              </a:spcBef>
              <a:buClrTx/>
              <a:buFontTx/>
              <a:buNone/>
              <a:defRPr/>
            </a:pPr>
            <a:r>
              <a:rPr lang="en-US" sz="1600" dirty="0">
                <a:effectLst>
                  <a:outerShdw blurRad="38100" dist="38100" dir="2700000" algn="tl">
                    <a:srgbClr val="C0C0C0"/>
                  </a:outerShdw>
                </a:effectLst>
              </a:rPr>
              <a:t>		AREA	Gross</a:t>
            </a:r>
          </a:p>
          <a:p>
            <a:pPr algn="l">
              <a:spcBef>
                <a:spcPct val="0"/>
              </a:spcBef>
              <a:buClrTx/>
              <a:buFontTx/>
              <a:buNone/>
              <a:defRPr/>
            </a:pPr>
            <a:r>
              <a:rPr lang="en-US" sz="1600" dirty="0">
                <a:effectLst>
                  <a:outerShdw blurRad="38100" dist="38100" dir="2700000" algn="tl">
                    <a:srgbClr val="C0C0C0"/>
                  </a:outerShdw>
                </a:effectLst>
              </a:rPr>
              <a:t>		 ( % ) 	Share</a:t>
            </a:r>
          </a:p>
          <a:p>
            <a:pPr algn="l">
              <a:spcBef>
                <a:spcPct val="0"/>
              </a:spcBef>
              <a:buClrTx/>
              <a:buFontTx/>
              <a:buNone/>
              <a:defRPr/>
            </a:pPr>
            <a:r>
              <a:rPr lang="en-US" sz="1600" dirty="0">
                <a:effectLst>
                  <a:outerShdw blurRad="38100" dist="38100" dir="2700000" algn="tl">
                    <a:srgbClr val="C0C0C0"/>
                  </a:outerShdw>
                </a:effectLst>
                <a:latin typeface="Arial Narrow" pitchFamily="34" charset="0"/>
              </a:rPr>
              <a:t>                              </a:t>
            </a:r>
          </a:p>
          <a:p>
            <a:pPr algn="l">
              <a:spcBef>
                <a:spcPct val="0"/>
              </a:spcBef>
              <a:buClrTx/>
              <a:buFontTx/>
              <a:buNone/>
              <a:defRPr/>
            </a:pPr>
            <a:r>
              <a:rPr lang="en-US" sz="1600" dirty="0">
                <a:effectLst>
                  <a:outerShdw blurRad="38100" dist="38100" dir="2700000" algn="tl">
                    <a:srgbClr val="C0C0C0"/>
                  </a:outerShdw>
                </a:effectLst>
                <a:latin typeface="Arial Narrow" pitchFamily="34" charset="0"/>
              </a:rPr>
              <a:t>North East   	28.0	66</a:t>
            </a:r>
          </a:p>
          <a:p>
            <a:pPr algn="l">
              <a:spcBef>
                <a:spcPct val="0"/>
              </a:spcBef>
              <a:buClrTx/>
              <a:buFontTx/>
              <a:buNone/>
              <a:defRPr/>
            </a:pPr>
            <a:r>
              <a:rPr lang="en-US" sz="1600" dirty="0">
                <a:effectLst>
                  <a:outerShdw blurRad="38100" dist="38100" dir="2700000" algn="tl">
                    <a:srgbClr val="C0C0C0"/>
                  </a:outerShdw>
                </a:effectLst>
                <a:latin typeface="Arial Narrow" pitchFamily="34" charset="0"/>
              </a:rPr>
              <a:t>Madhya Pradesh  	20.3	12</a:t>
            </a:r>
          </a:p>
          <a:p>
            <a:pPr algn="l">
              <a:spcBef>
                <a:spcPct val="0"/>
              </a:spcBef>
              <a:buClrTx/>
              <a:buFontTx/>
              <a:buNone/>
              <a:defRPr/>
            </a:pPr>
            <a:r>
              <a:rPr lang="en-US" sz="1600" dirty="0">
                <a:effectLst>
                  <a:outerShdw blurRad="38100" dist="38100" dir="2700000" algn="tl">
                    <a:srgbClr val="C0C0C0"/>
                  </a:outerShdw>
                </a:effectLst>
                <a:latin typeface="Arial Narrow" pitchFamily="34" charset="0"/>
              </a:rPr>
              <a:t>Maharashtra	9.9	5</a:t>
            </a:r>
          </a:p>
          <a:p>
            <a:pPr algn="l">
              <a:spcBef>
                <a:spcPct val="0"/>
              </a:spcBef>
              <a:buClrTx/>
              <a:buFontTx/>
              <a:buNone/>
              <a:defRPr/>
            </a:pPr>
            <a:r>
              <a:rPr lang="en-US" sz="1600" dirty="0">
                <a:effectLst>
                  <a:outerShdw blurRad="38100" dist="38100" dir="2700000" algn="tl">
                    <a:srgbClr val="C0C0C0"/>
                  </a:outerShdw>
                </a:effectLst>
                <a:latin typeface="Arial Narrow" pitchFamily="34" charset="0"/>
              </a:rPr>
              <a:t>Orissa  		8.7 	7</a:t>
            </a:r>
          </a:p>
          <a:p>
            <a:pPr algn="l">
              <a:spcBef>
                <a:spcPct val="0"/>
              </a:spcBef>
              <a:buClrTx/>
              <a:buFontTx/>
              <a:buNone/>
              <a:defRPr/>
            </a:pPr>
            <a:r>
              <a:rPr lang="en-US" sz="1600" dirty="0">
                <a:effectLst>
                  <a:outerShdw blurRad="38100" dist="38100" dir="2700000" algn="tl">
                    <a:srgbClr val="C0C0C0"/>
                  </a:outerShdw>
                </a:effectLst>
                <a:latin typeface="Arial Narrow" pitchFamily="34" charset="0"/>
              </a:rPr>
              <a:t>Andhra Pradesh	7.4	2</a:t>
            </a:r>
          </a:p>
          <a:p>
            <a:pPr algn="l">
              <a:spcBef>
                <a:spcPct val="0"/>
              </a:spcBef>
              <a:buClrTx/>
              <a:buFontTx/>
              <a:buNone/>
              <a:defRPr/>
            </a:pPr>
            <a:r>
              <a:rPr lang="en-US" sz="1600" dirty="0">
                <a:effectLst>
                  <a:outerShdw blurRad="38100" dist="38100" dir="2700000" algn="tl">
                    <a:srgbClr val="C0C0C0"/>
                  </a:outerShdw>
                </a:effectLst>
                <a:latin typeface="Arial Narrow" pitchFamily="34" charset="0"/>
              </a:rPr>
              <a:t>Karnataka	5.5	3</a:t>
            </a:r>
          </a:p>
          <a:p>
            <a:pPr algn="l">
              <a:spcBef>
                <a:spcPct val="0"/>
              </a:spcBef>
              <a:buClrTx/>
              <a:buFontTx/>
              <a:buNone/>
              <a:defRPr/>
            </a:pPr>
            <a:r>
              <a:rPr lang="en-US" sz="1600" dirty="0">
                <a:effectLst>
                  <a:outerShdw blurRad="38100" dist="38100" dir="2700000" algn="tl">
                    <a:srgbClr val="C0C0C0"/>
                  </a:outerShdw>
                </a:effectLst>
                <a:latin typeface="Arial Narrow" pitchFamily="34" charset="0"/>
              </a:rPr>
              <a:t>Other States	20.2	5</a:t>
            </a:r>
          </a:p>
          <a:p>
            <a:pPr algn="l">
              <a:spcBef>
                <a:spcPct val="0"/>
              </a:spcBef>
              <a:buClrTx/>
              <a:buFontTx/>
              <a:buNone/>
              <a:defRPr/>
            </a:pPr>
            <a:r>
              <a:rPr lang="en-US" sz="1600" dirty="0">
                <a:effectLst>
                  <a:outerShdw blurRad="38100" dist="38100" dir="2700000" algn="tl">
                    <a:srgbClr val="C0C0C0"/>
                  </a:outerShdw>
                </a:effectLst>
                <a:latin typeface="Arial Narrow" pitchFamily="34" charset="0"/>
              </a:rPr>
              <a:t>(Kerala, UP, </a:t>
            </a:r>
          </a:p>
          <a:p>
            <a:pPr algn="l">
              <a:spcBef>
                <a:spcPct val="0"/>
              </a:spcBef>
              <a:buClrTx/>
              <a:buFontTx/>
              <a:buNone/>
              <a:defRPr/>
            </a:pPr>
            <a:r>
              <a:rPr lang="en-US" sz="1600" dirty="0">
                <a:effectLst>
                  <a:outerShdw blurRad="38100" dist="38100" dir="2700000" algn="tl">
                    <a:srgbClr val="C0C0C0"/>
                  </a:outerShdw>
                </a:effectLst>
                <a:latin typeface="Arial Narrow" pitchFamily="34" charset="0"/>
              </a:rPr>
              <a:t>Jharkhand, </a:t>
            </a:r>
          </a:p>
          <a:p>
            <a:pPr algn="l">
              <a:spcBef>
                <a:spcPct val="0"/>
              </a:spcBef>
              <a:buClrTx/>
              <a:buFontTx/>
              <a:buNone/>
              <a:defRPr/>
            </a:pPr>
            <a:r>
              <a:rPr lang="en-US" sz="1600" dirty="0">
                <a:effectLst>
                  <a:outerShdw blurRad="38100" dist="38100" dir="2700000" algn="tl">
                    <a:srgbClr val="C0C0C0"/>
                  </a:outerShdw>
                </a:effectLst>
                <a:latin typeface="Arial Narrow" pitchFamily="34" charset="0"/>
              </a:rPr>
              <a:t>West Bengal)</a:t>
            </a:r>
            <a:r>
              <a:rPr lang="en-US" sz="1600" dirty="0">
                <a:effectLst>
                  <a:outerShdw blurRad="38100" dist="38100" dir="2700000" algn="tl">
                    <a:srgbClr val="C0C0C0"/>
                  </a:outerShdw>
                </a:effectLst>
              </a:rPr>
              <a:t>	</a:t>
            </a:r>
          </a:p>
        </p:txBody>
      </p:sp>
      <p:sp>
        <p:nvSpPr>
          <p:cNvPr id="500739" name="Text Box 3"/>
          <p:cNvSpPr txBox="1">
            <a:spLocks noChangeArrowheads="1"/>
          </p:cNvSpPr>
          <p:nvPr/>
        </p:nvSpPr>
        <p:spPr bwMode="auto">
          <a:xfrm>
            <a:off x="6765925" y="6518275"/>
            <a:ext cx="184150" cy="457200"/>
          </a:xfrm>
          <a:prstGeom prst="rect">
            <a:avLst/>
          </a:prstGeom>
          <a:noFill/>
          <a:ln w="9525">
            <a:noFill/>
            <a:miter lim="800000"/>
            <a:headEnd/>
            <a:tailEnd/>
          </a:ln>
          <a:effectLst/>
        </p:spPr>
        <p:txBody>
          <a:bodyPr wrap="none">
            <a:spAutoFit/>
          </a:bodyPr>
          <a:lstStyle/>
          <a:p>
            <a:pPr algn="ctr" eaLnBrk="0" hangingPunct="0">
              <a:spcBef>
                <a:spcPct val="0"/>
              </a:spcBef>
              <a:buClrTx/>
              <a:buFontTx/>
              <a:buNone/>
              <a:defRPr/>
            </a:pPr>
            <a:endParaRPr lang="en-US">
              <a:solidFill>
                <a:schemeClr val="accent2"/>
              </a:solidFill>
              <a:effectLst>
                <a:outerShdw blurRad="38100" dist="38100" dir="2700000" algn="tl">
                  <a:srgbClr val="C0C0C0"/>
                </a:outerShdw>
              </a:effectLst>
              <a:latin typeface="Times New Roman" pitchFamily="18" charset="0"/>
            </a:endParaRPr>
          </a:p>
        </p:txBody>
      </p:sp>
      <p:sp>
        <p:nvSpPr>
          <p:cNvPr id="500740" name="Rectangle 4"/>
          <p:cNvSpPr>
            <a:spLocks noChangeArrowheads="1"/>
          </p:cNvSpPr>
          <p:nvPr/>
        </p:nvSpPr>
        <p:spPr bwMode="auto">
          <a:xfrm>
            <a:off x="5257800" y="4554538"/>
            <a:ext cx="3657600" cy="1465262"/>
          </a:xfrm>
          <a:prstGeom prst="rect">
            <a:avLst/>
          </a:prstGeom>
          <a:noFill/>
          <a:ln w="9525">
            <a:noFill/>
            <a:miter lim="800000"/>
            <a:headEnd/>
            <a:tailEnd/>
          </a:ln>
          <a:effectLst/>
        </p:spPr>
        <p:txBody>
          <a:bodyPr>
            <a:spAutoFit/>
          </a:bodyPr>
          <a:lstStyle/>
          <a:p>
            <a:pPr algn="l">
              <a:spcBef>
                <a:spcPct val="0"/>
              </a:spcBef>
              <a:buClrTx/>
              <a:buFontTx/>
              <a:buNone/>
              <a:defRPr/>
            </a:pPr>
            <a:r>
              <a:rPr lang="en-US" sz="1800" dirty="0">
                <a:solidFill>
                  <a:srgbClr val="008000"/>
                </a:solidFill>
                <a:effectLst>
                  <a:outerShdw blurRad="38100" dist="38100" dir="2700000" algn="tl">
                    <a:srgbClr val="C0C0C0"/>
                  </a:outerShdw>
                </a:effectLst>
              </a:rPr>
              <a:t>India is h</a:t>
            </a:r>
            <a:r>
              <a:rPr lang="en-GB" sz="1800" dirty="0" err="1">
                <a:solidFill>
                  <a:srgbClr val="008000"/>
                </a:solidFill>
                <a:effectLst>
                  <a:outerShdw blurRad="38100" dist="38100" dir="2700000" algn="tl">
                    <a:srgbClr val="C0C0C0"/>
                  </a:outerShdw>
                </a:effectLst>
              </a:rPr>
              <a:t>ome</a:t>
            </a:r>
            <a:r>
              <a:rPr lang="en-GB" sz="1800" dirty="0">
                <a:solidFill>
                  <a:srgbClr val="008000"/>
                </a:solidFill>
                <a:effectLst>
                  <a:outerShdw blurRad="38100" dist="38100" dir="2700000" algn="tl">
                    <a:srgbClr val="C0C0C0"/>
                  </a:outerShdw>
                </a:effectLst>
              </a:rPr>
              <a:t> to almost 45 % of world's bamboo forests</a:t>
            </a:r>
            <a:endParaRPr lang="en-US" sz="1800" dirty="0">
              <a:solidFill>
                <a:srgbClr val="008000"/>
              </a:solidFill>
              <a:effectLst>
                <a:outerShdw blurRad="38100" dist="38100" dir="2700000" algn="tl">
                  <a:srgbClr val="C0C0C0"/>
                </a:outerShdw>
              </a:effectLst>
            </a:endParaRPr>
          </a:p>
          <a:p>
            <a:pPr algn="l">
              <a:spcBef>
                <a:spcPct val="0"/>
              </a:spcBef>
              <a:buClrTx/>
              <a:buFontTx/>
              <a:buNone/>
              <a:defRPr/>
            </a:pPr>
            <a:endParaRPr lang="en-US" sz="1800" dirty="0">
              <a:solidFill>
                <a:srgbClr val="008000"/>
              </a:solidFill>
              <a:effectLst>
                <a:outerShdw blurRad="38100" dist="38100" dir="2700000" algn="tl">
                  <a:srgbClr val="C0C0C0"/>
                </a:outerShdw>
              </a:effectLst>
            </a:endParaRPr>
          </a:p>
          <a:p>
            <a:pPr algn="l">
              <a:spcBef>
                <a:spcPct val="0"/>
              </a:spcBef>
              <a:buClrTx/>
              <a:buFontTx/>
              <a:buNone/>
              <a:defRPr/>
            </a:pPr>
            <a:r>
              <a:rPr lang="en-GB" sz="1800" dirty="0">
                <a:solidFill>
                  <a:srgbClr val="008000"/>
                </a:solidFill>
                <a:effectLst>
                  <a:outerShdw blurRad="38100" dist="38100" dir="2700000" algn="tl">
                    <a:srgbClr val="C0C0C0"/>
                  </a:outerShdw>
                </a:effectLst>
                <a:latin typeface="Arial Narrow" pitchFamily="34" charset="0"/>
              </a:rPr>
              <a:t>4.5</a:t>
            </a:r>
            <a:r>
              <a:rPr lang="en-GB" sz="1800" dirty="0">
                <a:solidFill>
                  <a:srgbClr val="008000"/>
                </a:solidFill>
                <a:effectLst>
                  <a:outerShdw blurRad="38100" dist="38100" dir="2700000" algn="tl">
                    <a:srgbClr val="C0C0C0"/>
                  </a:outerShdw>
                </a:effectLst>
              </a:rPr>
              <a:t> M tons annually produced from </a:t>
            </a:r>
            <a:r>
              <a:rPr lang="en-GB" sz="1800" dirty="0">
                <a:solidFill>
                  <a:srgbClr val="008000"/>
                </a:solidFill>
                <a:effectLst>
                  <a:outerShdw blurRad="38100" dist="38100" dir="2700000" algn="tl">
                    <a:srgbClr val="C0C0C0"/>
                  </a:outerShdw>
                </a:effectLst>
                <a:latin typeface="Arial Narrow" pitchFamily="34" charset="0"/>
              </a:rPr>
              <a:t>8.96</a:t>
            </a:r>
            <a:r>
              <a:rPr lang="en-GB" sz="1800" dirty="0">
                <a:solidFill>
                  <a:srgbClr val="008000"/>
                </a:solidFill>
                <a:effectLst>
                  <a:outerShdw blurRad="38100" dist="38100" dir="2700000" algn="tl">
                    <a:srgbClr val="C0C0C0"/>
                  </a:outerShdw>
                </a:effectLst>
              </a:rPr>
              <a:t> m ha</a:t>
            </a:r>
            <a:r>
              <a:rPr lang="en-US" sz="1800" dirty="0">
                <a:solidFill>
                  <a:srgbClr val="008000"/>
                </a:solidFill>
                <a:effectLst>
                  <a:outerShdw blurRad="38100" dist="38100" dir="2700000" algn="tl">
                    <a:srgbClr val="C0C0C0"/>
                  </a:outerShdw>
                </a:effectLst>
              </a:rPr>
              <a:t>.</a:t>
            </a:r>
          </a:p>
        </p:txBody>
      </p:sp>
      <p:pic>
        <p:nvPicPr>
          <p:cNvPr id="6149" name="Picture 5" descr="indmap"/>
          <p:cNvPicPr>
            <a:picLocks noChangeAspect="1" noChangeArrowheads="1"/>
          </p:cNvPicPr>
          <p:nvPr/>
        </p:nvPicPr>
        <p:blipFill>
          <a:blip r:embed="rId3">
            <a:lum bright="-12000" contrast="60000"/>
          </a:blip>
          <a:srcRect/>
          <a:stretch>
            <a:fillRect/>
          </a:stretch>
        </p:blipFill>
        <p:spPr bwMode="auto">
          <a:xfrm>
            <a:off x="49213" y="50800"/>
            <a:ext cx="5053012" cy="6781800"/>
          </a:xfrm>
          <a:prstGeom prst="rect">
            <a:avLst/>
          </a:prstGeom>
          <a:solidFill>
            <a:srgbClr val="FF0000"/>
          </a:solidFill>
          <a:ln w="38100">
            <a:solidFill>
              <a:srgbClr val="990000"/>
            </a:solidFill>
            <a:miter lim="800000"/>
            <a:headEnd/>
            <a:tailEnd/>
          </a:ln>
        </p:spPr>
      </p:pic>
      <p:sp>
        <p:nvSpPr>
          <p:cNvPr id="500743" name="Text Box 7"/>
          <p:cNvSpPr txBox="1">
            <a:spLocks noChangeArrowheads="1"/>
          </p:cNvSpPr>
          <p:nvPr/>
        </p:nvSpPr>
        <p:spPr bwMode="auto">
          <a:xfrm>
            <a:off x="-76200" y="60325"/>
            <a:ext cx="2819400" cy="1006475"/>
          </a:xfrm>
          <a:prstGeom prst="rect">
            <a:avLst/>
          </a:prstGeom>
          <a:noFill/>
          <a:ln w="9525">
            <a:noFill/>
            <a:miter lim="800000"/>
            <a:headEnd/>
            <a:tailEnd/>
          </a:ln>
          <a:effectLst/>
        </p:spPr>
        <p:txBody>
          <a:bodyPr>
            <a:spAutoFit/>
          </a:bodyPr>
          <a:lstStyle/>
          <a:p>
            <a:pPr algn="ctr">
              <a:buClrTx/>
              <a:buFontTx/>
              <a:buNone/>
              <a:defRPr/>
            </a:pPr>
            <a:r>
              <a:rPr lang="en-US" sz="2000">
                <a:solidFill>
                  <a:srgbClr val="006600"/>
                </a:solidFill>
                <a:effectLst>
                  <a:outerShdw blurRad="38100" dist="38100" dir="2700000" algn="tl">
                    <a:srgbClr val="C0C0C0"/>
                  </a:outerShdw>
                </a:effectLst>
              </a:rPr>
              <a:t>BAMBOO RESOURCES IN INDIA</a:t>
            </a:r>
            <a:endParaRPr lang="en-GB" sz="2000">
              <a:solidFill>
                <a:srgbClr val="006600"/>
              </a:solidFill>
              <a:effectLst>
                <a:outerShdw blurRad="38100" dist="38100" dir="2700000" algn="tl">
                  <a:srgbClr val="C0C0C0"/>
                </a:outerShdw>
              </a:effectLst>
            </a:endParaRPr>
          </a:p>
        </p:txBody>
      </p:sp>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3200" b="1" dirty="0" smtClean="0"/>
              <a:t>DISADVANTAGES </a:t>
            </a:r>
            <a:endParaRPr lang="en-US" sz="3200" b="1" dirty="0"/>
          </a:p>
        </p:txBody>
      </p:sp>
      <p:sp>
        <p:nvSpPr>
          <p:cNvPr id="3" name="Content Placeholder 2"/>
          <p:cNvSpPr>
            <a:spLocks noGrp="1"/>
          </p:cNvSpPr>
          <p:nvPr>
            <p:ph idx="1"/>
          </p:nvPr>
        </p:nvSpPr>
        <p:spPr/>
        <p:txBody>
          <a:bodyPr>
            <a:normAutofit/>
          </a:bodyPr>
          <a:lstStyle/>
          <a:p>
            <a:pPr algn="just"/>
            <a:r>
              <a:rPr lang="en-US" sz="2400" dirty="0" smtClean="0"/>
              <a:t>It is not that uniform, i.e., large varieties of bamboo are found having different tensile strength.</a:t>
            </a:r>
          </a:p>
          <a:p>
            <a:pPr algn="just"/>
            <a:r>
              <a:rPr lang="en-US" sz="2400" dirty="0" smtClean="0"/>
              <a:t>It has tendency to absorb water and also to release water on drying.</a:t>
            </a:r>
          </a:p>
          <a:p>
            <a:pPr algn="just"/>
            <a:r>
              <a:rPr lang="en-US" sz="2400" dirty="0" smtClean="0"/>
              <a:t>Bamboo wood is easily infected by wood-boring insects and attracts living organisms, such as, fungi and   insects because of its high content of nutrients unless treated with wood preservatives or kept very dry.</a:t>
            </a:r>
          </a:p>
          <a:p>
            <a:pPr algn="just"/>
            <a:r>
              <a:rPr lang="en-US" sz="2400" dirty="0" smtClean="0"/>
              <a:t>It is susceptible to catch fire as compared to steel.</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CONCLUSION</a:t>
            </a:r>
            <a:endParaRPr lang="en-US" sz="4000" b="1" dirty="0"/>
          </a:p>
        </p:txBody>
      </p:sp>
      <p:sp>
        <p:nvSpPr>
          <p:cNvPr id="3" name="Content Placeholder 2"/>
          <p:cNvSpPr>
            <a:spLocks noGrp="1"/>
          </p:cNvSpPr>
          <p:nvPr>
            <p:ph idx="1"/>
          </p:nvPr>
        </p:nvSpPr>
        <p:spPr/>
        <p:txBody>
          <a:bodyPr>
            <a:normAutofit lnSpcReduction="10000"/>
          </a:bodyPr>
          <a:lstStyle/>
          <a:p>
            <a:r>
              <a:rPr lang="en-US" sz="2400" dirty="0" smtClean="0"/>
              <a:t>Since bamboo is an environment friendly material it should give more importance.</a:t>
            </a:r>
          </a:p>
          <a:p>
            <a:endParaRPr lang="en-US" sz="2400" dirty="0" smtClean="0"/>
          </a:p>
          <a:p>
            <a:r>
              <a:rPr lang="en-US" sz="2400" dirty="0" smtClean="0"/>
              <a:t>Bamboo is very light in weight with compare to steel so dead load of the member can be decreased with use of it.</a:t>
            </a:r>
          </a:p>
          <a:p>
            <a:endParaRPr lang="en-US" sz="2400" dirty="0" smtClean="0"/>
          </a:p>
          <a:p>
            <a:r>
              <a:rPr lang="en-US" sz="2400" dirty="0" smtClean="0"/>
              <a:t>Bamboo is easily avail material so it is economic material and by using it we can reduced the cost of construction.</a:t>
            </a:r>
          </a:p>
          <a:p>
            <a:endParaRPr lang="en-US" sz="2400" dirty="0" smtClean="0"/>
          </a:p>
          <a:p>
            <a:r>
              <a:rPr lang="en-US" sz="2400" dirty="0" smtClean="0"/>
              <a:t>Since bamboo is very effective in seismic resistance, use of it should be safe.</a:t>
            </a:r>
          </a:p>
          <a:p>
            <a:endParaRPr lang="en-US" sz="24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r>
              <a:rPr lang="en-US" b="1" dirty="0" smtClean="0"/>
              <a:t>BOOKS</a:t>
            </a:r>
          </a:p>
          <a:p>
            <a:r>
              <a:rPr lang="en-US" dirty="0" smtClean="0"/>
              <a:t>“</a:t>
            </a:r>
            <a:r>
              <a:rPr lang="en-US" sz="2400" dirty="0" smtClean="0"/>
              <a:t>Bamboo as reinforcement in structural concrete elements” by:-</a:t>
            </a:r>
            <a:r>
              <a:rPr lang="en-US" sz="2400" dirty="0" err="1" smtClean="0"/>
              <a:t>Khosrow</a:t>
            </a:r>
            <a:r>
              <a:rPr lang="en-US" sz="2400" dirty="0" smtClean="0"/>
              <a:t> </a:t>
            </a:r>
            <a:r>
              <a:rPr lang="en-US" sz="2400" dirty="0" err="1" smtClean="0"/>
              <a:t>Ghavami</a:t>
            </a:r>
            <a:endParaRPr lang="en-US" sz="2400" dirty="0" smtClean="0"/>
          </a:p>
          <a:p>
            <a:r>
              <a:rPr lang="en-US" sz="2400" dirty="0" smtClean="0"/>
              <a:t>“Design and building with bamboo” by:- Jules </a:t>
            </a:r>
            <a:r>
              <a:rPr lang="en-US" sz="2400" dirty="0" err="1" smtClean="0"/>
              <a:t>J.A.Jansse</a:t>
            </a:r>
            <a:endParaRPr lang="en-US" sz="2400" dirty="0" smtClean="0"/>
          </a:p>
          <a:p>
            <a:r>
              <a:rPr lang="en-US" sz="2400" b="1" dirty="0" smtClean="0"/>
              <a:t>REPORTS</a:t>
            </a:r>
          </a:p>
          <a:p>
            <a:r>
              <a:rPr lang="en-US" sz="2400" dirty="0" smtClean="0"/>
              <a:t>“Bamboo Reinforced Concrete Wall as a Replacement to Brick and Mud Wall” by:- M </a:t>
            </a:r>
            <a:r>
              <a:rPr lang="en-US" sz="2400" dirty="0" err="1" smtClean="0"/>
              <a:t>Mishra</a:t>
            </a:r>
            <a:r>
              <a:rPr lang="en-US" sz="2400" dirty="0" smtClean="0"/>
              <a:t>, S </a:t>
            </a:r>
            <a:r>
              <a:rPr lang="en-US" sz="2400" dirty="0" err="1" smtClean="0"/>
              <a:t>Mujumdar</a:t>
            </a:r>
            <a:endParaRPr lang="en-US" sz="2400" dirty="0" smtClean="0"/>
          </a:p>
          <a:p>
            <a:r>
              <a:rPr lang="en-US" sz="2400" dirty="0" smtClean="0"/>
              <a:t>“Connections and slab for bamboo construction” by Guzman David, PhD candidate ,Morel </a:t>
            </a:r>
            <a:r>
              <a:rPr lang="en-US" sz="2400" dirty="0" err="1" smtClean="0"/>
              <a:t>Claude,Professor</a:t>
            </a:r>
            <a:endParaRPr lang="en-US" sz="2400" dirty="0" smtClean="0"/>
          </a:p>
          <a:p>
            <a:r>
              <a:rPr lang="sv-SE" sz="2400" dirty="0" smtClean="0"/>
              <a:t>”Adobe Construction” by Marcial Blondet and Gladys Villa Garcia M. </a:t>
            </a:r>
            <a:r>
              <a:rPr lang="en-US" sz="2400" dirty="0" smtClean="0"/>
              <a:t>Catholic University of Peru, Peru</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hatchdepot.com/Products/Mats%20and%20Boards/Images/Bamboo-outside-Slats.gif"/>
          <p:cNvPicPr>
            <a:picLocks noChangeAspect="1" noChangeArrowheads="1"/>
          </p:cNvPicPr>
          <p:nvPr/>
        </p:nvPicPr>
        <p:blipFill>
          <a:blip r:embed="rId2"/>
          <a:srcRect/>
          <a:stretch>
            <a:fillRect/>
          </a:stretch>
        </p:blipFill>
        <p:spPr bwMode="auto">
          <a:xfrm>
            <a:off x="-152400" y="-228600"/>
            <a:ext cx="9601200" cy="7391400"/>
          </a:xfrm>
          <a:prstGeom prst="rect">
            <a:avLst/>
          </a:prstGeom>
          <a:noFill/>
        </p:spPr>
      </p:pic>
      <p:sp>
        <p:nvSpPr>
          <p:cNvPr id="5" name="Rectangle 4"/>
          <p:cNvSpPr/>
          <p:nvPr/>
        </p:nvSpPr>
        <p:spPr>
          <a:xfrm>
            <a:off x="2273325" y="2967335"/>
            <a:ext cx="4322658"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chemeClr val="accent4"/>
                </a:solidFill>
                <a:effectLst>
                  <a:outerShdw blurRad="63500" dir="3600000" algn="tl" rotWithShape="0">
                    <a:srgbClr val="000000">
                      <a:alpha val="70000"/>
                    </a:srgbClr>
                  </a:outerShdw>
                </a:effectLst>
              </a:rPr>
              <a:t>THANK YOU</a:t>
            </a:r>
            <a:endParaRPr lang="en-US" sz="5400" dirty="0">
              <a:ln w="18415" cmpd="sng">
                <a:solidFill>
                  <a:srgbClr val="FFFFFF"/>
                </a:solidFill>
                <a:prstDash val="solid"/>
              </a:ln>
              <a:solidFill>
                <a:schemeClr val="accent4"/>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8305800" cy="1143000"/>
          </a:xfrm>
        </p:spPr>
        <p:txBody>
          <a:bodyPr>
            <a:normAutofit/>
          </a:bodyPr>
          <a:lstStyle/>
          <a:p>
            <a:pPr algn="ctr"/>
            <a:r>
              <a:rPr lang="en-US" sz="4000" dirty="0" smtClean="0"/>
              <a:t>ADVANTAGES OF USING BAMBOO</a:t>
            </a:r>
            <a:endParaRPr lang="en-US" sz="4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ADVANTAGES</a:t>
            </a:r>
            <a:r>
              <a:rPr lang="en-US" dirty="0" smtClean="0"/>
              <a:t> </a:t>
            </a:r>
            <a:endParaRPr lang="en-US" dirty="0"/>
          </a:p>
        </p:txBody>
      </p:sp>
      <p:sp>
        <p:nvSpPr>
          <p:cNvPr id="3" name="Content Placeholder 2"/>
          <p:cNvSpPr>
            <a:spLocks noGrp="1"/>
          </p:cNvSpPr>
          <p:nvPr>
            <p:ph idx="1"/>
          </p:nvPr>
        </p:nvSpPr>
        <p:spPr/>
        <p:txBody>
          <a:bodyPr>
            <a:normAutofit/>
          </a:bodyPr>
          <a:lstStyle/>
          <a:p>
            <a:pPr algn="just"/>
            <a:r>
              <a:rPr lang="en-US" sz="2400" dirty="0" smtClean="0"/>
              <a:t>Low-cost and environment friendly.</a:t>
            </a:r>
          </a:p>
          <a:p>
            <a:pPr algn="just"/>
            <a:r>
              <a:rPr lang="en-US" sz="2400" dirty="0" smtClean="0"/>
              <a:t>Light weight compared to steel.</a:t>
            </a:r>
          </a:p>
          <a:p>
            <a:pPr algn="just"/>
            <a:r>
              <a:rPr lang="en-US" sz="2400" dirty="0" smtClean="0"/>
              <a:t>Shock absorbing and thus earthquake resistant.</a:t>
            </a:r>
          </a:p>
          <a:p>
            <a:pPr algn="just"/>
            <a:r>
              <a:rPr lang="en-US" sz="2400" dirty="0" smtClean="0"/>
              <a:t>It uses less fossil fuel to manufacture.</a:t>
            </a:r>
          </a:p>
          <a:p>
            <a:pPr algn="just"/>
            <a:r>
              <a:rPr lang="en-US" sz="2400" dirty="0" smtClean="0"/>
              <a:t>Bamboo can prevent pollution by absorbing large amounts of nitrogen from waste water and reducing the amount of carbon dioxide in the air.</a:t>
            </a:r>
          </a:p>
          <a:p>
            <a:pPr algn="just"/>
            <a:r>
              <a:rPr lang="en-US" sz="2400" dirty="0" smtClean="0"/>
              <a:t>Its abundance in tropical and subtropical regions makes it an economically advantageous material.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981200"/>
            <a:ext cx="8305800" cy="1143000"/>
          </a:xfrm>
        </p:spPr>
        <p:txBody>
          <a:bodyPr>
            <a:normAutofit/>
          </a:bodyPr>
          <a:lstStyle/>
          <a:p>
            <a:pPr algn="ctr"/>
            <a:r>
              <a:rPr lang="en-US" sz="4000" dirty="0" smtClean="0"/>
              <a:t>USE OF BAMBOO IN CONSTRUCTION</a:t>
            </a:r>
            <a:endParaRPr lang="en-US" sz="4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608</TotalTime>
  <Words>2735</Words>
  <Application>Microsoft Office PowerPoint</Application>
  <PresentationFormat>On-screen Show (4:3)</PresentationFormat>
  <Paragraphs>253</Paragraphs>
  <Slides>63</Slides>
  <Notes>6</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Flow</vt:lpstr>
      <vt:lpstr>BAMBOO AS CONSTRUCTION MATERIAL</vt:lpstr>
      <vt:lpstr>CONTENTS</vt:lpstr>
      <vt:lpstr>INTRODUCTION</vt:lpstr>
      <vt:lpstr>INTRODUCTION TO BAMBOO</vt:lpstr>
      <vt:lpstr>Slide 5</vt:lpstr>
      <vt:lpstr>Slide 6</vt:lpstr>
      <vt:lpstr>ADVANTAGES OF USING BAMBOO</vt:lpstr>
      <vt:lpstr>ADVANTAGES </vt:lpstr>
      <vt:lpstr>USE OF BAMBOO IN CONSTRUCTION</vt:lpstr>
      <vt:lpstr>USE OF BAMBOO IN CONSTRUCTION</vt:lpstr>
      <vt:lpstr>BASIC PROPERTIES OF BAMBOO</vt:lpstr>
      <vt:lpstr>Slide 12</vt:lpstr>
      <vt:lpstr>MODULUS OF ELASTICITY</vt:lpstr>
      <vt:lpstr>Slide 14</vt:lpstr>
      <vt:lpstr>DURABILTY</vt:lpstr>
      <vt:lpstr>Slide 16</vt:lpstr>
      <vt:lpstr>Slide 17</vt:lpstr>
      <vt:lpstr>Slide 18</vt:lpstr>
      <vt:lpstr>Slide 19</vt:lpstr>
      <vt:lpstr>EARTHQUAKE RESISTANCE</vt:lpstr>
      <vt:lpstr>EARTHQUAKE RESISTANCE</vt:lpstr>
      <vt:lpstr>Slide 22</vt:lpstr>
      <vt:lpstr>Slide 23</vt:lpstr>
      <vt:lpstr>SEISMIC REINFORCEMENT</vt:lpstr>
      <vt:lpstr>Slide 25</vt:lpstr>
      <vt:lpstr>Slide 26</vt:lpstr>
      <vt:lpstr>STRESS STRAIN DISTRIBUTION</vt:lpstr>
      <vt:lpstr>Stress and strain distribution in an element subjected to bending</vt:lpstr>
      <vt:lpstr>Slide 29</vt:lpstr>
      <vt:lpstr>Slide 30</vt:lpstr>
      <vt:lpstr>REPLACEMENT OF MUD OR BRICK WALLS WITH BAMBOO REINFORCED CONCRETE PANEL</vt:lpstr>
      <vt:lpstr>REPLACEMENT OF MUD OR BRICK WALLS WITH BAMBOO REINFORCED CONCRETE PANEL</vt:lpstr>
      <vt:lpstr>Slide 33</vt:lpstr>
      <vt:lpstr>Bamboo Framework</vt:lpstr>
      <vt:lpstr>Slide 35</vt:lpstr>
      <vt:lpstr>Slide 36</vt:lpstr>
      <vt:lpstr>COST COMPARISION</vt:lpstr>
      <vt:lpstr>Slide 38</vt:lpstr>
      <vt:lpstr>Slide 39</vt:lpstr>
      <vt:lpstr>SOME DESIGN PARAMETERS</vt:lpstr>
      <vt:lpstr>Slide 41</vt:lpstr>
      <vt:lpstr>CHARACTERISTICS VALUE</vt:lpstr>
      <vt:lpstr>Slide 43</vt:lpstr>
      <vt:lpstr>Allowable stresses </vt:lpstr>
      <vt:lpstr>SOME PHOTORAPHS OF ARRANGEMENT OF BAMBOO </vt:lpstr>
      <vt:lpstr>Slide 46</vt:lpstr>
      <vt:lpstr>Slide 47</vt:lpstr>
      <vt:lpstr>Slide 48</vt:lpstr>
      <vt:lpstr>INDIAN STANDARDS</vt:lpstr>
      <vt:lpstr>Indian Specifications for  Bamboo &amp; Bamboo Products</vt:lpstr>
      <vt:lpstr>APPLICATION OF BAMBOO IN VARIOUS PROJECTS</vt:lpstr>
      <vt:lpstr>Slide 52</vt:lpstr>
      <vt:lpstr> Demonstration buildings for Kerala forest Research Institute, Nilambur , Kerala  </vt:lpstr>
      <vt:lpstr>‘Whispering Palms’ Holiday resort for Abad group of Hotels at Kumarakom. </vt:lpstr>
      <vt:lpstr>Slide 55</vt:lpstr>
      <vt:lpstr>  Premises in Cochin, Kerala</vt:lpstr>
      <vt:lpstr>Slide 57</vt:lpstr>
      <vt:lpstr>Slide 58</vt:lpstr>
      <vt:lpstr>The structure</vt:lpstr>
      <vt:lpstr>DISADVANTAGES </vt:lpstr>
      <vt:lpstr>CONCLUSION</vt:lpstr>
      <vt:lpstr>REFERENCES</vt:lpstr>
      <vt:lpstr>Slide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BAMBOO AS CONSTRUCTION MATERIAL</dc:title>
  <dc:creator>home-ef6daa334a</dc:creator>
  <cp:lastModifiedBy>home-ef6daa334a</cp:lastModifiedBy>
  <cp:revision>69</cp:revision>
  <dcterms:created xsi:type="dcterms:W3CDTF">2010-10-28T16:44:10Z</dcterms:created>
  <dcterms:modified xsi:type="dcterms:W3CDTF">2010-11-19T03:37:39Z</dcterms:modified>
</cp:coreProperties>
</file>