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7" r:id="rId3"/>
    <p:sldId id="260" r:id="rId4"/>
    <p:sldId id="261" r:id="rId5"/>
    <p:sldId id="262" r:id="rId6"/>
    <p:sldId id="263" r:id="rId7"/>
    <p:sldId id="264" r:id="rId8"/>
    <p:sldId id="277" r:id="rId9"/>
    <p:sldId id="258" r:id="rId10"/>
    <p:sldId id="265" r:id="rId11"/>
    <p:sldId id="266" r:id="rId12"/>
    <p:sldId id="267" r:id="rId13"/>
    <p:sldId id="268" r:id="rId14"/>
    <p:sldId id="270" r:id="rId15"/>
    <p:sldId id="271" r:id="rId16"/>
    <p:sldId id="272" r:id="rId17"/>
    <p:sldId id="274" r:id="rId18"/>
    <p:sldId id="275" r:id="rId19"/>
    <p:sldId id="278" r:id="rId20"/>
    <p:sldId id="284" r:id="rId21"/>
    <p:sldId id="285" r:id="rId22"/>
    <p:sldId id="286" r:id="rId23"/>
    <p:sldId id="287" r:id="rId24"/>
    <p:sldId id="283" r:id="rId25"/>
    <p:sldId id="288" r:id="rId26"/>
    <p:sldId id="290" r:id="rId27"/>
    <p:sldId id="291" r:id="rId28"/>
    <p:sldId id="293" r:id="rId29"/>
    <p:sldId id="292" r:id="rId30"/>
    <p:sldId id="294" r:id="rId31"/>
    <p:sldId id="295" r:id="rId32"/>
    <p:sldId id="296" r:id="rId33"/>
    <p:sldId id="297" r:id="rId34"/>
    <p:sldId id="298" r:id="rId35"/>
    <p:sldId id="299" r:id="rId36"/>
    <p:sldId id="276" r:id="rId37"/>
    <p:sldId id="273"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p:cViewPr varScale="1">
        <p:scale>
          <a:sx n="69" d="100"/>
          <a:sy n="69" d="100"/>
        </p:scale>
        <p:origin x="-111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61337A-36A4-4529-BEE4-6464863F9449}" type="doc">
      <dgm:prSet loTypeId="urn:microsoft.com/office/officeart/2005/8/layout/hierarchy3" loCatId="relationship" qsTypeId="urn:microsoft.com/office/officeart/2005/8/quickstyle/simple5" qsCatId="simple" csTypeId="urn:microsoft.com/office/officeart/2005/8/colors/accent2_1" csCatId="accent2" phldr="1"/>
      <dgm:spPr/>
      <dgm:t>
        <a:bodyPr/>
        <a:lstStyle/>
        <a:p>
          <a:endParaRPr lang="en-US"/>
        </a:p>
      </dgm:t>
    </dgm:pt>
    <dgm:pt modelId="{E41EF388-AD6C-4881-9269-4F8675E213C2}">
      <dgm:prSet phldrT="[Text]" custT="1"/>
      <dgm:spPr/>
      <dgm:t>
        <a:bodyPr/>
        <a:lstStyle/>
        <a:p>
          <a:r>
            <a:rPr lang="en-US" sz="2400" dirty="0" smtClean="0"/>
            <a:t>Hot rolled  section</a:t>
          </a:r>
          <a:endParaRPr lang="en-US" sz="2400" dirty="0"/>
        </a:p>
      </dgm:t>
    </dgm:pt>
    <dgm:pt modelId="{E39F7697-B13B-4308-8F01-9BB0DC013855}" type="parTrans" cxnId="{A6608554-6B60-4165-A4BA-D0F4E5F1C423}">
      <dgm:prSet/>
      <dgm:spPr/>
      <dgm:t>
        <a:bodyPr/>
        <a:lstStyle/>
        <a:p>
          <a:endParaRPr lang="en-US"/>
        </a:p>
      </dgm:t>
    </dgm:pt>
    <dgm:pt modelId="{BAB4FBDC-A9B5-4D5B-B0D7-CC21B1F9FD57}" type="sibTrans" cxnId="{A6608554-6B60-4165-A4BA-D0F4E5F1C423}">
      <dgm:prSet/>
      <dgm:spPr/>
      <dgm:t>
        <a:bodyPr/>
        <a:lstStyle/>
        <a:p>
          <a:endParaRPr lang="en-US"/>
        </a:p>
      </dgm:t>
    </dgm:pt>
    <dgm:pt modelId="{7C6D1B3D-95E3-4E76-9FC9-A5045114DF62}">
      <dgm:prSet phldrT="[Text]" custT="1"/>
      <dgm:spPr/>
      <dgm:t>
        <a:bodyPr/>
        <a:lstStyle/>
        <a:p>
          <a:r>
            <a:rPr lang="en-US" sz="3400" dirty="0" smtClean="0"/>
            <a:t> </a:t>
          </a:r>
          <a:r>
            <a:rPr lang="en-US" sz="2100" dirty="0" smtClean="0"/>
            <a:t>Thicker than cold-formed sections</a:t>
          </a:r>
          <a:endParaRPr lang="en-US" sz="2100" dirty="0"/>
        </a:p>
      </dgm:t>
    </dgm:pt>
    <dgm:pt modelId="{8A42506C-CE7C-4092-964F-CC306C544846}" type="parTrans" cxnId="{868E1BE8-7D9E-45D8-9704-754E20292713}">
      <dgm:prSet/>
      <dgm:spPr/>
      <dgm:t>
        <a:bodyPr/>
        <a:lstStyle/>
        <a:p>
          <a:endParaRPr lang="en-US"/>
        </a:p>
      </dgm:t>
    </dgm:pt>
    <dgm:pt modelId="{A3D345AC-4DB3-4137-83A1-054B0898D624}" type="sibTrans" cxnId="{868E1BE8-7D9E-45D8-9704-754E20292713}">
      <dgm:prSet/>
      <dgm:spPr/>
      <dgm:t>
        <a:bodyPr/>
        <a:lstStyle/>
        <a:p>
          <a:endParaRPr lang="en-US"/>
        </a:p>
      </dgm:t>
    </dgm:pt>
    <dgm:pt modelId="{3BDCAC09-4C2A-48BF-A2BB-CE2504EDFC80}">
      <dgm:prSet phldrT="[Text]"/>
      <dgm:spPr/>
      <dgm:t>
        <a:bodyPr/>
        <a:lstStyle/>
        <a:p>
          <a:r>
            <a:rPr lang="en-US" dirty="0" smtClean="0"/>
            <a:t>Local instabilities are not exhibited</a:t>
          </a:r>
          <a:endParaRPr lang="en-US" dirty="0"/>
        </a:p>
      </dgm:t>
    </dgm:pt>
    <dgm:pt modelId="{2C4CA469-AD6C-431E-B5A3-658A3AD0CBBC}" type="parTrans" cxnId="{BA908984-1A14-4A0A-9B95-0DF91E58A707}">
      <dgm:prSet/>
      <dgm:spPr/>
      <dgm:t>
        <a:bodyPr/>
        <a:lstStyle/>
        <a:p>
          <a:endParaRPr lang="en-US"/>
        </a:p>
      </dgm:t>
    </dgm:pt>
    <dgm:pt modelId="{5F8172F2-66F9-4B7C-990B-24BD1E3530CD}" type="sibTrans" cxnId="{BA908984-1A14-4A0A-9B95-0DF91E58A707}">
      <dgm:prSet/>
      <dgm:spPr/>
      <dgm:t>
        <a:bodyPr/>
        <a:lstStyle/>
        <a:p>
          <a:endParaRPr lang="en-US"/>
        </a:p>
      </dgm:t>
    </dgm:pt>
    <dgm:pt modelId="{7E7A9DB5-F4E9-492E-B791-EBE00DD50257}">
      <dgm:prSet phldrT="[Text]" custT="1"/>
      <dgm:spPr/>
      <dgm:t>
        <a:bodyPr/>
        <a:lstStyle/>
        <a:p>
          <a:r>
            <a:rPr lang="en-US" sz="2400" dirty="0" smtClean="0"/>
            <a:t>Cold formed section</a:t>
          </a:r>
          <a:endParaRPr lang="en-US" sz="2400" dirty="0"/>
        </a:p>
      </dgm:t>
    </dgm:pt>
    <dgm:pt modelId="{C5846E1C-31DA-44B0-A2A0-341657C1AF77}" type="parTrans" cxnId="{26C0923D-BA1A-4343-81B7-1A1736610A49}">
      <dgm:prSet/>
      <dgm:spPr/>
      <dgm:t>
        <a:bodyPr/>
        <a:lstStyle/>
        <a:p>
          <a:endParaRPr lang="en-US"/>
        </a:p>
      </dgm:t>
    </dgm:pt>
    <dgm:pt modelId="{D50F12DB-2534-4F1B-A7EF-67A98C004EFD}" type="sibTrans" cxnId="{26C0923D-BA1A-4343-81B7-1A1736610A49}">
      <dgm:prSet/>
      <dgm:spPr/>
      <dgm:t>
        <a:bodyPr/>
        <a:lstStyle/>
        <a:p>
          <a:endParaRPr lang="en-US"/>
        </a:p>
      </dgm:t>
    </dgm:pt>
    <dgm:pt modelId="{7BC2BDFB-A2CF-440E-A358-CF44CDDCFE2F}">
      <dgm:prSet phldrT="[Text]"/>
      <dgm:spPr/>
      <dgm:t>
        <a:bodyPr/>
        <a:lstStyle/>
        <a:p>
          <a:r>
            <a:rPr lang="en-US" dirty="0" smtClean="0"/>
            <a:t>Thinner than hot-rolled sections</a:t>
          </a:r>
          <a:endParaRPr lang="en-US" dirty="0"/>
        </a:p>
      </dgm:t>
    </dgm:pt>
    <dgm:pt modelId="{72A8CC23-8012-422A-BE80-AF33717E477B}" type="parTrans" cxnId="{7F6F383B-80D0-4F03-BBF5-4BDA1D37157B}">
      <dgm:prSet/>
      <dgm:spPr/>
      <dgm:t>
        <a:bodyPr/>
        <a:lstStyle/>
        <a:p>
          <a:endParaRPr lang="en-US"/>
        </a:p>
      </dgm:t>
    </dgm:pt>
    <dgm:pt modelId="{778D2DED-8254-4F61-81CB-43772B3A6E12}" type="sibTrans" cxnId="{7F6F383B-80D0-4F03-BBF5-4BDA1D37157B}">
      <dgm:prSet/>
      <dgm:spPr/>
      <dgm:t>
        <a:bodyPr/>
        <a:lstStyle/>
        <a:p>
          <a:endParaRPr lang="en-US"/>
        </a:p>
      </dgm:t>
    </dgm:pt>
    <dgm:pt modelId="{7A5E6779-4B97-4310-B45D-82922ACBA0D8}">
      <dgm:prSet phldrT="[Text]"/>
      <dgm:spPr/>
      <dgm:t>
        <a:bodyPr/>
        <a:lstStyle/>
        <a:p>
          <a:r>
            <a:rPr lang="en-US" dirty="0" smtClean="0"/>
            <a:t>Behavior is necessarily characterized by local instabilities</a:t>
          </a:r>
          <a:endParaRPr lang="en-US" dirty="0"/>
        </a:p>
      </dgm:t>
    </dgm:pt>
    <dgm:pt modelId="{AE15C33E-CFA4-4A90-A929-EFE6BA76B84B}" type="parTrans" cxnId="{076510F1-3019-4AD9-8BDB-F8289BE39AB1}">
      <dgm:prSet/>
      <dgm:spPr/>
      <dgm:t>
        <a:bodyPr/>
        <a:lstStyle/>
        <a:p>
          <a:endParaRPr lang="en-US"/>
        </a:p>
      </dgm:t>
    </dgm:pt>
    <dgm:pt modelId="{F92E0920-A2A0-44EB-BA0C-1E39C6A1F068}" type="sibTrans" cxnId="{076510F1-3019-4AD9-8BDB-F8289BE39AB1}">
      <dgm:prSet/>
      <dgm:spPr/>
      <dgm:t>
        <a:bodyPr/>
        <a:lstStyle/>
        <a:p>
          <a:endParaRPr lang="en-US"/>
        </a:p>
      </dgm:t>
    </dgm:pt>
    <dgm:pt modelId="{3AE1B53D-379B-4891-A005-4958740122C8}">
      <dgm:prSet/>
      <dgm:spPr/>
      <dgm:t>
        <a:bodyPr/>
        <a:lstStyle/>
        <a:p>
          <a:r>
            <a:rPr lang="en-US" dirty="0" smtClean="0"/>
            <a:t>No post buckling strength</a:t>
          </a:r>
          <a:endParaRPr lang="en-US" dirty="0"/>
        </a:p>
      </dgm:t>
    </dgm:pt>
    <dgm:pt modelId="{90EA08BF-C65A-4D8E-9B1A-0DBD07A4B01B}" type="parTrans" cxnId="{85A42B8C-3EF6-4E3D-A7DA-D68868A3CA2F}">
      <dgm:prSet/>
      <dgm:spPr/>
      <dgm:t>
        <a:bodyPr/>
        <a:lstStyle/>
        <a:p>
          <a:endParaRPr lang="en-US"/>
        </a:p>
      </dgm:t>
    </dgm:pt>
    <dgm:pt modelId="{01E27857-3842-472F-9C1C-2F7DFA7A72EF}" type="sibTrans" cxnId="{85A42B8C-3EF6-4E3D-A7DA-D68868A3CA2F}">
      <dgm:prSet/>
      <dgm:spPr/>
      <dgm:t>
        <a:bodyPr/>
        <a:lstStyle/>
        <a:p>
          <a:endParaRPr lang="en-US"/>
        </a:p>
      </dgm:t>
    </dgm:pt>
    <dgm:pt modelId="{EE743FC5-CC60-480D-AA1F-3572F00CAD01}">
      <dgm:prSet/>
      <dgm:spPr/>
      <dgm:t>
        <a:bodyPr/>
        <a:lstStyle/>
        <a:p>
          <a:r>
            <a:rPr lang="en-US" dirty="0" smtClean="0"/>
            <a:t>Manufacturing process involves heat treatment                                                      </a:t>
          </a:r>
          <a:endParaRPr lang="en-US" dirty="0"/>
        </a:p>
      </dgm:t>
    </dgm:pt>
    <dgm:pt modelId="{D146EBA0-6261-4BA5-AE87-D53304D99B93}" type="parTrans" cxnId="{DF63EE8F-039E-4EF3-B9C9-05C305F5EE3E}">
      <dgm:prSet/>
      <dgm:spPr/>
      <dgm:t>
        <a:bodyPr/>
        <a:lstStyle/>
        <a:p>
          <a:endParaRPr lang="en-US"/>
        </a:p>
      </dgm:t>
    </dgm:pt>
    <dgm:pt modelId="{AFAFA562-36E2-4CE1-A8A3-5E3E07941E41}" type="sibTrans" cxnId="{DF63EE8F-039E-4EF3-B9C9-05C305F5EE3E}">
      <dgm:prSet/>
      <dgm:spPr/>
      <dgm:t>
        <a:bodyPr/>
        <a:lstStyle/>
        <a:p>
          <a:endParaRPr lang="en-US"/>
        </a:p>
      </dgm:t>
    </dgm:pt>
    <dgm:pt modelId="{B17EF388-4EDA-447A-82BC-211B1908861D}">
      <dgm:prSet/>
      <dgm:spPr/>
      <dgm:t>
        <a:bodyPr/>
        <a:lstStyle/>
        <a:p>
          <a:r>
            <a:rPr lang="en-US" dirty="0" smtClean="0"/>
            <a:t>Local buckling is helped by post buckling strength</a:t>
          </a:r>
          <a:endParaRPr lang="en-US" dirty="0"/>
        </a:p>
      </dgm:t>
    </dgm:pt>
    <dgm:pt modelId="{0881F439-FE0F-49A2-B24D-93DFE46B1E5B}" type="parTrans" cxnId="{E761C923-41F0-4F60-BC8E-B55375D2FC60}">
      <dgm:prSet/>
      <dgm:spPr/>
      <dgm:t>
        <a:bodyPr/>
        <a:lstStyle/>
        <a:p>
          <a:endParaRPr lang="en-US"/>
        </a:p>
      </dgm:t>
    </dgm:pt>
    <dgm:pt modelId="{13003F0A-C728-4C08-AB7B-4695C6F360B0}" type="sibTrans" cxnId="{E761C923-41F0-4F60-BC8E-B55375D2FC60}">
      <dgm:prSet/>
      <dgm:spPr/>
      <dgm:t>
        <a:bodyPr/>
        <a:lstStyle/>
        <a:p>
          <a:endParaRPr lang="en-US"/>
        </a:p>
      </dgm:t>
    </dgm:pt>
    <dgm:pt modelId="{54C9B0AE-CF05-4FC5-B296-F0AE8C7D15C5}">
      <dgm:prSet/>
      <dgm:spPr/>
      <dgm:t>
        <a:bodyPr/>
        <a:lstStyle/>
        <a:p>
          <a:r>
            <a:rPr lang="en-US" dirty="0" smtClean="0"/>
            <a:t>• Manufacturing process does not                                                     involve heat . </a:t>
          </a:r>
          <a:endParaRPr lang="en-US" dirty="0"/>
        </a:p>
      </dgm:t>
    </dgm:pt>
    <dgm:pt modelId="{48E814E6-E9F2-460F-87D2-A487C4E35FBC}" type="parTrans" cxnId="{2C85C5C6-8523-48F6-BB2E-3899A51F5ABC}">
      <dgm:prSet/>
      <dgm:spPr/>
      <dgm:t>
        <a:bodyPr/>
        <a:lstStyle/>
        <a:p>
          <a:endParaRPr lang="en-US"/>
        </a:p>
      </dgm:t>
    </dgm:pt>
    <dgm:pt modelId="{D95DA829-3DFB-40B3-BEEC-C69515CB1580}" type="sibTrans" cxnId="{2C85C5C6-8523-48F6-BB2E-3899A51F5ABC}">
      <dgm:prSet/>
      <dgm:spPr/>
      <dgm:t>
        <a:bodyPr/>
        <a:lstStyle/>
        <a:p>
          <a:endParaRPr lang="en-US"/>
        </a:p>
      </dgm:t>
    </dgm:pt>
    <dgm:pt modelId="{B308D584-A407-46D7-B7CB-089E501ABF38}" type="pres">
      <dgm:prSet presAssocID="{1861337A-36A4-4529-BEE4-6464863F9449}" presName="diagram" presStyleCnt="0">
        <dgm:presLayoutVars>
          <dgm:chPref val="1"/>
          <dgm:dir/>
          <dgm:animOne val="branch"/>
          <dgm:animLvl val="lvl"/>
          <dgm:resizeHandles/>
        </dgm:presLayoutVars>
      </dgm:prSet>
      <dgm:spPr/>
      <dgm:t>
        <a:bodyPr/>
        <a:lstStyle/>
        <a:p>
          <a:endParaRPr lang="en-US"/>
        </a:p>
      </dgm:t>
    </dgm:pt>
    <dgm:pt modelId="{B88AB9C3-255D-41BB-8565-7C83CB6DA633}" type="pres">
      <dgm:prSet presAssocID="{E41EF388-AD6C-4881-9269-4F8675E213C2}" presName="root" presStyleCnt="0"/>
      <dgm:spPr/>
    </dgm:pt>
    <dgm:pt modelId="{D569A5D2-AC60-40FD-90B7-1F8F41350AA5}" type="pres">
      <dgm:prSet presAssocID="{E41EF388-AD6C-4881-9269-4F8675E213C2}" presName="rootComposite" presStyleCnt="0"/>
      <dgm:spPr/>
    </dgm:pt>
    <dgm:pt modelId="{5E0484E3-119D-46EE-B23D-80A0CD3367EF}" type="pres">
      <dgm:prSet presAssocID="{E41EF388-AD6C-4881-9269-4F8675E213C2}" presName="rootText" presStyleLbl="node1" presStyleIdx="0" presStyleCnt="2" custScaleX="116219" custScaleY="75500" custLinFactNeighborX="-48266" custLinFactNeighborY="-241"/>
      <dgm:spPr/>
      <dgm:t>
        <a:bodyPr/>
        <a:lstStyle/>
        <a:p>
          <a:endParaRPr lang="en-US"/>
        </a:p>
      </dgm:t>
    </dgm:pt>
    <dgm:pt modelId="{4868EB13-3B52-4863-BF70-331F6CDED88E}" type="pres">
      <dgm:prSet presAssocID="{E41EF388-AD6C-4881-9269-4F8675E213C2}" presName="rootConnector" presStyleLbl="node1" presStyleIdx="0" presStyleCnt="2"/>
      <dgm:spPr/>
      <dgm:t>
        <a:bodyPr/>
        <a:lstStyle/>
        <a:p>
          <a:endParaRPr lang="en-US"/>
        </a:p>
      </dgm:t>
    </dgm:pt>
    <dgm:pt modelId="{F19CBD79-7C73-414A-94A0-FD6A9136EB94}" type="pres">
      <dgm:prSet presAssocID="{E41EF388-AD6C-4881-9269-4F8675E213C2}" presName="childShape" presStyleCnt="0"/>
      <dgm:spPr/>
    </dgm:pt>
    <dgm:pt modelId="{6FBE0FD6-3941-47C2-9631-7396DABC6078}" type="pres">
      <dgm:prSet presAssocID="{8A42506C-CE7C-4092-964F-CC306C544846}" presName="Name13" presStyleLbl="parChTrans1D2" presStyleIdx="0" presStyleCnt="8"/>
      <dgm:spPr/>
      <dgm:t>
        <a:bodyPr/>
        <a:lstStyle/>
        <a:p>
          <a:endParaRPr lang="en-US"/>
        </a:p>
      </dgm:t>
    </dgm:pt>
    <dgm:pt modelId="{D8840710-2A6F-49C2-BC8D-68FBB4D9CE39}" type="pres">
      <dgm:prSet presAssocID="{7C6D1B3D-95E3-4E76-9FC9-A5045114DF62}" presName="childText" presStyleLbl="bgAcc1" presStyleIdx="0" presStyleCnt="8" custScaleX="174507" custLinFactNeighborX="-21505" custLinFactNeighborY="-9387">
        <dgm:presLayoutVars>
          <dgm:bulletEnabled val="1"/>
        </dgm:presLayoutVars>
      </dgm:prSet>
      <dgm:spPr/>
      <dgm:t>
        <a:bodyPr/>
        <a:lstStyle/>
        <a:p>
          <a:endParaRPr lang="en-US"/>
        </a:p>
      </dgm:t>
    </dgm:pt>
    <dgm:pt modelId="{01C05363-103E-4A56-B5F9-BD36B6A7C632}" type="pres">
      <dgm:prSet presAssocID="{2C4CA469-AD6C-431E-B5A3-658A3AD0CBBC}" presName="Name13" presStyleLbl="parChTrans1D2" presStyleIdx="1" presStyleCnt="8"/>
      <dgm:spPr/>
      <dgm:t>
        <a:bodyPr/>
        <a:lstStyle/>
        <a:p>
          <a:endParaRPr lang="en-US"/>
        </a:p>
      </dgm:t>
    </dgm:pt>
    <dgm:pt modelId="{1DB28A93-245C-4D1C-A64C-55676805E3AD}" type="pres">
      <dgm:prSet presAssocID="{3BDCAC09-4C2A-48BF-A2BB-CE2504EDFC80}" presName="childText" presStyleLbl="bgAcc1" presStyleIdx="1" presStyleCnt="8" custScaleX="175407" custLinFactNeighborX="-21506" custLinFactNeighborY="-22550">
        <dgm:presLayoutVars>
          <dgm:bulletEnabled val="1"/>
        </dgm:presLayoutVars>
      </dgm:prSet>
      <dgm:spPr/>
      <dgm:t>
        <a:bodyPr/>
        <a:lstStyle/>
        <a:p>
          <a:endParaRPr lang="en-US"/>
        </a:p>
      </dgm:t>
    </dgm:pt>
    <dgm:pt modelId="{1224EDD2-CA86-4AFA-A812-B442BE761CD3}" type="pres">
      <dgm:prSet presAssocID="{90EA08BF-C65A-4D8E-9B1A-0DBD07A4B01B}" presName="Name13" presStyleLbl="parChTrans1D2" presStyleIdx="2" presStyleCnt="8"/>
      <dgm:spPr/>
      <dgm:t>
        <a:bodyPr/>
        <a:lstStyle/>
        <a:p>
          <a:endParaRPr lang="en-US"/>
        </a:p>
      </dgm:t>
    </dgm:pt>
    <dgm:pt modelId="{0B235E95-0FF3-4D89-99E1-7A01AF0ABEBC}" type="pres">
      <dgm:prSet presAssocID="{3AE1B53D-379B-4891-A005-4958740122C8}" presName="childText" presStyleLbl="bgAcc1" presStyleIdx="2" presStyleCnt="8" custScaleX="174559" custScaleY="93852" custLinFactNeighborX="-22857" custLinFactNeighborY="-31533">
        <dgm:presLayoutVars>
          <dgm:bulletEnabled val="1"/>
        </dgm:presLayoutVars>
      </dgm:prSet>
      <dgm:spPr/>
      <dgm:t>
        <a:bodyPr/>
        <a:lstStyle/>
        <a:p>
          <a:endParaRPr lang="en-US"/>
        </a:p>
      </dgm:t>
    </dgm:pt>
    <dgm:pt modelId="{8FFEC3DE-B93C-4A46-90CC-8527B5474923}" type="pres">
      <dgm:prSet presAssocID="{D146EBA0-6261-4BA5-AE87-D53304D99B93}" presName="Name13" presStyleLbl="parChTrans1D2" presStyleIdx="3" presStyleCnt="8"/>
      <dgm:spPr/>
      <dgm:t>
        <a:bodyPr/>
        <a:lstStyle/>
        <a:p>
          <a:endParaRPr lang="en-US"/>
        </a:p>
      </dgm:t>
    </dgm:pt>
    <dgm:pt modelId="{F3382EBA-D91D-48E7-BAD4-7144F5A2D891}" type="pres">
      <dgm:prSet presAssocID="{EE743FC5-CC60-480D-AA1F-3572F00CAD01}" presName="childText" presStyleLbl="bgAcc1" presStyleIdx="3" presStyleCnt="8" custScaleX="175408" custScaleY="100000" custLinFactNeighborX="-23324" custLinFactNeighborY="-42728">
        <dgm:presLayoutVars>
          <dgm:bulletEnabled val="1"/>
        </dgm:presLayoutVars>
      </dgm:prSet>
      <dgm:spPr/>
      <dgm:t>
        <a:bodyPr/>
        <a:lstStyle/>
        <a:p>
          <a:endParaRPr lang="en-US"/>
        </a:p>
      </dgm:t>
    </dgm:pt>
    <dgm:pt modelId="{D2BFC903-D8C0-4661-A311-7E4855BFA3D7}" type="pres">
      <dgm:prSet presAssocID="{7E7A9DB5-F4E9-492E-B791-EBE00DD50257}" presName="root" presStyleCnt="0"/>
      <dgm:spPr/>
    </dgm:pt>
    <dgm:pt modelId="{8E284742-F393-4BFF-AD3F-A2767F54D5F0}" type="pres">
      <dgm:prSet presAssocID="{7E7A9DB5-F4E9-492E-B791-EBE00DD50257}" presName="rootComposite" presStyleCnt="0"/>
      <dgm:spPr/>
    </dgm:pt>
    <dgm:pt modelId="{59133916-F249-4CC0-851E-1D67DA49E889}" type="pres">
      <dgm:prSet presAssocID="{7E7A9DB5-F4E9-492E-B791-EBE00DD50257}" presName="rootText" presStyleLbl="node1" presStyleIdx="1" presStyleCnt="2" custScaleX="115905" custScaleY="80745" custLinFactNeighborX="-20870" custLinFactNeighborY="-241"/>
      <dgm:spPr/>
      <dgm:t>
        <a:bodyPr/>
        <a:lstStyle/>
        <a:p>
          <a:endParaRPr lang="en-US"/>
        </a:p>
      </dgm:t>
    </dgm:pt>
    <dgm:pt modelId="{50B64A75-D097-464F-928E-61F33EDD3135}" type="pres">
      <dgm:prSet presAssocID="{7E7A9DB5-F4E9-492E-B791-EBE00DD50257}" presName="rootConnector" presStyleLbl="node1" presStyleIdx="1" presStyleCnt="2"/>
      <dgm:spPr/>
      <dgm:t>
        <a:bodyPr/>
        <a:lstStyle/>
        <a:p>
          <a:endParaRPr lang="en-US"/>
        </a:p>
      </dgm:t>
    </dgm:pt>
    <dgm:pt modelId="{D72C7F59-C1B7-4712-837D-2E5EA0609206}" type="pres">
      <dgm:prSet presAssocID="{7E7A9DB5-F4E9-492E-B791-EBE00DD50257}" presName="childShape" presStyleCnt="0"/>
      <dgm:spPr/>
    </dgm:pt>
    <dgm:pt modelId="{EFBA9A61-4BD0-4B16-969F-465CB05AE143}" type="pres">
      <dgm:prSet presAssocID="{72A8CC23-8012-422A-BE80-AF33717E477B}" presName="Name13" presStyleLbl="parChTrans1D2" presStyleIdx="4" presStyleCnt="8"/>
      <dgm:spPr/>
      <dgm:t>
        <a:bodyPr/>
        <a:lstStyle/>
        <a:p>
          <a:endParaRPr lang="en-US"/>
        </a:p>
      </dgm:t>
    </dgm:pt>
    <dgm:pt modelId="{819CAB46-D43F-4157-AFEF-911AB5493551}" type="pres">
      <dgm:prSet presAssocID="{7BC2BDFB-A2CF-440E-A358-CF44CDDCFE2F}" presName="childText" presStyleLbl="bgAcc1" presStyleIdx="4" presStyleCnt="8" custScaleX="167927" custLinFactNeighborX="-13808" custLinFactNeighborY="-12461">
        <dgm:presLayoutVars>
          <dgm:bulletEnabled val="1"/>
        </dgm:presLayoutVars>
      </dgm:prSet>
      <dgm:spPr/>
      <dgm:t>
        <a:bodyPr/>
        <a:lstStyle/>
        <a:p>
          <a:endParaRPr lang="en-US"/>
        </a:p>
      </dgm:t>
    </dgm:pt>
    <dgm:pt modelId="{FE7D7D7C-F9A9-4752-8C0E-B56C476D4D47}" type="pres">
      <dgm:prSet presAssocID="{AE15C33E-CFA4-4A90-A929-EFE6BA76B84B}" presName="Name13" presStyleLbl="parChTrans1D2" presStyleIdx="5" presStyleCnt="8"/>
      <dgm:spPr/>
      <dgm:t>
        <a:bodyPr/>
        <a:lstStyle/>
        <a:p>
          <a:endParaRPr lang="en-US"/>
        </a:p>
      </dgm:t>
    </dgm:pt>
    <dgm:pt modelId="{B96A97EA-3C16-4DA6-8ACC-80EA8AFF4598}" type="pres">
      <dgm:prSet presAssocID="{7A5E6779-4B97-4310-B45D-82922ACBA0D8}" presName="childText" presStyleLbl="bgAcc1" presStyleIdx="5" presStyleCnt="8" custScaleX="167584" custLinFactNeighborX="-12635" custLinFactNeighborY="-25624">
        <dgm:presLayoutVars>
          <dgm:bulletEnabled val="1"/>
        </dgm:presLayoutVars>
      </dgm:prSet>
      <dgm:spPr/>
      <dgm:t>
        <a:bodyPr/>
        <a:lstStyle/>
        <a:p>
          <a:endParaRPr lang="en-US"/>
        </a:p>
      </dgm:t>
    </dgm:pt>
    <dgm:pt modelId="{116100A1-655D-4675-B8F1-777A2564E89E}" type="pres">
      <dgm:prSet presAssocID="{0881F439-FE0F-49A2-B24D-93DFE46B1E5B}" presName="Name13" presStyleLbl="parChTrans1D2" presStyleIdx="6" presStyleCnt="8"/>
      <dgm:spPr/>
      <dgm:t>
        <a:bodyPr/>
        <a:lstStyle/>
        <a:p>
          <a:endParaRPr lang="en-US"/>
        </a:p>
      </dgm:t>
    </dgm:pt>
    <dgm:pt modelId="{1881A576-9D4A-442E-AD90-53199F7B08C2}" type="pres">
      <dgm:prSet presAssocID="{B17EF388-4EDA-447A-82BC-211B1908861D}" presName="childText" presStyleLbl="bgAcc1" presStyleIdx="6" presStyleCnt="8" custScaleX="167584" custLinFactNeighborX="-12635" custLinFactNeighborY="-38787">
        <dgm:presLayoutVars>
          <dgm:bulletEnabled val="1"/>
        </dgm:presLayoutVars>
      </dgm:prSet>
      <dgm:spPr/>
      <dgm:t>
        <a:bodyPr/>
        <a:lstStyle/>
        <a:p>
          <a:endParaRPr lang="en-US"/>
        </a:p>
      </dgm:t>
    </dgm:pt>
    <dgm:pt modelId="{D2779FC6-6766-4A19-8050-CCC3834466C7}" type="pres">
      <dgm:prSet presAssocID="{48E814E6-E9F2-460F-87D2-A487C4E35FBC}" presName="Name13" presStyleLbl="parChTrans1D2" presStyleIdx="7" presStyleCnt="8"/>
      <dgm:spPr/>
      <dgm:t>
        <a:bodyPr/>
        <a:lstStyle/>
        <a:p>
          <a:endParaRPr lang="en-US"/>
        </a:p>
      </dgm:t>
    </dgm:pt>
    <dgm:pt modelId="{BE74326D-4D12-4946-9225-AB9E9486AFB0}" type="pres">
      <dgm:prSet presAssocID="{54C9B0AE-CF05-4FC5-B296-F0AE8C7D15C5}" presName="childText" presStyleLbl="bgAcc1" presStyleIdx="7" presStyleCnt="8" custScaleX="170273" custLinFactNeighborX="-12635" custLinFactNeighborY="-51950">
        <dgm:presLayoutVars>
          <dgm:bulletEnabled val="1"/>
        </dgm:presLayoutVars>
      </dgm:prSet>
      <dgm:spPr/>
      <dgm:t>
        <a:bodyPr/>
        <a:lstStyle/>
        <a:p>
          <a:endParaRPr lang="en-US"/>
        </a:p>
      </dgm:t>
    </dgm:pt>
  </dgm:ptLst>
  <dgm:cxnLst>
    <dgm:cxn modelId="{0DBE9615-D1EA-41E2-BF7F-F2B27559CC9B}" type="presOf" srcId="{2C4CA469-AD6C-431E-B5A3-658A3AD0CBBC}" destId="{01C05363-103E-4A56-B5F9-BD36B6A7C632}" srcOrd="0" destOrd="0" presId="urn:microsoft.com/office/officeart/2005/8/layout/hierarchy3"/>
    <dgm:cxn modelId="{9C5ED4C9-3408-4729-9C4A-07001D2F921B}" type="presOf" srcId="{0881F439-FE0F-49A2-B24D-93DFE46B1E5B}" destId="{116100A1-655D-4675-B8F1-777A2564E89E}" srcOrd="0" destOrd="0" presId="urn:microsoft.com/office/officeart/2005/8/layout/hierarchy3"/>
    <dgm:cxn modelId="{E1D8C85D-0618-40E3-911C-04D93FBFFF02}" type="presOf" srcId="{3AE1B53D-379B-4891-A005-4958740122C8}" destId="{0B235E95-0FF3-4D89-99E1-7A01AF0ABEBC}" srcOrd="0" destOrd="0" presId="urn:microsoft.com/office/officeart/2005/8/layout/hierarchy3"/>
    <dgm:cxn modelId="{2E58F5C4-600C-491F-93A8-7B90D8851BBB}" type="presOf" srcId="{90EA08BF-C65A-4D8E-9B1A-0DBD07A4B01B}" destId="{1224EDD2-CA86-4AFA-A812-B442BE761CD3}" srcOrd="0" destOrd="0" presId="urn:microsoft.com/office/officeart/2005/8/layout/hierarchy3"/>
    <dgm:cxn modelId="{9FC0E910-2D16-4936-BDB7-18A9F1B53FDA}" type="presOf" srcId="{E41EF388-AD6C-4881-9269-4F8675E213C2}" destId="{4868EB13-3B52-4863-BF70-331F6CDED88E}" srcOrd="1" destOrd="0" presId="urn:microsoft.com/office/officeart/2005/8/layout/hierarchy3"/>
    <dgm:cxn modelId="{E4F51DBB-122D-4912-A9D7-5A15D6C614DA}" type="presOf" srcId="{72A8CC23-8012-422A-BE80-AF33717E477B}" destId="{EFBA9A61-4BD0-4B16-969F-465CB05AE143}" srcOrd="0" destOrd="0" presId="urn:microsoft.com/office/officeart/2005/8/layout/hierarchy3"/>
    <dgm:cxn modelId="{BA908984-1A14-4A0A-9B95-0DF91E58A707}" srcId="{E41EF388-AD6C-4881-9269-4F8675E213C2}" destId="{3BDCAC09-4C2A-48BF-A2BB-CE2504EDFC80}" srcOrd="1" destOrd="0" parTransId="{2C4CA469-AD6C-431E-B5A3-658A3AD0CBBC}" sibTransId="{5F8172F2-66F9-4B7C-990B-24BD1E3530CD}"/>
    <dgm:cxn modelId="{868E1BE8-7D9E-45D8-9704-754E20292713}" srcId="{E41EF388-AD6C-4881-9269-4F8675E213C2}" destId="{7C6D1B3D-95E3-4E76-9FC9-A5045114DF62}" srcOrd="0" destOrd="0" parTransId="{8A42506C-CE7C-4092-964F-CC306C544846}" sibTransId="{A3D345AC-4DB3-4137-83A1-054B0898D624}"/>
    <dgm:cxn modelId="{8225BA11-131A-48CD-A0DA-9D7C0C01F74A}" type="presOf" srcId="{E41EF388-AD6C-4881-9269-4F8675E213C2}" destId="{5E0484E3-119D-46EE-B23D-80A0CD3367EF}" srcOrd="0" destOrd="0" presId="urn:microsoft.com/office/officeart/2005/8/layout/hierarchy3"/>
    <dgm:cxn modelId="{EDC967F4-4686-4EB3-8C2F-161A8EFDCDD9}" type="presOf" srcId="{7C6D1B3D-95E3-4E76-9FC9-A5045114DF62}" destId="{D8840710-2A6F-49C2-BC8D-68FBB4D9CE39}" srcOrd="0" destOrd="0" presId="urn:microsoft.com/office/officeart/2005/8/layout/hierarchy3"/>
    <dgm:cxn modelId="{73AE761D-9495-437B-A58A-DC954D6FAF94}" type="presOf" srcId="{7BC2BDFB-A2CF-440E-A358-CF44CDDCFE2F}" destId="{819CAB46-D43F-4157-AFEF-911AB5493551}" srcOrd="0" destOrd="0" presId="urn:microsoft.com/office/officeart/2005/8/layout/hierarchy3"/>
    <dgm:cxn modelId="{E761C923-41F0-4F60-BC8E-B55375D2FC60}" srcId="{7E7A9DB5-F4E9-492E-B791-EBE00DD50257}" destId="{B17EF388-4EDA-447A-82BC-211B1908861D}" srcOrd="2" destOrd="0" parTransId="{0881F439-FE0F-49A2-B24D-93DFE46B1E5B}" sibTransId="{13003F0A-C728-4C08-AB7B-4695C6F360B0}"/>
    <dgm:cxn modelId="{076510F1-3019-4AD9-8BDB-F8289BE39AB1}" srcId="{7E7A9DB5-F4E9-492E-B791-EBE00DD50257}" destId="{7A5E6779-4B97-4310-B45D-82922ACBA0D8}" srcOrd="1" destOrd="0" parTransId="{AE15C33E-CFA4-4A90-A929-EFE6BA76B84B}" sibTransId="{F92E0920-A2A0-44EB-BA0C-1E39C6A1F068}"/>
    <dgm:cxn modelId="{69582EE9-624F-4078-BBA8-2B100F9891B3}" type="presOf" srcId="{D146EBA0-6261-4BA5-AE87-D53304D99B93}" destId="{8FFEC3DE-B93C-4A46-90CC-8527B5474923}" srcOrd="0" destOrd="0" presId="urn:microsoft.com/office/officeart/2005/8/layout/hierarchy3"/>
    <dgm:cxn modelId="{A09DC6B7-A912-4ABE-B434-594862E7CB1A}" type="presOf" srcId="{1861337A-36A4-4529-BEE4-6464863F9449}" destId="{B308D584-A407-46D7-B7CB-089E501ABF38}" srcOrd="0" destOrd="0" presId="urn:microsoft.com/office/officeart/2005/8/layout/hierarchy3"/>
    <dgm:cxn modelId="{DF63EE8F-039E-4EF3-B9C9-05C305F5EE3E}" srcId="{E41EF388-AD6C-4881-9269-4F8675E213C2}" destId="{EE743FC5-CC60-480D-AA1F-3572F00CAD01}" srcOrd="3" destOrd="0" parTransId="{D146EBA0-6261-4BA5-AE87-D53304D99B93}" sibTransId="{AFAFA562-36E2-4CE1-A8A3-5E3E07941E41}"/>
    <dgm:cxn modelId="{18F42B5C-2DA2-4125-A8B9-869B429D4DBD}" type="presOf" srcId="{B17EF388-4EDA-447A-82BC-211B1908861D}" destId="{1881A576-9D4A-442E-AD90-53199F7B08C2}" srcOrd="0" destOrd="0" presId="urn:microsoft.com/office/officeart/2005/8/layout/hierarchy3"/>
    <dgm:cxn modelId="{51644BBB-1771-4927-AFBD-7E58E5C5A3D8}" type="presOf" srcId="{7E7A9DB5-F4E9-492E-B791-EBE00DD50257}" destId="{59133916-F249-4CC0-851E-1D67DA49E889}" srcOrd="0" destOrd="0" presId="urn:microsoft.com/office/officeart/2005/8/layout/hierarchy3"/>
    <dgm:cxn modelId="{C7C7F3EF-8E10-4AC2-A274-F6089B5D8FA2}" type="presOf" srcId="{3BDCAC09-4C2A-48BF-A2BB-CE2504EDFC80}" destId="{1DB28A93-245C-4D1C-A64C-55676805E3AD}" srcOrd="0" destOrd="0" presId="urn:microsoft.com/office/officeart/2005/8/layout/hierarchy3"/>
    <dgm:cxn modelId="{D8C44EC2-554B-4573-B421-220E4025588D}" type="presOf" srcId="{7E7A9DB5-F4E9-492E-B791-EBE00DD50257}" destId="{50B64A75-D097-464F-928E-61F33EDD3135}" srcOrd="1" destOrd="0" presId="urn:microsoft.com/office/officeart/2005/8/layout/hierarchy3"/>
    <dgm:cxn modelId="{CC13087F-1122-431C-9A70-87C8F303257D}" type="presOf" srcId="{7A5E6779-4B97-4310-B45D-82922ACBA0D8}" destId="{B96A97EA-3C16-4DA6-8ACC-80EA8AFF4598}" srcOrd="0" destOrd="0" presId="urn:microsoft.com/office/officeart/2005/8/layout/hierarchy3"/>
    <dgm:cxn modelId="{43852951-F3A8-4281-ABF5-FF4FF52AE1DF}" type="presOf" srcId="{48E814E6-E9F2-460F-87D2-A487C4E35FBC}" destId="{D2779FC6-6766-4A19-8050-CCC3834466C7}" srcOrd="0" destOrd="0" presId="urn:microsoft.com/office/officeart/2005/8/layout/hierarchy3"/>
    <dgm:cxn modelId="{85A42B8C-3EF6-4E3D-A7DA-D68868A3CA2F}" srcId="{E41EF388-AD6C-4881-9269-4F8675E213C2}" destId="{3AE1B53D-379B-4891-A005-4958740122C8}" srcOrd="2" destOrd="0" parTransId="{90EA08BF-C65A-4D8E-9B1A-0DBD07A4B01B}" sibTransId="{01E27857-3842-472F-9C1C-2F7DFA7A72EF}"/>
    <dgm:cxn modelId="{B9D035E4-84D6-40FB-85ED-A4154E55461F}" type="presOf" srcId="{8A42506C-CE7C-4092-964F-CC306C544846}" destId="{6FBE0FD6-3941-47C2-9631-7396DABC6078}" srcOrd="0" destOrd="0" presId="urn:microsoft.com/office/officeart/2005/8/layout/hierarchy3"/>
    <dgm:cxn modelId="{11FE7661-558C-4F1B-B302-FE484049888A}" type="presOf" srcId="{54C9B0AE-CF05-4FC5-B296-F0AE8C7D15C5}" destId="{BE74326D-4D12-4946-9225-AB9E9486AFB0}" srcOrd="0" destOrd="0" presId="urn:microsoft.com/office/officeart/2005/8/layout/hierarchy3"/>
    <dgm:cxn modelId="{26C0923D-BA1A-4343-81B7-1A1736610A49}" srcId="{1861337A-36A4-4529-BEE4-6464863F9449}" destId="{7E7A9DB5-F4E9-492E-B791-EBE00DD50257}" srcOrd="1" destOrd="0" parTransId="{C5846E1C-31DA-44B0-A2A0-341657C1AF77}" sibTransId="{D50F12DB-2534-4F1B-A7EF-67A98C004EFD}"/>
    <dgm:cxn modelId="{7DF39A75-4212-48D1-BCEA-731D0256241C}" type="presOf" srcId="{EE743FC5-CC60-480D-AA1F-3572F00CAD01}" destId="{F3382EBA-D91D-48E7-BAD4-7144F5A2D891}" srcOrd="0" destOrd="0" presId="urn:microsoft.com/office/officeart/2005/8/layout/hierarchy3"/>
    <dgm:cxn modelId="{01006500-0B77-4E90-9DB2-ED6213F959D8}" type="presOf" srcId="{AE15C33E-CFA4-4A90-A929-EFE6BA76B84B}" destId="{FE7D7D7C-F9A9-4752-8C0E-B56C476D4D47}" srcOrd="0" destOrd="0" presId="urn:microsoft.com/office/officeart/2005/8/layout/hierarchy3"/>
    <dgm:cxn modelId="{A6608554-6B60-4165-A4BA-D0F4E5F1C423}" srcId="{1861337A-36A4-4529-BEE4-6464863F9449}" destId="{E41EF388-AD6C-4881-9269-4F8675E213C2}" srcOrd="0" destOrd="0" parTransId="{E39F7697-B13B-4308-8F01-9BB0DC013855}" sibTransId="{BAB4FBDC-A9B5-4D5B-B0D7-CC21B1F9FD57}"/>
    <dgm:cxn modelId="{7F6F383B-80D0-4F03-BBF5-4BDA1D37157B}" srcId="{7E7A9DB5-F4E9-492E-B791-EBE00DD50257}" destId="{7BC2BDFB-A2CF-440E-A358-CF44CDDCFE2F}" srcOrd="0" destOrd="0" parTransId="{72A8CC23-8012-422A-BE80-AF33717E477B}" sibTransId="{778D2DED-8254-4F61-81CB-43772B3A6E12}"/>
    <dgm:cxn modelId="{2C85C5C6-8523-48F6-BB2E-3899A51F5ABC}" srcId="{7E7A9DB5-F4E9-492E-B791-EBE00DD50257}" destId="{54C9B0AE-CF05-4FC5-B296-F0AE8C7D15C5}" srcOrd="3" destOrd="0" parTransId="{48E814E6-E9F2-460F-87D2-A487C4E35FBC}" sibTransId="{D95DA829-3DFB-40B3-BEEC-C69515CB1580}"/>
    <dgm:cxn modelId="{29404A2E-00C5-4404-9044-AD19FEF11A73}" type="presParOf" srcId="{B308D584-A407-46D7-B7CB-089E501ABF38}" destId="{B88AB9C3-255D-41BB-8565-7C83CB6DA633}" srcOrd="0" destOrd="0" presId="urn:microsoft.com/office/officeart/2005/8/layout/hierarchy3"/>
    <dgm:cxn modelId="{807B2D85-3735-41F7-9C7E-9BD3C51D4B89}" type="presParOf" srcId="{B88AB9C3-255D-41BB-8565-7C83CB6DA633}" destId="{D569A5D2-AC60-40FD-90B7-1F8F41350AA5}" srcOrd="0" destOrd="0" presId="urn:microsoft.com/office/officeart/2005/8/layout/hierarchy3"/>
    <dgm:cxn modelId="{3D78E28E-C325-43A8-8CE9-D20D21856162}" type="presParOf" srcId="{D569A5D2-AC60-40FD-90B7-1F8F41350AA5}" destId="{5E0484E3-119D-46EE-B23D-80A0CD3367EF}" srcOrd="0" destOrd="0" presId="urn:microsoft.com/office/officeart/2005/8/layout/hierarchy3"/>
    <dgm:cxn modelId="{E9571EFE-4042-4F4D-B7F5-C0F95E23446E}" type="presParOf" srcId="{D569A5D2-AC60-40FD-90B7-1F8F41350AA5}" destId="{4868EB13-3B52-4863-BF70-331F6CDED88E}" srcOrd="1" destOrd="0" presId="urn:microsoft.com/office/officeart/2005/8/layout/hierarchy3"/>
    <dgm:cxn modelId="{8D48E697-440C-4EAF-B56F-D806AEAF2BD4}" type="presParOf" srcId="{B88AB9C3-255D-41BB-8565-7C83CB6DA633}" destId="{F19CBD79-7C73-414A-94A0-FD6A9136EB94}" srcOrd="1" destOrd="0" presId="urn:microsoft.com/office/officeart/2005/8/layout/hierarchy3"/>
    <dgm:cxn modelId="{F080E6D8-EE1F-45AB-B02B-01A13D40FF05}" type="presParOf" srcId="{F19CBD79-7C73-414A-94A0-FD6A9136EB94}" destId="{6FBE0FD6-3941-47C2-9631-7396DABC6078}" srcOrd="0" destOrd="0" presId="urn:microsoft.com/office/officeart/2005/8/layout/hierarchy3"/>
    <dgm:cxn modelId="{42517DCB-1795-4BCB-A2BD-426F6ADCB81A}" type="presParOf" srcId="{F19CBD79-7C73-414A-94A0-FD6A9136EB94}" destId="{D8840710-2A6F-49C2-BC8D-68FBB4D9CE39}" srcOrd="1" destOrd="0" presId="urn:microsoft.com/office/officeart/2005/8/layout/hierarchy3"/>
    <dgm:cxn modelId="{2B335007-C900-4359-85A3-11C99D6D7A53}" type="presParOf" srcId="{F19CBD79-7C73-414A-94A0-FD6A9136EB94}" destId="{01C05363-103E-4A56-B5F9-BD36B6A7C632}" srcOrd="2" destOrd="0" presId="urn:microsoft.com/office/officeart/2005/8/layout/hierarchy3"/>
    <dgm:cxn modelId="{0A7AEA3B-0E63-43D0-A1B9-E1028FCDDEBB}" type="presParOf" srcId="{F19CBD79-7C73-414A-94A0-FD6A9136EB94}" destId="{1DB28A93-245C-4D1C-A64C-55676805E3AD}" srcOrd="3" destOrd="0" presId="urn:microsoft.com/office/officeart/2005/8/layout/hierarchy3"/>
    <dgm:cxn modelId="{80238AE8-31ED-4CA9-8D50-924929DBF266}" type="presParOf" srcId="{F19CBD79-7C73-414A-94A0-FD6A9136EB94}" destId="{1224EDD2-CA86-4AFA-A812-B442BE761CD3}" srcOrd="4" destOrd="0" presId="urn:microsoft.com/office/officeart/2005/8/layout/hierarchy3"/>
    <dgm:cxn modelId="{15EF9D10-59F1-4621-AF93-00A8EE7C131E}" type="presParOf" srcId="{F19CBD79-7C73-414A-94A0-FD6A9136EB94}" destId="{0B235E95-0FF3-4D89-99E1-7A01AF0ABEBC}" srcOrd="5" destOrd="0" presId="urn:microsoft.com/office/officeart/2005/8/layout/hierarchy3"/>
    <dgm:cxn modelId="{71FA1298-7BB1-4C3E-BD6F-969011D73972}" type="presParOf" srcId="{F19CBD79-7C73-414A-94A0-FD6A9136EB94}" destId="{8FFEC3DE-B93C-4A46-90CC-8527B5474923}" srcOrd="6" destOrd="0" presId="urn:microsoft.com/office/officeart/2005/8/layout/hierarchy3"/>
    <dgm:cxn modelId="{3934CF62-7CBB-48A6-8BB5-6008ABC6F69C}" type="presParOf" srcId="{F19CBD79-7C73-414A-94A0-FD6A9136EB94}" destId="{F3382EBA-D91D-48E7-BAD4-7144F5A2D891}" srcOrd="7" destOrd="0" presId="urn:microsoft.com/office/officeart/2005/8/layout/hierarchy3"/>
    <dgm:cxn modelId="{D95775F2-ECAD-4736-BF1A-AA5AFE9AB2C5}" type="presParOf" srcId="{B308D584-A407-46D7-B7CB-089E501ABF38}" destId="{D2BFC903-D8C0-4661-A311-7E4855BFA3D7}" srcOrd="1" destOrd="0" presId="urn:microsoft.com/office/officeart/2005/8/layout/hierarchy3"/>
    <dgm:cxn modelId="{DB1B7569-9709-4446-93D9-CD6A557A5566}" type="presParOf" srcId="{D2BFC903-D8C0-4661-A311-7E4855BFA3D7}" destId="{8E284742-F393-4BFF-AD3F-A2767F54D5F0}" srcOrd="0" destOrd="0" presId="urn:microsoft.com/office/officeart/2005/8/layout/hierarchy3"/>
    <dgm:cxn modelId="{A6FB8DCF-CAF0-411F-B9FC-7E7DEE1611D6}" type="presParOf" srcId="{8E284742-F393-4BFF-AD3F-A2767F54D5F0}" destId="{59133916-F249-4CC0-851E-1D67DA49E889}" srcOrd="0" destOrd="0" presId="urn:microsoft.com/office/officeart/2005/8/layout/hierarchy3"/>
    <dgm:cxn modelId="{82DCC988-1205-44E3-9C4C-C2BB205740F9}" type="presParOf" srcId="{8E284742-F393-4BFF-AD3F-A2767F54D5F0}" destId="{50B64A75-D097-464F-928E-61F33EDD3135}" srcOrd="1" destOrd="0" presId="urn:microsoft.com/office/officeart/2005/8/layout/hierarchy3"/>
    <dgm:cxn modelId="{7F90C620-2D0B-4DF0-B4F1-C6FF3091FFF5}" type="presParOf" srcId="{D2BFC903-D8C0-4661-A311-7E4855BFA3D7}" destId="{D72C7F59-C1B7-4712-837D-2E5EA0609206}" srcOrd="1" destOrd="0" presId="urn:microsoft.com/office/officeart/2005/8/layout/hierarchy3"/>
    <dgm:cxn modelId="{D4052379-2145-4C7C-A6A4-0A2AF51883FB}" type="presParOf" srcId="{D72C7F59-C1B7-4712-837D-2E5EA0609206}" destId="{EFBA9A61-4BD0-4B16-969F-465CB05AE143}" srcOrd="0" destOrd="0" presId="urn:microsoft.com/office/officeart/2005/8/layout/hierarchy3"/>
    <dgm:cxn modelId="{CA52FA48-C1D6-46DC-9FB6-8A52F15FD7B1}" type="presParOf" srcId="{D72C7F59-C1B7-4712-837D-2E5EA0609206}" destId="{819CAB46-D43F-4157-AFEF-911AB5493551}" srcOrd="1" destOrd="0" presId="urn:microsoft.com/office/officeart/2005/8/layout/hierarchy3"/>
    <dgm:cxn modelId="{93FDC6B0-75B8-4B66-BE8C-A69C92C0B154}" type="presParOf" srcId="{D72C7F59-C1B7-4712-837D-2E5EA0609206}" destId="{FE7D7D7C-F9A9-4752-8C0E-B56C476D4D47}" srcOrd="2" destOrd="0" presId="urn:microsoft.com/office/officeart/2005/8/layout/hierarchy3"/>
    <dgm:cxn modelId="{31F61C28-698B-4392-AB26-0F4262582FFF}" type="presParOf" srcId="{D72C7F59-C1B7-4712-837D-2E5EA0609206}" destId="{B96A97EA-3C16-4DA6-8ACC-80EA8AFF4598}" srcOrd="3" destOrd="0" presId="urn:microsoft.com/office/officeart/2005/8/layout/hierarchy3"/>
    <dgm:cxn modelId="{68E5D17F-A076-4D27-8CD8-0564C24F1C57}" type="presParOf" srcId="{D72C7F59-C1B7-4712-837D-2E5EA0609206}" destId="{116100A1-655D-4675-B8F1-777A2564E89E}" srcOrd="4" destOrd="0" presId="urn:microsoft.com/office/officeart/2005/8/layout/hierarchy3"/>
    <dgm:cxn modelId="{AE696645-E30B-44D0-A5D1-F73D7423FF8B}" type="presParOf" srcId="{D72C7F59-C1B7-4712-837D-2E5EA0609206}" destId="{1881A576-9D4A-442E-AD90-53199F7B08C2}" srcOrd="5" destOrd="0" presId="urn:microsoft.com/office/officeart/2005/8/layout/hierarchy3"/>
    <dgm:cxn modelId="{4C8E651A-7323-4CBF-A438-1E10DF5AEE5C}" type="presParOf" srcId="{D72C7F59-C1B7-4712-837D-2E5EA0609206}" destId="{D2779FC6-6766-4A19-8050-CCC3834466C7}" srcOrd="6" destOrd="0" presId="urn:microsoft.com/office/officeart/2005/8/layout/hierarchy3"/>
    <dgm:cxn modelId="{95ED042F-A5E4-4D16-A1C9-79C949E1D20C}" type="presParOf" srcId="{D72C7F59-C1B7-4712-837D-2E5EA0609206}" destId="{BE74326D-4D12-4946-9225-AB9E9486AFB0}" srcOrd="7" destOrd="0" presId="urn:microsoft.com/office/officeart/2005/8/layout/hierarchy3"/>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11/19/2010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11/19/2010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11/19/2010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11/19/2010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11/19/2010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11/19/2010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11/19/2010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11/19/2010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11/19/2010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11/19/2010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11/19/2010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11/19/2010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descr="C:\Users\ravi\Desktop\seminar-1\COLD FORM STEEL\0807-f1-1.jpg"/>
          <p:cNvPicPr>
            <a:picLocks noChangeAspect="1" noChangeArrowheads="1"/>
          </p:cNvPicPr>
          <p:nvPr/>
        </p:nvPicPr>
        <p:blipFill>
          <a:blip r:embed="rId2"/>
          <a:srcRect/>
          <a:stretch>
            <a:fillRect/>
          </a:stretch>
        </p:blipFill>
        <p:spPr bwMode="auto">
          <a:xfrm>
            <a:off x="3124200" y="155067"/>
            <a:ext cx="6019800" cy="4950333"/>
          </a:xfrm>
          <a:prstGeom prst="rect">
            <a:avLst/>
          </a:prstGeom>
          <a:noFill/>
        </p:spPr>
      </p:pic>
      <p:sp>
        <p:nvSpPr>
          <p:cNvPr id="2" name="Title 1"/>
          <p:cNvSpPr>
            <a:spLocks noGrp="1"/>
          </p:cNvSpPr>
          <p:nvPr>
            <p:ph type="ctrTitle"/>
          </p:nvPr>
        </p:nvSpPr>
        <p:spPr/>
        <p:txBody>
          <a:bodyPr/>
          <a:lstStyle/>
          <a:p>
            <a:r>
              <a:rPr lang="en-US" dirty="0" smtClean="0"/>
              <a:t>SEMINAR – 1</a:t>
            </a:r>
            <a:br>
              <a:rPr lang="en-US" dirty="0" smtClean="0"/>
            </a:br>
            <a:r>
              <a:rPr lang="en-US" dirty="0" smtClean="0"/>
              <a:t>(Interim presentation)</a:t>
            </a:r>
            <a:endParaRPr lang="en-US" dirty="0"/>
          </a:p>
        </p:txBody>
      </p:sp>
      <p:sp>
        <p:nvSpPr>
          <p:cNvPr id="3" name="Subtitle 2"/>
          <p:cNvSpPr>
            <a:spLocks noGrp="1"/>
          </p:cNvSpPr>
          <p:nvPr>
            <p:ph type="subTitle" idx="1"/>
          </p:nvPr>
        </p:nvSpPr>
        <p:spPr>
          <a:xfrm>
            <a:off x="1295400" y="2133600"/>
            <a:ext cx="6629400" cy="762000"/>
          </a:xfrm>
        </p:spPr>
        <p:txBody>
          <a:bodyPr/>
          <a:lstStyle/>
          <a:p>
            <a:r>
              <a:rPr lang="en-US" sz="4000" dirty="0" smtClean="0">
                <a:effectLst>
                  <a:outerShdw blurRad="38100" dist="38100" dir="2700000" algn="tl">
                    <a:srgbClr val="000000">
                      <a:alpha val="43137"/>
                    </a:srgbClr>
                  </a:outerShdw>
                </a:effectLst>
              </a:rPr>
              <a:t>Cold formed steel sections</a:t>
            </a:r>
          </a:p>
          <a:p>
            <a:endParaRPr lang="en-US" dirty="0" smtClean="0"/>
          </a:p>
          <a:p>
            <a:endParaRPr lang="en-US" dirty="0"/>
          </a:p>
        </p:txBody>
      </p:sp>
      <p:pic>
        <p:nvPicPr>
          <p:cNvPr id="5" name="Picture 2"/>
          <p:cNvPicPr>
            <a:picLocks noChangeAspect="1" noChangeArrowheads="1"/>
          </p:cNvPicPr>
          <p:nvPr/>
        </p:nvPicPr>
        <p:blipFill>
          <a:blip r:embed="rId3"/>
          <a:srcRect/>
          <a:stretch>
            <a:fillRect/>
          </a:stretch>
        </p:blipFill>
        <p:spPr bwMode="auto">
          <a:xfrm>
            <a:off x="1219200" y="4419600"/>
            <a:ext cx="1676400" cy="2438400"/>
          </a:xfrm>
          <a:prstGeom prst="rect">
            <a:avLst/>
          </a:prstGeom>
          <a:noFill/>
          <a:ln w="9525">
            <a:noFill/>
            <a:miter lim="800000"/>
            <a:headEnd/>
            <a:tailEnd/>
          </a:ln>
        </p:spPr>
      </p:pic>
      <p:sp>
        <p:nvSpPr>
          <p:cNvPr id="8" name="TextBox 7"/>
          <p:cNvSpPr txBox="1"/>
          <p:nvPr/>
        </p:nvSpPr>
        <p:spPr>
          <a:xfrm>
            <a:off x="5867400" y="5562600"/>
            <a:ext cx="3048000" cy="707886"/>
          </a:xfrm>
          <a:prstGeom prst="rect">
            <a:avLst/>
          </a:prstGeom>
          <a:noFill/>
        </p:spPr>
        <p:txBody>
          <a:bodyPr wrap="square" rtlCol="0">
            <a:spAutoFit/>
          </a:bodyPr>
          <a:lstStyle/>
          <a:p>
            <a:r>
              <a:rPr lang="en-US" sz="2000" dirty="0" smtClean="0"/>
              <a:t>Prepared By-</a:t>
            </a:r>
          </a:p>
          <a:p>
            <a:r>
              <a:rPr lang="en-US" sz="2000" dirty="0" smtClean="0"/>
              <a:t>RAVI PANCHAL(SD-1009</a:t>
            </a:r>
            <a:r>
              <a:rPr lang="en-US" dirty="0" smtClean="0"/>
              <a:t>)</a:t>
            </a:r>
            <a:endParaRPr lang="en-US" dirty="0"/>
          </a:p>
        </p:txBody>
      </p:sp>
      <p:sp>
        <p:nvSpPr>
          <p:cNvPr id="7" name="TextBox 6"/>
          <p:cNvSpPr txBox="1"/>
          <p:nvPr/>
        </p:nvSpPr>
        <p:spPr>
          <a:xfrm>
            <a:off x="3124200" y="5505271"/>
            <a:ext cx="2438400" cy="1292662"/>
          </a:xfrm>
          <a:prstGeom prst="rect">
            <a:avLst/>
          </a:prstGeom>
          <a:noFill/>
        </p:spPr>
        <p:txBody>
          <a:bodyPr wrap="square" rtlCol="0">
            <a:spAutoFit/>
          </a:bodyPr>
          <a:lstStyle/>
          <a:p>
            <a:r>
              <a:rPr lang="en-US" dirty="0" smtClean="0"/>
              <a:t>Faculty-</a:t>
            </a:r>
          </a:p>
          <a:p>
            <a:r>
              <a:rPr lang="en-US" sz="2000" dirty="0" smtClean="0"/>
              <a:t>V.R.Shah</a:t>
            </a:r>
          </a:p>
          <a:p>
            <a:r>
              <a:rPr lang="en-US" sz="2000" dirty="0" smtClean="0"/>
              <a:t>Dhara Shah</a:t>
            </a:r>
          </a:p>
          <a:p>
            <a:r>
              <a:rPr lang="en-US" sz="2000" dirty="0" smtClean="0"/>
              <a:t>Anal Shah</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76200"/>
            <a:ext cx="7848600" cy="762000"/>
          </a:xfrm>
        </p:spPr>
        <p:txBody>
          <a:bodyPr>
            <a:normAutofit/>
          </a:bodyPr>
          <a:lstStyle/>
          <a:p>
            <a:r>
              <a:rPr lang="en-US" sz="4400" u="sng" dirty="0" smtClean="0"/>
              <a:t>Shapes</a:t>
            </a:r>
            <a:r>
              <a:rPr lang="en-US" sz="4400" dirty="0" smtClean="0"/>
              <a:t>:-</a:t>
            </a:r>
            <a:endParaRPr lang="en-US" sz="4400" dirty="0"/>
          </a:p>
        </p:txBody>
      </p:sp>
      <p:sp>
        <p:nvSpPr>
          <p:cNvPr id="3" name="Content Placeholder 2"/>
          <p:cNvSpPr>
            <a:spLocks noGrp="1"/>
          </p:cNvSpPr>
          <p:nvPr>
            <p:ph idx="1"/>
          </p:nvPr>
        </p:nvSpPr>
        <p:spPr>
          <a:xfrm>
            <a:off x="1371600" y="838200"/>
            <a:ext cx="7772400" cy="5791200"/>
          </a:xfrm>
        </p:spPr>
        <p:txBody>
          <a:bodyPr>
            <a:normAutofit/>
          </a:bodyPr>
          <a:lstStyle/>
          <a:p>
            <a:r>
              <a:rPr lang="en-US" sz="2800" dirty="0" smtClean="0"/>
              <a:t>The shapes of cold-formed sections used in industrial applications are necessarily shaped to meet the specific requirement of the loading conditions and the utility. </a:t>
            </a:r>
          </a:p>
          <a:p>
            <a:r>
              <a:rPr lang="en-US" sz="2800" dirty="0" smtClean="0"/>
              <a:t>Most common sections in building applications are C &amp; Z sections with wide variation in their original forms to enhance the efficiency of these sections with use of lips and stiffeners.</a:t>
            </a:r>
            <a:endParaRPr 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srcRect/>
          <a:stretch>
            <a:fillRect/>
          </a:stretch>
        </p:blipFill>
        <p:spPr bwMode="auto">
          <a:xfrm>
            <a:off x="1371600" y="152400"/>
            <a:ext cx="7239000" cy="6553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srcRect/>
          <a:stretch>
            <a:fillRect/>
          </a:stretch>
        </p:blipFill>
        <p:spPr bwMode="auto">
          <a:xfrm>
            <a:off x="1219200" y="533400"/>
            <a:ext cx="7620000" cy="5562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1120" y="152400"/>
            <a:ext cx="7498080" cy="868362"/>
          </a:xfrm>
        </p:spPr>
        <p:txBody>
          <a:bodyPr>
            <a:normAutofit/>
          </a:bodyPr>
          <a:lstStyle/>
          <a:p>
            <a:r>
              <a:rPr lang="en-US" sz="4400" u="sng" dirty="0" smtClean="0"/>
              <a:t>Comparison</a:t>
            </a:r>
            <a:r>
              <a:rPr lang="en-US" sz="4400" dirty="0" smtClean="0"/>
              <a:t>:-</a:t>
            </a:r>
            <a:endParaRPr lang="en-US" sz="4400" dirty="0"/>
          </a:p>
        </p:txBody>
      </p:sp>
      <p:graphicFrame>
        <p:nvGraphicFramePr>
          <p:cNvPr id="4" name="Content Placeholder 3"/>
          <p:cNvGraphicFramePr>
            <a:graphicFrameLocks noGrp="1"/>
          </p:cNvGraphicFramePr>
          <p:nvPr>
            <p:ph idx="1"/>
          </p:nvPr>
        </p:nvGraphicFramePr>
        <p:xfrm>
          <a:off x="1295400" y="1066800"/>
          <a:ext cx="763905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205244" y="304800"/>
            <a:ext cx="2223841" cy="722343"/>
            <a:chOff x="0" y="866"/>
            <a:chExt cx="2223841" cy="722343"/>
          </a:xfrm>
        </p:grpSpPr>
        <p:sp>
          <p:nvSpPr>
            <p:cNvPr id="40" name="Rounded Rectangle 39"/>
            <p:cNvSpPr/>
            <p:nvPr/>
          </p:nvSpPr>
          <p:spPr>
            <a:xfrm>
              <a:off x="0" y="866"/>
              <a:ext cx="2223841" cy="722343"/>
            </a:xfrm>
            <a:prstGeom prst="roundRect">
              <a:avLst>
                <a:gd name="adj" fmla="val 10000"/>
              </a:avLst>
            </a:prstGeom>
          </p:spPr>
          <p:style>
            <a:lnRef idx="0">
              <a:schemeClr val="accent2">
                <a:shade val="80000"/>
                <a:hueOff val="0"/>
                <a:satOff val="0"/>
                <a:lumOff val="0"/>
                <a:alphaOff val="0"/>
              </a:schemeClr>
            </a:lnRef>
            <a:fillRef idx="3">
              <a:schemeClr val="lt1">
                <a:hueOff val="0"/>
                <a:satOff val="0"/>
                <a:lumOff val="0"/>
                <a:alphaOff val="0"/>
              </a:schemeClr>
            </a:fillRef>
            <a:effectRef idx="3">
              <a:schemeClr val="lt1">
                <a:hueOff val="0"/>
                <a:satOff val="0"/>
                <a:lumOff val="0"/>
                <a:alphaOff val="0"/>
              </a:schemeClr>
            </a:effectRef>
            <a:fontRef idx="minor">
              <a:schemeClr val="dk1">
                <a:hueOff val="0"/>
                <a:satOff val="0"/>
                <a:lumOff val="0"/>
                <a:alphaOff val="0"/>
              </a:schemeClr>
            </a:fontRef>
          </p:style>
        </p:sp>
        <p:sp>
          <p:nvSpPr>
            <p:cNvPr id="41" name="Rounded Rectangle 4"/>
            <p:cNvSpPr/>
            <p:nvPr/>
          </p:nvSpPr>
          <p:spPr>
            <a:xfrm>
              <a:off x="21157" y="22023"/>
              <a:ext cx="2181527" cy="68002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kern="1200" dirty="0" smtClean="0"/>
                <a:t>Hot rolled  section</a:t>
              </a:r>
              <a:endParaRPr lang="en-US" sz="2400" kern="1200" dirty="0"/>
            </a:p>
          </p:txBody>
        </p:sp>
      </p:grpSp>
      <p:sp>
        <p:nvSpPr>
          <p:cNvPr id="5" name="Straight Connector 5"/>
          <p:cNvSpPr/>
          <p:nvPr/>
        </p:nvSpPr>
        <p:spPr>
          <a:xfrm>
            <a:off x="1447800" y="1027143"/>
            <a:ext cx="585137" cy="630055"/>
          </a:xfrm>
          <a:custGeom>
            <a:avLst/>
            <a:gdLst/>
            <a:ahLst/>
            <a:cxnLst/>
            <a:rect l="0" t="0" r="0" b="0"/>
            <a:pathLst>
              <a:path>
                <a:moveTo>
                  <a:pt x="0" y="0"/>
                </a:moveTo>
                <a:lnTo>
                  <a:pt x="0" y="630055"/>
                </a:lnTo>
                <a:lnTo>
                  <a:pt x="605309" y="630055"/>
                </a:lnTo>
              </a:path>
            </a:pathLst>
          </a:custGeom>
          <a:noFill/>
        </p:spPr>
        <p:style>
          <a:lnRef idx="2">
            <a:schemeClr val="accent2">
              <a:shade val="60000"/>
              <a:hueOff val="0"/>
              <a:satOff val="0"/>
              <a:lumOff val="0"/>
              <a:alphaOff val="0"/>
            </a:schemeClr>
          </a:lnRef>
          <a:fillRef idx="0">
            <a:scrgbClr r="0" g="0" b="0"/>
          </a:fillRef>
          <a:effectRef idx="0">
            <a:schemeClr val="accent2">
              <a:hueOff val="0"/>
              <a:satOff val="0"/>
              <a:lumOff val="0"/>
              <a:alphaOff val="0"/>
            </a:schemeClr>
          </a:effectRef>
          <a:fontRef idx="minor">
            <a:schemeClr val="tx1">
              <a:hueOff val="0"/>
              <a:satOff val="0"/>
              <a:lumOff val="0"/>
              <a:alphaOff val="0"/>
            </a:schemeClr>
          </a:fontRef>
        </p:style>
      </p:sp>
      <p:grpSp>
        <p:nvGrpSpPr>
          <p:cNvPr id="6" name="Group 5"/>
          <p:cNvGrpSpPr/>
          <p:nvPr/>
        </p:nvGrpSpPr>
        <p:grpSpPr>
          <a:xfrm>
            <a:off x="2032937" y="1178826"/>
            <a:ext cx="2671342" cy="1640574"/>
            <a:chOff x="827693" y="874892"/>
            <a:chExt cx="2671342" cy="956746"/>
          </a:xfrm>
        </p:grpSpPr>
        <p:sp>
          <p:nvSpPr>
            <p:cNvPr id="38" name="Rounded Rectangle 37"/>
            <p:cNvSpPr/>
            <p:nvPr/>
          </p:nvSpPr>
          <p:spPr>
            <a:xfrm>
              <a:off x="827693" y="874892"/>
              <a:ext cx="2671342" cy="956746"/>
            </a:xfrm>
            <a:prstGeom prst="roundRect">
              <a:avLst>
                <a:gd name="adj" fmla="val 10000"/>
              </a:avLst>
            </a:prstGeom>
          </p:spPr>
          <p:style>
            <a:lnRef idx="1">
              <a:schemeClr val="accent2">
                <a:hueOff val="0"/>
                <a:satOff val="0"/>
                <a:lumOff val="0"/>
                <a:alphaOff val="0"/>
              </a:schemeClr>
            </a:lnRef>
            <a:fillRef idx="1">
              <a:schemeClr val="accent2">
                <a:alpha val="90000"/>
                <a:tint val="40000"/>
                <a:hueOff val="0"/>
                <a:satOff val="0"/>
                <a:lumOff val="0"/>
                <a:alphaOff val="0"/>
              </a:schemeClr>
            </a:fillRef>
            <a:effectRef idx="2">
              <a:schemeClr val="accent2">
                <a:alpha val="90000"/>
                <a:tint val="40000"/>
                <a:hueOff val="0"/>
                <a:satOff val="0"/>
                <a:lumOff val="0"/>
                <a:alphaOff val="0"/>
              </a:schemeClr>
            </a:effectRef>
            <a:fontRef idx="minor">
              <a:schemeClr val="dk1">
                <a:hueOff val="0"/>
                <a:satOff val="0"/>
                <a:lumOff val="0"/>
                <a:alphaOff val="0"/>
              </a:schemeClr>
            </a:fontRef>
          </p:style>
        </p:sp>
        <p:sp>
          <p:nvSpPr>
            <p:cNvPr id="39" name="Rounded Rectangle 7"/>
            <p:cNvSpPr/>
            <p:nvPr/>
          </p:nvSpPr>
          <p:spPr>
            <a:xfrm>
              <a:off x="855715" y="902914"/>
              <a:ext cx="2615298" cy="77435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4770" tIns="43180" rIns="64770" bIns="43180" numCol="1" spcCol="1270" anchor="ctr" anchorCtr="0">
              <a:noAutofit/>
            </a:bodyPr>
            <a:lstStyle/>
            <a:p>
              <a:pPr lvl="0" defTabSz="1511300">
                <a:lnSpc>
                  <a:spcPct val="90000"/>
                </a:lnSpc>
                <a:spcBef>
                  <a:spcPct val="0"/>
                </a:spcBef>
                <a:spcAft>
                  <a:spcPct val="35000"/>
                </a:spcAft>
              </a:pPr>
              <a:r>
                <a:rPr lang="en-US" sz="3400" kern="1200" dirty="0" smtClean="0"/>
                <a:t> </a:t>
              </a:r>
            </a:p>
            <a:p>
              <a:pPr lvl="0" defTabSz="1511300">
                <a:lnSpc>
                  <a:spcPct val="90000"/>
                </a:lnSpc>
                <a:spcBef>
                  <a:spcPct val="0"/>
                </a:spcBef>
                <a:spcAft>
                  <a:spcPct val="35000"/>
                </a:spcAft>
              </a:pPr>
              <a:r>
                <a:rPr lang="en-US" sz="2100" dirty="0" smtClean="0"/>
                <a:t>Close tolerances are not possible. &amp;</a:t>
              </a:r>
            </a:p>
            <a:p>
              <a:pPr lvl="0" defTabSz="1511300">
                <a:lnSpc>
                  <a:spcPct val="90000"/>
                </a:lnSpc>
                <a:spcBef>
                  <a:spcPct val="0"/>
                </a:spcBef>
                <a:spcAft>
                  <a:spcPct val="35000"/>
                </a:spcAft>
              </a:pPr>
              <a:r>
                <a:rPr lang="en-US" sz="2100" dirty="0" smtClean="0"/>
                <a:t>Also sections change per batch. </a:t>
              </a:r>
            </a:p>
            <a:p>
              <a:pPr lvl="0" algn="ctr" defTabSz="1511300">
                <a:lnSpc>
                  <a:spcPct val="90000"/>
                </a:lnSpc>
                <a:spcBef>
                  <a:spcPct val="0"/>
                </a:spcBef>
                <a:spcAft>
                  <a:spcPct val="35000"/>
                </a:spcAft>
              </a:pPr>
              <a:endParaRPr lang="en-US" sz="2100" kern="1200" dirty="0"/>
            </a:p>
          </p:txBody>
        </p:sp>
      </p:grpSp>
      <p:grpSp>
        <p:nvGrpSpPr>
          <p:cNvPr id="8" name="Group 7"/>
          <p:cNvGrpSpPr/>
          <p:nvPr/>
        </p:nvGrpSpPr>
        <p:grpSpPr>
          <a:xfrm>
            <a:off x="2057400" y="2971800"/>
            <a:ext cx="2685119" cy="1752600"/>
            <a:chOff x="827678" y="1944888"/>
            <a:chExt cx="2685119" cy="956746"/>
          </a:xfrm>
        </p:grpSpPr>
        <p:sp>
          <p:nvSpPr>
            <p:cNvPr id="36" name="Rounded Rectangle 35"/>
            <p:cNvSpPr/>
            <p:nvPr/>
          </p:nvSpPr>
          <p:spPr>
            <a:xfrm>
              <a:off x="827678" y="1944888"/>
              <a:ext cx="2685119" cy="956746"/>
            </a:xfrm>
            <a:prstGeom prst="roundRect">
              <a:avLst>
                <a:gd name="adj" fmla="val 10000"/>
              </a:avLst>
            </a:prstGeom>
          </p:spPr>
          <p:style>
            <a:lnRef idx="1">
              <a:schemeClr val="accent2">
                <a:hueOff val="0"/>
                <a:satOff val="0"/>
                <a:lumOff val="0"/>
                <a:alphaOff val="0"/>
              </a:schemeClr>
            </a:lnRef>
            <a:fillRef idx="1">
              <a:schemeClr val="accent2">
                <a:alpha val="90000"/>
                <a:tint val="40000"/>
                <a:hueOff val="0"/>
                <a:satOff val="0"/>
                <a:lumOff val="0"/>
                <a:alphaOff val="0"/>
              </a:schemeClr>
            </a:fillRef>
            <a:effectRef idx="2">
              <a:schemeClr val="accent2">
                <a:alpha val="90000"/>
                <a:tint val="40000"/>
                <a:hueOff val="0"/>
                <a:satOff val="0"/>
                <a:lumOff val="0"/>
                <a:alphaOff val="0"/>
              </a:schemeClr>
            </a:effectRef>
            <a:fontRef idx="minor">
              <a:schemeClr val="dk1">
                <a:hueOff val="0"/>
                <a:satOff val="0"/>
                <a:lumOff val="0"/>
                <a:alphaOff val="0"/>
              </a:schemeClr>
            </a:fontRef>
          </p:style>
        </p:sp>
        <p:sp>
          <p:nvSpPr>
            <p:cNvPr id="37" name="Rounded Rectangle 10"/>
            <p:cNvSpPr/>
            <p:nvPr/>
          </p:nvSpPr>
          <p:spPr>
            <a:xfrm>
              <a:off x="855700" y="1972910"/>
              <a:ext cx="2629075" cy="90070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endParaRPr lang="en-US" sz="2100" kern="1200" dirty="0"/>
            </a:p>
          </p:txBody>
        </p:sp>
      </p:grpSp>
      <p:sp>
        <p:nvSpPr>
          <p:cNvPr id="9" name="Straight Connector 11"/>
          <p:cNvSpPr/>
          <p:nvPr/>
        </p:nvSpPr>
        <p:spPr>
          <a:xfrm>
            <a:off x="1447800" y="1027143"/>
            <a:ext cx="564440" cy="2780629"/>
          </a:xfrm>
          <a:custGeom>
            <a:avLst/>
            <a:gdLst/>
            <a:ahLst/>
            <a:cxnLst/>
            <a:rect l="0" t="0" r="0" b="0"/>
            <a:pathLst>
              <a:path>
                <a:moveTo>
                  <a:pt x="0" y="0"/>
                </a:moveTo>
                <a:lnTo>
                  <a:pt x="0" y="2780629"/>
                </a:lnTo>
                <a:lnTo>
                  <a:pt x="584612" y="2780629"/>
                </a:lnTo>
              </a:path>
            </a:pathLst>
          </a:custGeom>
          <a:noFill/>
        </p:spPr>
        <p:style>
          <a:lnRef idx="2">
            <a:schemeClr val="accent2">
              <a:shade val="60000"/>
              <a:hueOff val="0"/>
              <a:satOff val="0"/>
              <a:lumOff val="0"/>
              <a:alphaOff val="0"/>
            </a:schemeClr>
          </a:lnRef>
          <a:fillRef idx="0">
            <a:scrgbClr r="0" g="0" b="0"/>
          </a:fillRef>
          <a:effectRef idx="0">
            <a:schemeClr val="accent2">
              <a:hueOff val="0"/>
              <a:satOff val="0"/>
              <a:lumOff val="0"/>
              <a:alphaOff val="0"/>
            </a:schemeClr>
          </a:effectRef>
          <a:fontRef idx="minor">
            <a:schemeClr val="tx1">
              <a:hueOff val="0"/>
              <a:satOff val="0"/>
              <a:lumOff val="0"/>
              <a:alphaOff val="0"/>
            </a:schemeClr>
          </a:fontRef>
        </p:style>
      </p:sp>
      <p:grpSp>
        <p:nvGrpSpPr>
          <p:cNvPr id="10" name="Group 9"/>
          <p:cNvGrpSpPr/>
          <p:nvPr/>
        </p:nvGrpSpPr>
        <p:grpSpPr>
          <a:xfrm>
            <a:off x="2057400" y="4876800"/>
            <a:ext cx="2672138" cy="1981200"/>
            <a:chOff x="806997" y="3054876"/>
            <a:chExt cx="2672138" cy="897925"/>
          </a:xfrm>
        </p:grpSpPr>
        <p:sp>
          <p:nvSpPr>
            <p:cNvPr id="34" name="Rounded Rectangle 33"/>
            <p:cNvSpPr/>
            <p:nvPr/>
          </p:nvSpPr>
          <p:spPr>
            <a:xfrm>
              <a:off x="806997" y="3054876"/>
              <a:ext cx="2672138" cy="897925"/>
            </a:xfrm>
            <a:prstGeom prst="roundRect">
              <a:avLst>
                <a:gd name="adj" fmla="val 10000"/>
              </a:avLst>
            </a:prstGeom>
          </p:spPr>
          <p:style>
            <a:lnRef idx="1">
              <a:schemeClr val="accent2">
                <a:hueOff val="0"/>
                <a:satOff val="0"/>
                <a:lumOff val="0"/>
                <a:alphaOff val="0"/>
              </a:schemeClr>
            </a:lnRef>
            <a:fillRef idx="1">
              <a:schemeClr val="accent2">
                <a:alpha val="90000"/>
                <a:tint val="40000"/>
                <a:hueOff val="0"/>
                <a:satOff val="0"/>
                <a:lumOff val="0"/>
                <a:alphaOff val="0"/>
              </a:schemeClr>
            </a:fillRef>
            <a:effectRef idx="2">
              <a:schemeClr val="accent2">
                <a:alpha val="90000"/>
                <a:tint val="40000"/>
                <a:hueOff val="0"/>
                <a:satOff val="0"/>
                <a:lumOff val="0"/>
                <a:alphaOff val="0"/>
              </a:schemeClr>
            </a:effectRef>
            <a:fontRef idx="minor">
              <a:schemeClr val="dk1">
                <a:hueOff val="0"/>
                <a:satOff val="0"/>
                <a:lumOff val="0"/>
                <a:alphaOff val="0"/>
              </a:schemeClr>
            </a:fontRef>
          </p:style>
        </p:sp>
        <p:sp>
          <p:nvSpPr>
            <p:cNvPr id="35" name="Rounded Rectangle 13"/>
            <p:cNvSpPr/>
            <p:nvPr/>
          </p:nvSpPr>
          <p:spPr>
            <a:xfrm>
              <a:off x="833296" y="3081175"/>
              <a:ext cx="2619540" cy="84532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endParaRPr lang="en-US" sz="2100" kern="1200" dirty="0"/>
            </a:p>
          </p:txBody>
        </p:sp>
      </p:grpSp>
      <p:sp>
        <p:nvSpPr>
          <p:cNvPr id="11" name="Straight Connector 14"/>
          <p:cNvSpPr/>
          <p:nvPr/>
        </p:nvSpPr>
        <p:spPr>
          <a:xfrm>
            <a:off x="1447800" y="1676400"/>
            <a:ext cx="577464" cy="4764057"/>
          </a:xfrm>
          <a:custGeom>
            <a:avLst/>
            <a:gdLst/>
            <a:ahLst/>
            <a:cxnLst/>
            <a:rect l="0" t="0" r="0" b="0"/>
            <a:pathLst>
              <a:path>
                <a:moveTo>
                  <a:pt x="0" y="0"/>
                </a:moveTo>
                <a:lnTo>
                  <a:pt x="0" y="3840044"/>
                </a:lnTo>
                <a:lnTo>
                  <a:pt x="577464" y="3840044"/>
                </a:lnTo>
              </a:path>
            </a:pathLst>
          </a:custGeom>
          <a:noFill/>
        </p:spPr>
        <p:style>
          <a:lnRef idx="2">
            <a:schemeClr val="accent2">
              <a:shade val="60000"/>
              <a:hueOff val="0"/>
              <a:satOff val="0"/>
              <a:lumOff val="0"/>
              <a:alphaOff val="0"/>
            </a:schemeClr>
          </a:lnRef>
          <a:fillRef idx="0">
            <a:scrgbClr r="0" g="0" b="0"/>
          </a:fillRef>
          <a:effectRef idx="0">
            <a:schemeClr val="accent2">
              <a:hueOff val="0"/>
              <a:satOff val="0"/>
              <a:lumOff val="0"/>
              <a:alphaOff val="0"/>
            </a:schemeClr>
          </a:effectRef>
          <a:fontRef idx="minor">
            <a:schemeClr val="tx1">
              <a:hueOff val="0"/>
              <a:satOff val="0"/>
              <a:lumOff val="0"/>
              <a:alphaOff val="0"/>
            </a:schemeClr>
          </a:fontRef>
        </p:style>
      </p:sp>
      <p:grpSp>
        <p:nvGrpSpPr>
          <p:cNvPr id="13" name="Group 12"/>
          <p:cNvGrpSpPr/>
          <p:nvPr/>
        </p:nvGrpSpPr>
        <p:grpSpPr>
          <a:xfrm>
            <a:off x="4682730" y="304800"/>
            <a:ext cx="2217833" cy="772524"/>
            <a:chOff x="3477486" y="866"/>
            <a:chExt cx="2217833" cy="772524"/>
          </a:xfrm>
        </p:grpSpPr>
        <p:sp>
          <p:nvSpPr>
            <p:cNvPr id="30" name="Rounded Rectangle 29"/>
            <p:cNvSpPr/>
            <p:nvPr/>
          </p:nvSpPr>
          <p:spPr>
            <a:xfrm>
              <a:off x="3477486" y="866"/>
              <a:ext cx="2217833" cy="772524"/>
            </a:xfrm>
            <a:prstGeom prst="roundRect">
              <a:avLst>
                <a:gd name="adj" fmla="val 10000"/>
              </a:avLst>
            </a:prstGeom>
          </p:spPr>
          <p:style>
            <a:lnRef idx="0">
              <a:schemeClr val="accent2">
                <a:shade val="80000"/>
                <a:hueOff val="0"/>
                <a:satOff val="0"/>
                <a:lumOff val="0"/>
                <a:alphaOff val="0"/>
              </a:schemeClr>
            </a:lnRef>
            <a:fillRef idx="3">
              <a:schemeClr val="lt1">
                <a:hueOff val="0"/>
                <a:satOff val="0"/>
                <a:lumOff val="0"/>
                <a:alphaOff val="0"/>
              </a:schemeClr>
            </a:fillRef>
            <a:effectRef idx="3">
              <a:schemeClr val="lt1">
                <a:hueOff val="0"/>
                <a:satOff val="0"/>
                <a:lumOff val="0"/>
                <a:alphaOff val="0"/>
              </a:schemeClr>
            </a:effectRef>
            <a:fontRef idx="minor">
              <a:schemeClr val="dk1">
                <a:hueOff val="0"/>
                <a:satOff val="0"/>
                <a:lumOff val="0"/>
                <a:alphaOff val="0"/>
              </a:schemeClr>
            </a:fontRef>
          </p:style>
        </p:sp>
        <p:sp>
          <p:nvSpPr>
            <p:cNvPr id="31" name="Rounded Rectangle 18"/>
            <p:cNvSpPr/>
            <p:nvPr/>
          </p:nvSpPr>
          <p:spPr>
            <a:xfrm>
              <a:off x="3500112" y="23492"/>
              <a:ext cx="2172581" cy="72727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kern="1200" dirty="0" smtClean="0"/>
                <a:t>Cold formed section</a:t>
              </a:r>
              <a:endParaRPr lang="en-US" sz="2400" kern="1200" dirty="0"/>
            </a:p>
          </p:txBody>
        </p:sp>
      </p:grpSp>
      <p:sp>
        <p:nvSpPr>
          <p:cNvPr id="14" name="Straight Connector 19"/>
          <p:cNvSpPr/>
          <p:nvPr/>
        </p:nvSpPr>
        <p:spPr>
          <a:xfrm>
            <a:off x="4904513" y="1077324"/>
            <a:ext cx="409757" cy="600645"/>
          </a:xfrm>
          <a:custGeom>
            <a:avLst/>
            <a:gdLst/>
            <a:ahLst/>
            <a:cxnLst/>
            <a:rect l="0" t="0" r="0" b="0"/>
            <a:pathLst>
              <a:path>
                <a:moveTo>
                  <a:pt x="0" y="0"/>
                </a:moveTo>
                <a:lnTo>
                  <a:pt x="0" y="600645"/>
                </a:lnTo>
                <a:lnTo>
                  <a:pt x="409757" y="600645"/>
                </a:lnTo>
              </a:path>
            </a:pathLst>
          </a:custGeom>
          <a:noFill/>
        </p:spPr>
        <p:style>
          <a:lnRef idx="2">
            <a:schemeClr val="accent2">
              <a:shade val="60000"/>
              <a:hueOff val="0"/>
              <a:satOff val="0"/>
              <a:lumOff val="0"/>
              <a:alphaOff val="0"/>
            </a:schemeClr>
          </a:lnRef>
          <a:fillRef idx="0">
            <a:scrgbClr r="0" g="0" b="0"/>
          </a:fillRef>
          <a:effectRef idx="0">
            <a:schemeClr val="accent2">
              <a:hueOff val="0"/>
              <a:satOff val="0"/>
              <a:lumOff val="0"/>
              <a:alphaOff val="0"/>
            </a:schemeClr>
          </a:effectRef>
          <a:fontRef idx="minor">
            <a:schemeClr val="tx1">
              <a:hueOff val="0"/>
              <a:satOff val="0"/>
              <a:lumOff val="0"/>
              <a:alphaOff val="0"/>
            </a:schemeClr>
          </a:fontRef>
        </p:style>
      </p:sp>
      <p:grpSp>
        <p:nvGrpSpPr>
          <p:cNvPr id="15" name="Group 14"/>
          <p:cNvGrpSpPr/>
          <p:nvPr/>
        </p:nvGrpSpPr>
        <p:grpSpPr>
          <a:xfrm>
            <a:off x="5314270" y="1199595"/>
            <a:ext cx="2991530" cy="1619803"/>
            <a:chOff x="4109026" y="895662"/>
            <a:chExt cx="3067730" cy="1060072"/>
          </a:xfrm>
        </p:grpSpPr>
        <p:sp>
          <p:nvSpPr>
            <p:cNvPr id="28" name="Rounded Rectangle 27"/>
            <p:cNvSpPr/>
            <p:nvPr/>
          </p:nvSpPr>
          <p:spPr>
            <a:xfrm>
              <a:off x="4109026" y="895662"/>
              <a:ext cx="3067730" cy="1060072"/>
            </a:xfrm>
            <a:prstGeom prst="roundRect">
              <a:avLst>
                <a:gd name="adj" fmla="val 10000"/>
              </a:avLst>
            </a:prstGeom>
          </p:spPr>
          <p:style>
            <a:lnRef idx="1">
              <a:schemeClr val="accent2">
                <a:hueOff val="0"/>
                <a:satOff val="0"/>
                <a:lumOff val="0"/>
                <a:alphaOff val="0"/>
              </a:schemeClr>
            </a:lnRef>
            <a:fillRef idx="1">
              <a:schemeClr val="accent2">
                <a:alpha val="90000"/>
                <a:tint val="40000"/>
                <a:hueOff val="0"/>
                <a:satOff val="0"/>
                <a:lumOff val="0"/>
                <a:alphaOff val="0"/>
              </a:schemeClr>
            </a:fillRef>
            <a:effectRef idx="2">
              <a:schemeClr val="accent2">
                <a:alpha val="90000"/>
                <a:tint val="40000"/>
                <a:hueOff val="0"/>
                <a:satOff val="0"/>
                <a:lumOff val="0"/>
                <a:alphaOff val="0"/>
              </a:schemeClr>
            </a:effectRef>
            <a:fontRef idx="minor">
              <a:schemeClr val="dk1">
                <a:hueOff val="0"/>
                <a:satOff val="0"/>
                <a:lumOff val="0"/>
                <a:alphaOff val="0"/>
              </a:schemeClr>
            </a:fontRef>
          </p:style>
        </p:sp>
        <p:sp>
          <p:nvSpPr>
            <p:cNvPr id="29" name="Rounded Rectangle 21"/>
            <p:cNvSpPr/>
            <p:nvPr/>
          </p:nvSpPr>
          <p:spPr>
            <a:xfrm>
              <a:off x="4137048" y="1005164"/>
              <a:ext cx="2887308" cy="90070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0005" tIns="26670" rIns="40005" bIns="26670" numCol="1" spcCol="1270" anchor="ctr" anchorCtr="0">
              <a:noAutofit/>
            </a:bodyPr>
            <a:lstStyle/>
            <a:p>
              <a:pPr algn="ctr" defTabSz="933450">
                <a:lnSpc>
                  <a:spcPct val="90000"/>
                </a:lnSpc>
                <a:spcBef>
                  <a:spcPct val="0"/>
                </a:spcBef>
                <a:spcAft>
                  <a:spcPct val="35000"/>
                </a:spcAft>
              </a:pPr>
              <a:endParaRPr lang="en-US" sz="2100" dirty="0" smtClean="0"/>
            </a:p>
            <a:p>
              <a:endParaRPr lang="en-US" sz="2100" dirty="0" smtClean="0"/>
            </a:p>
            <a:p>
              <a:endParaRPr lang="en-US" sz="2100" dirty="0" smtClean="0"/>
            </a:p>
            <a:p>
              <a:r>
                <a:rPr lang="en-US" sz="2100" dirty="0" smtClean="0"/>
                <a:t>Cross sectional shapes are formed to close tolerances and these can be consistently repeated for as long as required. </a:t>
              </a:r>
            </a:p>
            <a:p>
              <a:pPr defTabSz="933450">
                <a:lnSpc>
                  <a:spcPct val="90000"/>
                </a:lnSpc>
                <a:spcBef>
                  <a:spcPct val="0"/>
                </a:spcBef>
                <a:spcAft>
                  <a:spcPct val="35000"/>
                </a:spcAft>
              </a:pPr>
              <a:endParaRPr lang="en-US" sz="2100" dirty="0" smtClean="0"/>
            </a:p>
            <a:p>
              <a:pPr algn="ctr" defTabSz="933450">
                <a:lnSpc>
                  <a:spcPct val="90000"/>
                </a:lnSpc>
                <a:spcBef>
                  <a:spcPct val="0"/>
                </a:spcBef>
                <a:spcAft>
                  <a:spcPct val="35000"/>
                </a:spcAft>
              </a:pPr>
              <a:endParaRPr lang="en-US" sz="2400" dirty="0" smtClean="0"/>
            </a:p>
            <a:p>
              <a:pPr lvl="0" algn="ctr" defTabSz="933450">
                <a:lnSpc>
                  <a:spcPct val="90000"/>
                </a:lnSpc>
                <a:spcBef>
                  <a:spcPct val="0"/>
                </a:spcBef>
                <a:spcAft>
                  <a:spcPct val="35000"/>
                </a:spcAft>
              </a:pPr>
              <a:endParaRPr lang="en-US" sz="2100" kern="1200" dirty="0"/>
            </a:p>
          </p:txBody>
        </p:sp>
      </p:grpSp>
      <p:grpSp>
        <p:nvGrpSpPr>
          <p:cNvPr id="17" name="Group 16"/>
          <p:cNvGrpSpPr/>
          <p:nvPr/>
        </p:nvGrpSpPr>
        <p:grpSpPr>
          <a:xfrm>
            <a:off x="5332227" y="3158054"/>
            <a:ext cx="3049773" cy="1566346"/>
            <a:chOff x="4126983" y="1965659"/>
            <a:chExt cx="2565365" cy="956746"/>
          </a:xfrm>
        </p:grpSpPr>
        <p:sp>
          <p:nvSpPr>
            <p:cNvPr id="26" name="Rounded Rectangle 25"/>
            <p:cNvSpPr/>
            <p:nvPr/>
          </p:nvSpPr>
          <p:spPr>
            <a:xfrm>
              <a:off x="4126983" y="1965659"/>
              <a:ext cx="2565365" cy="956746"/>
            </a:xfrm>
            <a:prstGeom prst="roundRect">
              <a:avLst>
                <a:gd name="adj" fmla="val 10000"/>
              </a:avLst>
            </a:prstGeom>
          </p:spPr>
          <p:style>
            <a:lnRef idx="1">
              <a:schemeClr val="accent2">
                <a:hueOff val="0"/>
                <a:satOff val="0"/>
                <a:lumOff val="0"/>
                <a:alphaOff val="0"/>
              </a:schemeClr>
            </a:lnRef>
            <a:fillRef idx="1">
              <a:schemeClr val="accent2">
                <a:alpha val="90000"/>
                <a:tint val="40000"/>
                <a:hueOff val="0"/>
                <a:satOff val="0"/>
                <a:lumOff val="0"/>
                <a:alphaOff val="0"/>
              </a:schemeClr>
            </a:fillRef>
            <a:effectRef idx="2">
              <a:schemeClr val="accent2">
                <a:alpha val="90000"/>
                <a:tint val="40000"/>
                <a:hueOff val="0"/>
                <a:satOff val="0"/>
                <a:lumOff val="0"/>
                <a:alphaOff val="0"/>
              </a:schemeClr>
            </a:effectRef>
            <a:fontRef idx="minor">
              <a:schemeClr val="dk1">
                <a:hueOff val="0"/>
                <a:satOff val="0"/>
                <a:lumOff val="0"/>
                <a:alphaOff val="0"/>
              </a:schemeClr>
            </a:fontRef>
          </p:style>
        </p:sp>
        <p:sp>
          <p:nvSpPr>
            <p:cNvPr id="27" name="Rounded Rectangle 24"/>
            <p:cNvSpPr/>
            <p:nvPr/>
          </p:nvSpPr>
          <p:spPr>
            <a:xfrm>
              <a:off x="4155005" y="1993681"/>
              <a:ext cx="2509321" cy="90070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endParaRPr lang="en-US" sz="2100" kern="1200" dirty="0"/>
            </a:p>
          </p:txBody>
        </p:sp>
      </p:grpSp>
      <p:sp>
        <p:nvSpPr>
          <p:cNvPr id="18" name="Straight Connector 25"/>
          <p:cNvSpPr/>
          <p:nvPr/>
        </p:nvSpPr>
        <p:spPr>
          <a:xfrm>
            <a:off x="4904513" y="1077324"/>
            <a:ext cx="427713" cy="2740637"/>
          </a:xfrm>
          <a:custGeom>
            <a:avLst/>
            <a:gdLst/>
            <a:ahLst/>
            <a:cxnLst/>
            <a:rect l="0" t="0" r="0" b="0"/>
            <a:pathLst>
              <a:path>
                <a:moveTo>
                  <a:pt x="0" y="0"/>
                </a:moveTo>
                <a:lnTo>
                  <a:pt x="0" y="2740637"/>
                </a:lnTo>
                <a:lnTo>
                  <a:pt x="427713" y="2740637"/>
                </a:lnTo>
              </a:path>
            </a:pathLst>
          </a:custGeom>
          <a:noFill/>
        </p:spPr>
        <p:style>
          <a:lnRef idx="2">
            <a:schemeClr val="accent2">
              <a:shade val="60000"/>
              <a:hueOff val="0"/>
              <a:satOff val="0"/>
              <a:lumOff val="0"/>
              <a:alphaOff val="0"/>
            </a:schemeClr>
          </a:lnRef>
          <a:fillRef idx="0">
            <a:scrgbClr r="0" g="0" b="0"/>
          </a:fillRef>
          <a:effectRef idx="0">
            <a:schemeClr val="accent2">
              <a:hueOff val="0"/>
              <a:satOff val="0"/>
              <a:lumOff val="0"/>
              <a:alphaOff val="0"/>
            </a:schemeClr>
          </a:effectRef>
          <a:fontRef idx="minor">
            <a:schemeClr val="tx1">
              <a:hueOff val="0"/>
              <a:satOff val="0"/>
              <a:lumOff val="0"/>
              <a:alphaOff val="0"/>
            </a:schemeClr>
          </a:fontRef>
        </p:style>
      </p:sp>
      <p:grpSp>
        <p:nvGrpSpPr>
          <p:cNvPr id="19" name="Group 18"/>
          <p:cNvGrpSpPr/>
          <p:nvPr/>
        </p:nvGrpSpPr>
        <p:grpSpPr>
          <a:xfrm>
            <a:off x="5334000" y="4876800"/>
            <a:ext cx="3048000" cy="1981200"/>
            <a:chOff x="4126983" y="3035655"/>
            <a:chExt cx="2565365" cy="1130700"/>
          </a:xfrm>
        </p:grpSpPr>
        <p:sp>
          <p:nvSpPr>
            <p:cNvPr id="24" name="Rounded Rectangle 23"/>
            <p:cNvSpPr/>
            <p:nvPr/>
          </p:nvSpPr>
          <p:spPr>
            <a:xfrm>
              <a:off x="4126983" y="3035655"/>
              <a:ext cx="2565365" cy="1130700"/>
            </a:xfrm>
            <a:prstGeom prst="roundRect">
              <a:avLst>
                <a:gd name="adj" fmla="val 10000"/>
              </a:avLst>
            </a:prstGeom>
          </p:spPr>
          <p:style>
            <a:lnRef idx="1">
              <a:schemeClr val="accent2">
                <a:hueOff val="0"/>
                <a:satOff val="0"/>
                <a:lumOff val="0"/>
                <a:alphaOff val="0"/>
              </a:schemeClr>
            </a:lnRef>
            <a:fillRef idx="1">
              <a:schemeClr val="accent2">
                <a:alpha val="90000"/>
                <a:tint val="40000"/>
                <a:hueOff val="0"/>
                <a:satOff val="0"/>
                <a:lumOff val="0"/>
                <a:alphaOff val="0"/>
              </a:schemeClr>
            </a:fillRef>
            <a:effectRef idx="2">
              <a:schemeClr val="accent2">
                <a:alpha val="90000"/>
                <a:tint val="40000"/>
                <a:hueOff val="0"/>
                <a:satOff val="0"/>
                <a:lumOff val="0"/>
                <a:alphaOff val="0"/>
              </a:schemeClr>
            </a:effectRef>
            <a:fontRef idx="minor">
              <a:schemeClr val="dk1">
                <a:hueOff val="0"/>
                <a:satOff val="0"/>
                <a:lumOff val="0"/>
                <a:alphaOff val="0"/>
              </a:schemeClr>
            </a:fontRef>
          </p:style>
        </p:sp>
        <p:sp>
          <p:nvSpPr>
            <p:cNvPr id="25" name="Rounded Rectangle 27"/>
            <p:cNvSpPr/>
            <p:nvPr/>
          </p:nvSpPr>
          <p:spPr>
            <a:xfrm>
              <a:off x="4155005" y="3063677"/>
              <a:ext cx="2509321" cy="10157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endParaRPr lang="en-US" sz="2100" kern="1200" dirty="0"/>
            </a:p>
          </p:txBody>
        </p:sp>
      </p:grpSp>
      <p:sp>
        <p:nvSpPr>
          <p:cNvPr id="45" name="Rectangle 44"/>
          <p:cNvSpPr/>
          <p:nvPr/>
        </p:nvSpPr>
        <p:spPr>
          <a:xfrm>
            <a:off x="2209801" y="2940040"/>
            <a:ext cx="2438400" cy="1708160"/>
          </a:xfrm>
          <a:prstGeom prst="rect">
            <a:avLst/>
          </a:prstGeom>
        </p:spPr>
        <p:txBody>
          <a:bodyPr wrap="square">
            <a:spAutoFit/>
          </a:bodyPr>
          <a:lstStyle/>
          <a:p>
            <a:r>
              <a:rPr lang="en-US" sz="2100" dirty="0" smtClean="0"/>
              <a:t>Limited types of shapes can be produced. </a:t>
            </a:r>
          </a:p>
          <a:p>
            <a:r>
              <a:rPr lang="en-US" sz="2100" dirty="0" smtClean="0"/>
              <a:t>Also weight limits its to Length.</a:t>
            </a:r>
            <a:endParaRPr lang="en-US" sz="2100" dirty="0"/>
          </a:p>
        </p:txBody>
      </p:sp>
      <p:sp>
        <p:nvSpPr>
          <p:cNvPr id="46" name="Rectangle 45"/>
          <p:cNvSpPr/>
          <p:nvPr/>
        </p:nvSpPr>
        <p:spPr>
          <a:xfrm>
            <a:off x="5410200" y="3168640"/>
            <a:ext cx="2895600" cy="1384995"/>
          </a:xfrm>
          <a:prstGeom prst="rect">
            <a:avLst/>
          </a:prstGeom>
        </p:spPr>
        <p:txBody>
          <a:bodyPr wrap="square">
            <a:spAutoFit/>
          </a:bodyPr>
          <a:lstStyle/>
          <a:p>
            <a:r>
              <a:rPr lang="en-US" sz="2100" dirty="0" smtClean="0"/>
              <a:t>Cold rolling can be employed to produce almost any desired shape to any desired length. </a:t>
            </a:r>
            <a:endParaRPr lang="en-US" sz="2100" dirty="0"/>
          </a:p>
        </p:txBody>
      </p:sp>
      <p:sp>
        <p:nvSpPr>
          <p:cNvPr id="47" name="Straight Connector 25"/>
          <p:cNvSpPr/>
          <p:nvPr/>
        </p:nvSpPr>
        <p:spPr>
          <a:xfrm>
            <a:off x="4906287" y="3126763"/>
            <a:ext cx="427713" cy="2740637"/>
          </a:xfrm>
          <a:custGeom>
            <a:avLst/>
            <a:gdLst/>
            <a:ahLst/>
            <a:cxnLst/>
            <a:rect l="0" t="0" r="0" b="0"/>
            <a:pathLst>
              <a:path>
                <a:moveTo>
                  <a:pt x="0" y="0"/>
                </a:moveTo>
                <a:lnTo>
                  <a:pt x="0" y="2740637"/>
                </a:lnTo>
                <a:lnTo>
                  <a:pt x="427713" y="2740637"/>
                </a:lnTo>
              </a:path>
            </a:pathLst>
          </a:custGeom>
          <a:noFill/>
        </p:spPr>
        <p:style>
          <a:lnRef idx="2">
            <a:schemeClr val="accent2">
              <a:shade val="60000"/>
              <a:hueOff val="0"/>
              <a:satOff val="0"/>
              <a:lumOff val="0"/>
              <a:alphaOff val="0"/>
            </a:schemeClr>
          </a:lnRef>
          <a:fillRef idx="0">
            <a:scrgbClr r="0" g="0" b="0"/>
          </a:fillRef>
          <a:effectRef idx="0">
            <a:schemeClr val="accent2">
              <a:hueOff val="0"/>
              <a:satOff val="0"/>
              <a:lumOff val="0"/>
              <a:alphaOff val="0"/>
            </a:schemeClr>
          </a:effectRef>
          <a:fontRef idx="minor">
            <a:schemeClr val="tx1">
              <a:hueOff val="0"/>
              <a:satOff val="0"/>
              <a:lumOff val="0"/>
              <a:alphaOff val="0"/>
            </a:schemeClr>
          </a:fontRef>
        </p:style>
      </p:sp>
      <p:sp>
        <p:nvSpPr>
          <p:cNvPr id="48" name="Rectangle 47"/>
          <p:cNvSpPr/>
          <p:nvPr/>
        </p:nvSpPr>
        <p:spPr>
          <a:xfrm>
            <a:off x="2133600" y="4826675"/>
            <a:ext cx="2590799" cy="2031325"/>
          </a:xfrm>
          <a:prstGeom prst="rect">
            <a:avLst/>
          </a:prstGeom>
        </p:spPr>
        <p:txBody>
          <a:bodyPr wrap="square">
            <a:spAutoFit/>
          </a:bodyPr>
          <a:lstStyle/>
          <a:p>
            <a:r>
              <a:rPr lang="en-US" sz="2100" dirty="0" smtClean="0"/>
              <a:t>High strength to weight ratio as</a:t>
            </a:r>
          </a:p>
          <a:p>
            <a:r>
              <a:rPr lang="en-US" sz="2100" dirty="0" smtClean="0"/>
              <a:t>compared to reinforced concrete but not as high as cold-formed sections.</a:t>
            </a:r>
            <a:endParaRPr lang="en-US" sz="2100" dirty="0"/>
          </a:p>
        </p:txBody>
      </p:sp>
      <p:sp>
        <p:nvSpPr>
          <p:cNvPr id="50" name="Rectangle 49"/>
          <p:cNvSpPr/>
          <p:nvPr/>
        </p:nvSpPr>
        <p:spPr>
          <a:xfrm>
            <a:off x="5410201" y="5029200"/>
            <a:ext cx="2819400" cy="1061829"/>
          </a:xfrm>
          <a:prstGeom prst="rect">
            <a:avLst/>
          </a:prstGeom>
        </p:spPr>
        <p:txBody>
          <a:bodyPr wrap="square">
            <a:spAutoFit/>
          </a:bodyPr>
          <a:lstStyle/>
          <a:p>
            <a:r>
              <a:rPr lang="en-US" sz="2100" dirty="0" smtClean="0"/>
              <a:t>High strength to weight ratio is achieved in cold-rolled  products. </a:t>
            </a:r>
            <a:r>
              <a:rPr lang="en-US" dirty="0" smtClean="0"/>
              <a:t>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22238"/>
            <a:ext cx="7498080" cy="715962"/>
          </a:xfrm>
        </p:spPr>
        <p:txBody>
          <a:bodyPr>
            <a:noAutofit/>
          </a:bodyPr>
          <a:lstStyle/>
          <a:p>
            <a:r>
              <a:rPr lang="en-US" sz="4400" u="sng" dirty="0" smtClean="0"/>
              <a:t>Application</a:t>
            </a:r>
            <a:r>
              <a:rPr lang="en-US" sz="4400" dirty="0" smtClean="0"/>
              <a:t>:-</a:t>
            </a:r>
            <a:endParaRPr lang="en-US" sz="4400" dirty="0"/>
          </a:p>
        </p:txBody>
      </p:sp>
      <p:sp>
        <p:nvSpPr>
          <p:cNvPr id="3" name="Content Placeholder 2"/>
          <p:cNvSpPr>
            <a:spLocks noGrp="1"/>
          </p:cNvSpPr>
          <p:nvPr>
            <p:ph idx="1"/>
          </p:nvPr>
        </p:nvSpPr>
        <p:spPr>
          <a:xfrm>
            <a:off x="1295400" y="914400"/>
            <a:ext cx="7696200" cy="5791200"/>
          </a:xfrm>
        </p:spPr>
        <p:txBody>
          <a:bodyPr>
            <a:normAutofit fontScale="85000" lnSpcReduction="20000"/>
          </a:bodyPr>
          <a:lstStyle/>
          <a:p>
            <a:pPr>
              <a:buNone/>
            </a:pPr>
            <a:r>
              <a:rPr lang="en-US" dirty="0" smtClean="0"/>
              <a:t> </a:t>
            </a:r>
            <a:r>
              <a:rPr lang="en-US" sz="3300" dirty="0" smtClean="0"/>
              <a:t>1.  Roof and Wall members </a:t>
            </a:r>
          </a:p>
          <a:p>
            <a:pPr>
              <a:buNone/>
            </a:pPr>
            <a:endParaRPr lang="en-US" sz="3300" dirty="0" smtClean="0"/>
          </a:p>
          <a:p>
            <a:pPr>
              <a:buNone/>
            </a:pPr>
            <a:r>
              <a:rPr lang="en-US" sz="3300" dirty="0" smtClean="0"/>
              <a:t> 2.  Purlins and Side railing </a:t>
            </a:r>
          </a:p>
          <a:p>
            <a:pPr>
              <a:buNone/>
            </a:pPr>
            <a:r>
              <a:rPr lang="en-US" sz="3300" dirty="0" smtClean="0"/>
              <a:t> </a:t>
            </a:r>
          </a:p>
          <a:p>
            <a:pPr>
              <a:buNone/>
            </a:pPr>
            <a:r>
              <a:rPr lang="en-US" sz="3300" dirty="0" smtClean="0"/>
              <a:t> 3.  Light Steel Framing </a:t>
            </a:r>
          </a:p>
          <a:p>
            <a:pPr>
              <a:buNone/>
            </a:pPr>
            <a:r>
              <a:rPr lang="en-US" sz="3300" dirty="0" smtClean="0"/>
              <a:t> </a:t>
            </a:r>
          </a:p>
          <a:p>
            <a:pPr>
              <a:buNone/>
            </a:pPr>
            <a:r>
              <a:rPr lang="en-US" sz="3300" dirty="0" smtClean="0"/>
              <a:t> 4.  Housing </a:t>
            </a:r>
          </a:p>
          <a:p>
            <a:pPr>
              <a:buNone/>
            </a:pPr>
            <a:r>
              <a:rPr lang="en-US" sz="3300" dirty="0" smtClean="0"/>
              <a:t> </a:t>
            </a:r>
          </a:p>
          <a:p>
            <a:pPr>
              <a:buNone/>
            </a:pPr>
            <a:r>
              <a:rPr lang="en-US" sz="3300" dirty="0" smtClean="0"/>
              <a:t> 5.  Lintels </a:t>
            </a:r>
          </a:p>
          <a:p>
            <a:pPr>
              <a:buNone/>
            </a:pPr>
            <a:r>
              <a:rPr lang="en-US" sz="3300" dirty="0" smtClean="0"/>
              <a:t> </a:t>
            </a:r>
          </a:p>
          <a:p>
            <a:pPr>
              <a:buNone/>
            </a:pPr>
            <a:r>
              <a:rPr lang="en-US" sz="3300" dirty="0" smtClean="0"/>
              <a:t> 6.  Floor Joists </a:t>
            </a:r>
          </a:p>
          <a:p>
            <a:pPr>
              <a:buNone/>
            </a:pPr>
            <a:r>
              <a:rPr lang="en-US" sz="3300" dirty="0" smtClean="0"/>
              <a:t>  </a:t>
            </a:r>
          </a:p>
          <a:p>
            <a:pPr>
              <a:buNone/>
            </a:pPr>
            <a:r>
              <a:rPr lang="en-US" sz="3300" dirty="0" smtClean="0"/>
              <a:t> 7.  Systems for Commercial Buildings  </a:t>
            </a:r>
          </a:p>
          <a:p>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228600"/>
            <a:ext cx="7562088" cy="6400800"/>
          </a:xfrm>
        </p:spPr>
        <p:txBody>
          <a:bodyPr>
            <a:normAutofit fontScale="85000" lnSpcReduction="20000"/>
          </a:bodyPr>
          <a:lstStyle/>
          <a:p>
            <a:pPr>
              <a:buNone/>
            </a:pPr>
            <a:r>
              <a:rPr lang="en-US" dirty="0" smtClean="0"/>
              <a:t> </a:t>
            </a:r>
            <a:r>
              <a:rPr lang="en-US" sz="3300" dirty="0" smtClean="0"/>
              <a:t>8.  Roof Trusses </a:t>
            </a:r>
          </a:p>
          <a:p>
            <a:pPr>
              <a:buNone/>
            </a:pPr>
            <a:r>
              <a:rPr lang="en-US" sz="3300" dirty="0" smtClean="0"/>
              <a:t> </a:t>
            </a:r>
          </a:p>
          <a:p>
            <a:pPr>
              <a:buNone/>
            </a:pPr>
            <a:r>
              <a:rPr lang="en-US" sz="3300" dirty="0" smtClean="0"/>
              <a:t> 9.  Stud-Walling - Separating Walls and Partitions </a:t>
            </a:r>
          </a:p>
          <a:p>
            <a:pPr>
              <a:buNone/>
            </a:pPr>
            <a:r>
              <a:rPr lang="en-US" sz="3300" dirty="0" smtClean="0"/>
              <a:t> </a:t>
            </a:r>
          </a:p>
          <a:p>
            <a:pPr>
              <a:buNone/>
            </a:pPr>
            <a:r>
              <a:rPr lang="en-US" sz="3300" dirty="0" smtClean="0"/>
              <a:t> 10.Space Trusses </a:t>
            </a:r>
          </a:p>
          <a:p>
            <a:pPr>
              <a:buNone/>
            </a:pPr>
            <a:r>
              <a:rPr lang="en-US" sz="3300" dirty="0" smtClean="0"/>
              <a:t> </a:t>
            </a:r>
          </a:p>
          <a:p>
            <a:pPr>
              <a:buNone/>
            </a:pPr>
            <a:r>
              <a:rPr lang="en-US" sz="3300" dirty="0" smtClean="0"/>
              <a:t> 11. Infill Walling and Over-Cladding </a:t>
            </a:r>
          </a:p>
          <a:p>
            <a:pPr>
              <a:buNone/>
            </a:pPr>
            <a:r>
              <a:rPr lang="en-US" sz="3300" dirty="0" smtClean="0"/>
              <a:t> </a:t>
            </a:r>
          </a:p>
          <a:p>
            <a:pPr>
              <a:buNone/>
            </a:pPr>
            <a:r>
              <a:rPr lang="en-US" sz="3300" dirty="0" smtClean="0"/>
              <a:t> 12. Prefabricated Modular Buildings </a:t>
            </a:r>
          </a:p>
          <a:p>
            <a:pPr>
              <a:buNone/>
            </a:pPr>
            <a:r>
              <a:rPr lang="en-US" sz="3300" dirty="0" smtClean="0"/>
              <a:t> </a:t>
            </a:r>
          </a:p>
          <a:p>
            <a:pPr>
              <a:buNone/>
            </a:pPr>
            <a:r>
              <a:rPr lang="en-US" sz="3300" dirty="0" smtClean="0"/>
              <a:t> 13. Frameless Steel Buildings </a:t>
            </a:r>
          </a:p>
          <a:p>
            <a:pPr>
              <a:buNone/>
            </a:pPr>
            <a:r>
              <a:rPr lang="en-US" sz="3300" dirty="0" smtClean="0"/>
              <a:t> </a:t>
            </a:r>
          </a:p>
          <a:p>
            <a:pPr>
              <a:buNone/>
            </a:pPr>
            <a:r>
              <a:rPr lang="en-US" sz="3300" dirty="0" smtClean="0"/>
              <a:t> 14. Storage Racking </a:t>
            </a:r>
          </a:p>
          <a:p>
            <a:pPr>
              <a:buNone/>
            </a:pPr>
            <a:r>
              <a:rPr lang="en-US" sz="3300" dirty="0" smtClean="0"/>
              <a:t> </a:t>
            </a:r>
          </a:p>
          <a:p>
            <a:pPr>
              <a:buNone/>
            </a:pPr>
            <a:r>
              <a:rPr lang="en-US" sz="3300" dirty="0" smtClean="0"/>
              <a:t> 15. Composite Decking</a:t>
            </a:r>
            <a:endParaRPr lang="en-US" sz="33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52400"/>
            <a:ext cx="7498080" cy="792162"/>
          </a:xfrm>
        </p:spPr>
        <p:txBody>
          <a:bodyPr>
            <a:normAutofit/>
          </a:bodyPr>
          <a:lstStyle/>
          <a:p>
            <a:r>
              <a:rPr lang="en-US" sz="4400" u="sng" dirty="0" smtClean="0"/>
              <a:t>Advantages</a:t>
            </a:r>
            <a:r>
              <a:rPr lang="en-US" sz="4400" dirty="0" smtClean="0"/>
              <a:t>:-</a:t>
            </a:r>
            <a:endParaRPr lang="en-US" sz="4400" dirty="0"/>
          </a:p>
        </p:txBody>
      </p:sp>
      <p:sp>
        <p:nvSpPr>
          <p:cNvPr id="3" name="Content Placeholder 2"/>
          <p:cNvSpPr>
            <a:spLocks noGrp="1"/>
          </p:cNvSpPr>
          <p:nvPr>
            <p:ph idx="1"/>
          </p:nvPr>
        </p:nvSpPr>
        <p:spPr>
          <a:xfrm>
            <a:off x="1371600" y="990600"/>
            <a:ext cx="7620000" cy="5715000"/>
          </a:xfrm>
        </p:spPr>
        <p:txBody>
          <a:bodyPr>
            <a:noAutofit/>
          </a:bodyPr>
          <a:lstStyle/>
          <a:p>
            <a:r>
              <a:rPr lang="en-US" sz="2800" dirty="0" smtClean="0"/>
              <a:t>Advantages of using cold-formed sections are :  </a:t>
            </a:r>
          </a:p>
          <a:p>
            <a:pPr>
              <a:buNone/>
            </a:pPr>
            <a:r>
              <a:rPr lang="en-US" sz="2800" dirty="0" smtClean="0"/>
              <a:t>   </a:t>
            </a:r>
          </a:p>
          <a:p>
            <a:pPr>
              <a:buNone/>
            </a:pPr>
            <a:r>
              <a:rPr lang="en-US" sz="2800" dirty="0" smtClean="0"/>
              <a:t>   1.  Long span compatibility and capacity to form   </a:t>
            </a:r>
          </a:p>
          <a:p>
            <a:pPr>
              <a:buNone/>
            </a:pPr>
            <a:r>
              <a:rPr lang="en-US" sz="2800" dirty="0" smtClean="0"/>
              <a:t>        shape to suit specific application. </a:t>
            </a:r>
          </a:p>
          <a:p>
            <a:pPr>
              <a:buNone/>
            </a:pPr>
            <a:endParaRPr lang="en-US" sz="2800" dirty="0" smtClean="0"/>
          </a:p>
          <a:p>
            <a:pPr>
              <a:buNone/>
            </a:pPr>
            <a:r>
              <a:rPr lang="en-US" sz="2800" dirty="0" smtClean="0"/>
              <a:t>   2.  Dimensional accuracy. </a:t>
            </a:r>
          </a:p>
          <a:p>
            <a:pPr>
              <a:buNone/>
            </a:pPr>
            <a:r>
              <a:rPr lang="en-US" sz="2800" dirty="0" smtClean="0"/>
              <a:t> </a:t>
            </a:r>
          </a:p>
          <a:p>
            <a:pPr>
              <a:buNone/>
            </a:pPr>
            <a:r>
              <a:rPr lang="en-US" sz="2800" dirty="0" smtClean="0"/>
              <a:t>   3.  Long term durability in internal environments. </a:t>
            </a:r>
          </a:p>
          <a:p>
            <a:pPr>
              <a:buNone/>
            </a:pPr>
            <a:r>
              <a:rPr lang="en-US" sz="2800" dirty="0" smtClean="0"/>
              <a:t> </a:t>
            </a:r>
          </a:p>
          <a:p>
            <a:pPr>
              <a:buNone/>
            </a:pPr>
            <a:r>
              <a:rPr lang="en-US" sz="2800" dirty="0" smtClean="0"/>
              <a:t>   4.  Freedom from long term creep and shrinkage. </a:t>
            </a:r>
          </a:p>
          <a:p>
            <a:pPr>
              <a:buNone/>
            </a:pPr>
            <a:endParaRPr lang="en-US" sz="28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381000"/>
            <a:ext cx="7638288" cy="6096000"/>
          </a:xfrm>
        </p:spPr>
        <p:txBody>
          <a:bodyPr>
            <a:normAutofit/>
          </a:bodyPr>
          <a:lstStyle/>
          <a:p>
            <a:pPr>
              <a:buNone/>
            </a:pPr>
            <a:r>
              <a:rPr lang="en-US" sz="2800" dirty="0" smtClean="0"/>
              <a:t> 5.  Ease of construction, as members are delivered     </a:t>
            </a:r>
          </a:p>
          <a:p>
            <a:pPr>
              <a:buNone/>
            </a:pPr>
            <a:r>
              <a:rPr lang="en-US" sz="2800" dirty="0" smtClean="0"/>
              <a:t>     to site cut to length and with pre-punched   </a:t>
            </a:r>
          </a:p>
          <a:p>
            <a:pPr>
              <a:buNone/>
            </a:pPr>
            <a:r>
              <a:rPr lang="en-US" sz="2800" dirty="0" smtClean="0"/>
              <a:t>     holes, requiring no further fabrication. </a:t>
            </a:r>
          </a:p>
          <a:p>
            <a:pPr>
              <a:buNone/>
            </a:pPr>
            <a:endParaRPr lang="en-US" sz="2800" dirty="0" smtClean="0"/>
          </a:p>
          <a:p>
            <a:pPr>
              <a:buNone/>
            </a:pPr>
            <a:r>
              <a:rPr lang="en-US" sz="2800" dirty="0" smtClean="0"/>
              <a:t> 6.  Ability to be fabricated into sub-frames as wall </a:t>
            </a:r>
          </a:p>
          <a:p>
            <a:pPr>
              <a:buNone/>
            </a:pPr>
            <a:r>
              <a:rPr lang="en-US" sz="2800" dirty="0" smtClean="0"/>
              <a:t>     panels etc. </a:t>
            </a:r>
          </a:p>
          <a:p>
            <a:pPr>
              <a:buNone/>
            </a:pPr>
            <a:r>
              <a:rPr lang="en-US" sz="2800" dirty="0" smtClean="0"/>
              <a:t> </a:t>
            </a:r>
          </a:p>
          <a:p>
            <a:pPr>
              <a:buNone/>
            </a:pPr>
            <a:r>
              <a:rPr lang="en-US" sz="2800" dirty="0" smtClean="0"/>
              <a:t> 7.  Robustness (sturdy), but sufficiently light for  </a:t>
            </a:r>
          </a:p>
          <a:p>
            <a:pPr>
              <a:buNone/>
            </a:pPr>
            <a:r>
              <a:rPr lang="en-US" sz="2800" dirty="0" smtClean="0"/>
              <a:t>      site handling.</a:t>
            </a:r>
            <a:endParaRPr lang="en-US"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52400"/>
            <a:ext cx="7638288" cy="715962"/>
          </a:xfrm>
        </p:spPr>
        <p:txBody>
          <a:bodyPr>
            <a:noAutofit/>
          </a:bodyPr>
          <a:lstStyle/>
          <a:p>
            <a:r>
              <a:rPr lang="en-US" sz="4400" u="sng" dirty="0" smtClean="0"/>
              <a:t>Definition &amp; its codal Provision</a:t>
            </a:r>
            <a:r>
              <a:rPr lang="en-US" sz="4400" dirty="0" smtClean="0"/>
              <a:t> </a:t>
            </a:r>
            <a:endParaRPr lang="en-US" sz="4400" dirty="0"/>
          </a:p>
        </p:txBody>
      </p:sp>
      <p:sp>
        <p:nvSpPr>
          <p:cNvPr id="3" name="Content Placeholder 2"/>
          <p:cNvSpPr>
            <a:spLocks noGrp="1"/>
          </p:cNvSpPr>
          <p:nvPr>
            <p:ph idx="1"/>
          </p:nvPr>
        </p:nvSpPr>
        <p:spPr>
          <a:xfrm>
            <a:off x="1295400" y="914400"/>
            <a:ext cx="7638288" cy="3124200"/>
          </a:xfrm>
        </p:spPr>
        <p:txBody>
          <a:bodyPr>
            <a:normAutofit fontScale="92500"/>
          </a:bodyPr>
          <a:lstStyle/>
          <a:p>
            <a:pPr>
              <a:buNone/>
            </a:pPr>
            <a:r>
              <a:rPr lang="en-US" sz="2800" b="1" dirty="0" smtClean="0"/>
              <a:t>1) </a:t>
            </a:r>
            <a:r>
              <a:rPr lang="en-US" sz="2800" b="1" u="sng" dirty="0" smtClean="0"/>
              <a:t>Stiffened &amp; Unstiffened Compression   </a:t>
            </a:r>
          </a:p>
          <a:p>
            <a:pPr>
              <a:buNone/>
            </a:pPr>
            <a:r>
              <a:rPr lang="en-US" sz="2800" b="1" dirty="0" smtClean="0"/>
              <a:t>    </a:t>
            </a:r>
            <a:r>
              <a:rPr lang="en-US" sz="2800" b="1" u="sng" dirty="0" smtClean="0"/>
              <a:t>Elements</a:t>
            </a:r>
            <a:r>
              <a:rPr lang="en-US" sz="2800" b="1" dirty="0" smtClean="0"/>
              <a:t> :-</a:t>
            </a:r>
          </a:p>
          <a:p>
            <a:r>
              <a:rPr lang="en-US" sz="2800" dirty="0" smtClean="0"/>
              <a:t>An unstiffened element is one, which is supported along one longitudinal edge only with the other parallel edge being free to displace. </a:t>
            </a:r>
          </a:p>
          <a:p>
            <a:r>
              <a:rPr lang="en-US" sz="2800" dirty="0" smtClean="0"/>
              <a:t>An element which is supported by webs along both its longitudinal edges is called a stiffened element. </a:t>
            </a:r>
          </a:p>
          <a:p>
            <a:endParaRPr lang="en-US" sz="4000" dirty="0" smtClean="0"/>
          </a:p>
          <a:p>
            <a:endParaRPr lang="en-US" sz="2800" dirty="0" smtClean="0"/>
          </a:p>
          <a:p>
            <a:endParaRPr lang="en-US" dirty="0"/>
          </a:p>
        </p:txBody>
      </p:sp>
      <p:pic>
        <p:nvPicPr>
          <p:cNvPr id="4" name="Picture 2"/>
          <p:cNvPicPr>
            <a:picLocks noChangeAspect="1" noChangeArrowheads="1"/>
          </p:cNvPicPr>
          <p:nvPr/>
        </p:nvPicPr>
        <p:blipFill>
          <a:blip r:embed="rId2"/>
          <a:srcRect/>
          <a:stretch>
            <a:fillRect/>
          </a:stretch>
        </p:blipFill>
        <p:spPr bwMode="auto">
          <a:xfrm>
            <a:off x="1524000" y="4038600"/>
            <a:ext cx="7391400" cy="2667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ravi\Desktop\seminar-1\COLD FORM STEEL\cfs.png"/>
          <p:cNvPicPr>
            <a:picLocks noChangeAspect="1" noChangeArrowheads="1"/>
          </p:cNvPicPr>
          <p:nvPr/>
        </p:nvPicPr>
        <p:blipFill>
          <a:blip r:embed="rId2"/>
          <a:srcRect/>
          <a:stretch>
            <a:fillRect/>
          </a:stretch>
        </p:blipFill>
        <p:spPr bwMode="auto">
          <a:xfrm>
            <a:off x="1295400" y="295861"/>
            <a:ext cx="7467600" cy="6264334"/>
          </a:xfrm>
          <a:prstGeom prst="rect">
            <a:avLst/>
          </a:prstGeom>
          <a:noFill/>
        </p:spPr>
      </p:pic>
      <p:sp>
        <p:nvSpPr>
          <p:cNvPr id="2" name="Title 1"/>
          <p:cNvSpPr>
            <a:spLocks noGrp="1"/>
          </p:cNvSpPr>
          <p:nvPr>
            <p:ph type="title"/>
          </p:nvPr>
        </p:nvSpPr>
        <p:spPr>
          <a:xfrm>
            <a:off x="1435608" y="274638"/>
            <a:ext cx="7498080" cy="6430962"/>
          </a:xfrm>
        </p:spPr>
        <p:txBody>
          <a:bodyPr anchor="t">
            <a:normAutofit/>
          </a:bodyPr>
          <a:lstStyle/>
          <a:p>
            <a:r>
              <a:rPr lang="en-US" sz="4400" u="sng" dirty="0" smtClean="0">
                <a:solidFill>
                  <a:srgbClr val="FFFF00"/>
                </a:solidFill>
              </a:rPr>
              <a:t>Content</a:t>
            </a:r>
            <a:r>
              <a:rPr lang="en-US" sz="4400" dirty="0" smtClean="0">
                <a:solidFill>
                  <a:srgbClr val="FFFF00"/>
                </a:solidFill>
              </a:rPr>
              <a:t> :-</a:t>
            </a:r>
            <a:r>
              <a:rPr lang="en-US" dirty="0" smtClean="0">
                <a:solidFill>
                  <a:srgbClr val="FFFF00"/>
                </a:solidFill>
              </a:rPr>
              <a:t/>
            </a:r>
            <a:br>
              <a:rPr lang="en-US" dirty="0" smtClean="0">
                <a:solidFill>
                  <a:srgbClr val="FFFF00"/>
                </a:solidFill>
              </a:rPr>
            </a:br>
            <a:r>
              <a:rPr lang="en-US" dirty="0" smtClean="0">
                <a:solidFill>
                  <a:srgbClr val="FFFF00"/>
                </a:solidFill>
              </a:rPr>
              <a:t/>
            </a:r>
            <a:br>
              <a:rPr lang="en-US" dirty="0" smtClean="0">
                <a:solidFill>
                  <a:srgbClr val="FFFF00"/>
                </a:solidFill>
              </a:rPr>
            </a:br>
            <a:r>
              <a:rPr lang="en-US" sz="3600" dirty="0" smtClean="0">
                <a:solidFill>
                  <a:srgbClr val="FFFF00"/>
                </a:solidFill>
              </a:rPr>
              <a:t>1) Introduction</a:t>
            </a:r>
            <a:br>
              <a:rPr lang="en-US" sz="3600" dirty="0" smtClean="0">
                <a:solidFill>
                  <a:srgbClr val="FFFF00"/>
                </a:solidFill>
              </a:rPr>
            </a:br>
            <a:r>
              <a:rPr lang="en-US" sz="3600" dirty="0" smtClean="0">
                <a:solidFill>
                  <a:srgbClr val="FFFF00"/>
                </a:solidFill>
              </a:rPr>
              <a:t>2) Forming method &amp; it’s shape</a:t>
            </a:r>
            <a:br>
              <a:rPr lang="en-US" sz="3600" dirty="0" smtClean="0">
                <a:solidFill>
                  <a:srgbClr val="FFFF00"/>
                </a:solidFill>
              </a:rPr>
            </a:br>
            <a:r>
              <a:rPr lang="en-US" sz="3600" dirty="0" smtClean="0">
                <a:solidFill>
                  <a:srgbClr val="FFFF00"/>
                </a:solidFill>
              </a:rPr>
              <a:t>3) Hot rolled v/s cold formed steel</a:t>
            </a:r>
            <a:br>
              <a:rPr lang="en-US" sz="3600" dirty="0" smtClean="0">
                <a:solidFill>
                  <a:srgbClr val="FFFF00"/>
                </a:solidFill>
              </a:rPr>
            </a:br>
            <a:r>
              <a:rPr lang="en-US" sz="3600" dirty="0" smtClean="0">
                <a:solidFill>
                  <a:srgbClr val="FFFF00"/>
                </a:solidFill>
              </a:rPr>
              <a:t>    section(comparison)</a:t>
            </a:r>
            <a:br>
              <a:rPr lang="en-US" sz="3600" dirty="0" smtClean="0">
                <a:solidFill>
                  <a:srgbClr val="FFFF00"/>
                </a:solidFill>
              </a:rPr>
            </a:br>
            <a:r>
              <a:rPr lang="en-US" sz="3600" dirty="0" smtClean="0">
                <a:solidFill>
                  <a:srgbClr val="FFFF00"/>
                </a:solidFill>
              </a:rPr>
              <a:t>4) Application</a:t>
            </a:r>
            <a:br>
              <a:rPr lang="en-US" sz="3600" dirty="0" smtClean="0">
                <a:solidFill>
                  <a:srgbClr val="FFFF00"/>
                </a:solidFill>
              </a:rPr>
            </a:br>
            <a:r>
              <a:rPr lang="en-US" sz="3600" dirty="0" smtClean="0">
                <a:solidFill>
                  <a:srgbClr val="FFFF00"/>
                </a:solidFill>
              </a:rPr>
              <a:t>5) Advantages</a:t>
            </a:r>
            <a:br>
              <a:rPr lang="en-US" sz="3600" dirty="0" smtClean="0">
                <a:solidFill>
                  <a:srgbClr val="FFFF00"/>
                </a:solidFill>
              </a:rPr>
            </a:br>
            <a:r>
              <a:rPr lang="en-US" sz="3600" dirty="0" smtClean="0">
                <a:solidFill>
                  <a:srgbClr val="FFFF00"/>
                </a:solidFill>
              </a:rPr>
              <a:t>6) Some definition &amp; codal Provision</a:t>
            </a:r>
            <a:br>
              <a:rPr lang="en-US" sz="3600" dirty="0" smtClean="0">
                <a:solidFill>
                  <a:srgbClr val="FFFF00"/>
                </a:solidFill>
              </a:rPr>
            </a:br>
            <a:r>
              <a:rPr lang="en-US" sz="3600" dirty="0" smtClean="0">
                <a:solidFill>
                  <a:srgbClr val="FFFF00"/>
                </a:solidFill>
              </a:rPr>
              <a:t>7) Behavior of cold form steel</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304800"/>
            <a:ext cx="7562088" cy="6248400"/>
          </a:xfrm>
        </p:spPr>
        <p:txBody>
          <a:bodyPr>
            <a:normAutofit/>
          </a:bodyPr>
          <a:lstStyle/>
          <a:p>
            <a:r>
              <a:rPr lang="en-US" sz="2800" dirty="0" smtClean="0"/>
              <a:t>An  intermittently stiffened element is made of a very wide thin element which has been divided into two or more narrow sub elements by the introduction of intermediate stiffeners, formed during rolling. </a:t>
            </a:r>
          </a:p>
          <a:p>
            <a:r>
              <a:rPr lang="en-US" sz="2800" dirty="0" smtClean="0"/>
              <a:t>An Element that is stiffened between webs, or between a web and a stiffened edge by means of intermediate stiffeners which are parallel to the direction of stress.</a:t>
            </a:r>
          </a:p>
          <a:p>
            <a:r>
              <a:rPr lang="en-US" sz="2800" dirty="0" smtClean="0"/>
              <a:t>A  sub-element is the portion between adjacent stiffeners or between web and intermediate stiffener or between edge and intermediate stiffener. </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371600" y="228600"/>
            <a:ext cx="7315200" cy="6248400"/>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7498080" cy="914400"/>
          </a:xfrm>
        </p:spPr>
        <p:txBody>
          <a:bodyPr>
            <a:normAutofit/>
          </a:bodyPr>
          <a:lstStyle/>
          <a:p>
            <a:r>
              <a:rPr lang="en-US" sz="4400" u="sng" dirty="0" smtClean="0"/>
              <a:t>Behavior of cold formed steel</a:t>
            </a:r>
            <a:r>
              <a:rPr lang="en-US" sz="4400" dirty="0" smtClean="0"/>
              <a:t> :-</a:t>
            </a:r>
            <a:endParaRPr lang="en-US" sz="4400" dirty="0"/>
          </a:p>
        </p:txBody>
      </p:sp>
      <p:sp>
        <p:nvSpPr>
          <p:cNvPr id="3" name="Content Placeholder 2"/>
          <p:cNvSpPr>
            <a:spLocks noGrp="1"/>
          </p:cNvSpPr>
          <p:nvPr>
            <p:ph idx="1"/>
          </p:nvPr>
        </p:nvSpPr>
        <p:spPr>
          <a:xfrm>
            <a:off x="1435608" y="990600"/>
            <a:ext cx="7498080" cy="5715000"/>
          </a:xfrm>
        </p:spPr>
        <p:txBody>
          <a:bodyPr>
            <a:noAutofit/>
          </a:bodyPr>
          <a:lstStyle/>
          <a:p>
            <a:pPr marL="457200" indent="-457200">
              <a:buAutoNum type="alphaUcParenR"/>
            </a:pPr>
            <a:r>
              <a:rPr lang="en-US" sz="2800" b="1" dirty="0" smtClean="0"/>
              <a:t>BEHAVIOUR OF THIN PLATES IN     </a:t>
            </a:r>
          </a:p>
          <a:p>
            <a:pPr marL="290513" indent="-290513">
              <a:buNone/>
              <a:tabLst>
                <a:tab pos="234950" algn="l"/>
              </a:tabLst>
            </a:pPr>
            <a:r>
              <a:rPr lang="en-US" sz="2800" b="1" dirty="0" smtClean="0"/>
              <a:t>      COMPRESSION </a:t>
            </a:r>
            <a:endParaRPr lang="en-US" sz="2800" dirty="0" smtClean="0"/>
          </a:p>
          <a:p>
            <a:pPr>
              <a:buNone/>
            </a:pPr>
            <a:r>
              <a:rPr lang="en-US" sz="2800" b="1" dirty="0" smtClean="0"/>
              <a:t> 1)  </a:t>
            </a:r>
            <a:r>
              <a:rPr lang="en-US" sz="2800" b="1" u="sng" dirty="0" smtClean="0"/>
              <a:t>Elastic Buckling </a:t>
            </a:r>
            <a:r>
              <a:rPr lang="en-US" sz="2800" dirty="0" smtClean="0"/>
              <a:t> </a:t>
            </a:r>
          </a:p>
          <a:p>
            <a:r>
              <a:rPr lang="en-US" sz="2800" dirty="0" smtClean="0"/>
              <a:t>The behavior of cold-formed sections is governed by the local buckling phenomenon. Due to high width to thickness ratios, the sections undergo local deformation before yielding. </a:t>
            </a:r>
          </a:p>
          <a:p>
            <a:r>
              <a:rPr lang="en-US" sz="2800" dirty="0" smtClean="0"/>
              <a:t>There exists post-buckling strength on account of which the sections continues to take load without failure.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152400"/>
            <a:ext cx="7543800" cy="6553200"/>
          </a:xfrm>
        </p:spPr>
        <p:txBody>
          <a:bodyPr>
            <a:normAutofit/>
          </a:bodyPr>
          <a:lstStyle/>
          <a:p>
            <a:r>
              <a:rPr lang="en-US" sz="2800" dirty="0" smtClean="0"/>
              <a:t>This Local buckling is an extremely important aspect of cold formed steel sections as very thin elements used will invariably buckle before yielding. </a:t>
            </a:r>
          </a:p>
          <a:p>
            <a:r>
              <a:rPr lang="en-US" sz="2800" dirty="0" smtClean="0"/>
              <a:t>Thinner the plate, the lower will be the load at which the buckles will form. Full compression resistance of a perfectly flat plate supported on two longitudinal edges can be developed for a w/t ratio of about 40.</a:t>
            </a:r>
            <a:endParaRPr lang="en-US" sz="2800" dirty="0"/>
          </a:p>
          <a:p>
            <a:endParaRPr lang="en-US" sz="28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1676400" y="351044"/>
            <a:ext cx="6934200" cy="6125955"/>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498080" cy="6172200"/>
          </a:xfrm>
        </p:spPr>
        <p:txBody>
          <a:bodyPr>
            <a:normAutofit/>
          </a:bodyPr>
          <a:lstStyle/>
          <a:p>
            <a:r>
              <a:rPr lang="en-US" sz="2800" dirty="0" smtClean="0"/>
              <a:t>At greater widths, buckles form elastically causing a loss in overall compressive strength of plate. This is due to the inability of the more flexible central portion to resist as much compression as the outer portions. </a:t>
            </a:r>
          </a:p>
          <a:p>
            <a:r>
              <a:rPr lang="en-US" sz="2800" dirty="0" smtClean="0"/>
              <a:t>Critical compressive stress at which elastic buckling of the plate occurs is given by </a:t>
            </a:r>
            <a:r>
              <a:rPr lang="en-US" dirty="0" smtClean="0"/>
              <a:t>  </a:t>
            </a:r>
          </a:p>
          <a:p>
            <a:endParaRPr lang="en-US" dirty="0"/>
          </a:p>
        </p:txBody>
      </p:sp>
      <p:pic>
        <p:nvPicPr>
          <p:cNvPr id="4" name="Picture 2" descr="C:\Users\ravi\Desktop\a.jpg"/>
          <p:cNvPicPr>
            <a:picLocks noChangeAspect="1" noChangeArrowheads="1"/>
          </p:cNvPicPr>
          <p:nvPr/>
        </p:nvPicPr>
        <p:blipFill>
          <a:blip r:embed="rId2"/>
          <a:srcRect/>
          <a:stretch>
            <a:fillRect/>
          </a:stretch>
        </p:blipFill>
        <p:spPr bwMode="auto">
          <a:xfrm>
            <a:off x="2057400" y="3581400"/>
            <a:ext cx="5943600" cy="2514600"/>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a:spLocks noGrp="1"/>
          </p:cNvSpPr>
          <p:nvPr>
            <p:ph idx="1"/>
          </p:nvPr>
        </p:nvSpPr>
        <p:spPr>
          <a:xfrm>
            <a:off x="1435100" y="228600"/>
            <a:ext cx="7499350" cy="6019800"/>
          </a:xfrm>
        </p:spPr>
        <p:txBody>
          <a:bodyPr>
            <a:normAutofit fontScale="77500" lnSpcReduction="20000"/>
          </a:bodyPr>
          <a:lstStyle/>
          <a:p>
            <a:pPr>
              <a:buNone/>
            </a:pPr>
            <a:r>
              <a:rPr lang="en-US" sz="3600" b="1" dirty="0" smtClean="0"/>
              <a:t>2) </a:t>
            </a:r>
            <a:r>
              <a:rPr lang="en-US" sz="3600" b="1" u="sng" dirty="0" smtClean="0"/>
              <a:t>Post-Critical Behavior </a:t>
            </a:r>
            <a:r>
              <a:rPr lang="en-US" sz="3600" b="1" dirty="0" smtClean="0"/>
              <a:t>:-</a:t>
            </a:r>
          </a:p>
          <a:p>
            <a:r>
              <a:rPr lang="en-US" sz="3600" dirty="0" smtClean="0"/>
              <a:t>The elastic local buckling phenomenon occurs preferentially in flat width ratio range of 30 to 60, as the elements are not purely flat and a state of non-uniform stress exists throughout the loading regime. But for the flat width ratios exceeding 60, the </a:t>
            </a:r>
            <a:r>
              <a:rPr lang="en-US" sz="3600" dirty="0" err="1" smtClean="0"/>
              <a:t>inplane</a:t>
            </a:r>
            <a:r>
              <a:rPr lang="en-US" sz="3600" dirty="0" smtClean="0"/>
              <a:t> tension stresses develop which resist further buckling, and zone of compression yielding from the longitudinal supports to covering a greater width of elements. </a:t>
            </a:r>
          </a:p>
          <a:p>
            <a:r>
              <a:rPr lang="en-US" sz="3600" dirty="0" smtClean="0"/>
              <a:t>These post-critical effects cause an effective load-carrying capacity of wide plate relative to a value as given by above mention Equation Due to high width to thickness ratios, the sections undergo local deformation before yielding.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228600"/>
            <a:ext cx="7638288" cy="6324600"/>
          </a:xfrm>
        </p:spPr>
        <p:txBody>
          <a:bodyPr>
            <a:normAutofit fontScale="92500" lnSpcReduction="10000"/>
          </a:bodyPr>
          <a:lstStyle/>
          <a:p>
            <a:r>
              <a:rPr lang="en-US" dirty="0" smtClean="0"/>
              <a:t>There exists post-buckling strength on account of which the sections continues to take load without failure.</a:t>
            </a:r>
          </a:p>
          <a:p>
            <a:pPr>
              <a:buNone/>
            </a:pPr>
            <a:r>
              <a:rPr lang="en-US" dirty="0" smtClean="0"/>
              <a:t>3) </a:t>
            </a:r>
            <a:r>
              <a:rPr lang="en-US" b="1" dirty="0" smtClean="0"/>
              <a:t>Effective Width Concept </a:t>
            </a:r>
          </a:p>
          <a:p>
            <a:r>
              <a:rPr lang="en-US" dirty="0" smtClean="0"/>
              <a:t>The effects of local buckling can be evaluated by using the concept of effective width. </a:t>
            </a:r>
          </a:p>
          <a:p>
            <a:r>
              <a:rPr lang="en-US" dirty="0" smtClean="0"/>
              <a:t>Lightly stressed regions at centre are ignored, as these are least effective in resisting the applied stresses. Regions near the supports are far more effective and are taken to be fully effective.  </a:t>
            </a:r>
          </a:p>
          <a:p>
            <a:r>
              <a:rPr lang="en-US" dirty="0" smtClean="0"/>
              <a:t>The section behavior is modeled on the basis of the effective width (beff) sketched </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Grp="1" noChangeAspect="1" noChangeArrowheads="1"/>
          </p:cNvPicPr>
          <p:nvPr>
            <p:ph idx="1"/>
          </p:nvPr>
        </p:nvPicPr>
        <p:blipFill>
          <a:blip r:embed="rId2"/>
          <a:srcRect/>
          <a:stretch>
            <a:fillRect/>
          </a:stretch>
        </p:blipFill>
        <p:spPr bwMode="auto">
          <a:xfrm>
            <a:off x="1600200" y="3581400"/>
            <a:ext cx="6903660" cy="2257425"/>
          </a:xfrm>
          <a:prstGeom prst="rect">
            <a:avLst/>
          </a:prstGeom>
          <a:noFill/>
          <a:ln w="9525">
            <a:noFill/>
            <a:miter lim="800000"/>
            <a:headEnd/>
            <a:tailEnd/>
          </a:ln>
          <a:effectLst/>
        </p:spPr>
      </p:pic>
      <p:pic>
        <p:nvPicPr>
          <p:cNvPr id="2053" name="Picture 5"/>
          <p:cNvPicPr>
            <a:picLocks noChangeAspect="1" noChangeArrowheads="1"/>
          </p:cNvPicPr>
          <p:nvPr/>
        </p:nvPicPr>
        <p:blipFill>
          <a:blip r:embed="rId3"/>
          <a:srcRect/>
          <a:stretch>
            <a:fillRect/>
          </a:stretch>
        </p:blipFill>
        <p:spPr bwMode="auto">
          <a:xfrm>
            <a:off x="1371600" y="609600"/>
            <a:ext cx="7320712" cy="2333625"/>
          </a:xfrm>
          <a:prstGeom prst="rect">
            <a:avLst/>
          </a:prstGeom>
          <a:noFill/>
          <a:ln w="9525">
            <a:noFill/>
            <a:miter lim="800000"/>
            <a:headEnd/>
            <a:tailEnd/>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28600"/>
            <a:ext cx="7498080" cy="6019800"/>
          </a:xfrm>
        </p:spPr>
        <p:txBody>
          <a:bodyPr>
            <a:normAutofit/>
          </a:bodyPr>
          <a:lstStyle/>
          <a:p>
            <a:r>
              <a:rPr lang="en-US" sz="2800" dirty="0" smtClean="0"/>
              <a:t>This effective width, (beff) multiplied by the edge stress (ƒ) is the same as the mean stress across the section multiplied by the total width (b) of the compression member. </a:t>
            </a:r>
          </a:p>
          <a:p>
            <a:r>
              <a:rPr lang="en-US" sz="2800" dirty="0" smtClean="0"/>
              <a:t>The effective width of an element under compression is dependent on the magnitude of the applied stress (</a:t>
            </a:r>
            <a:r>
              <a:rPr lang="en-US" sz="2800" dirty="0" err="1" smtClean="0"/>
              <a:t>Fc</a:t>
            </a:r>
            <a:r>
              <a:rPr lang="en-US" sz="2800" dirty="0" smtClean="0"/>
              <a:t>), the width/thickness ratio of the element and the edge support conditions</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52400"/>
            <a:ext cx="7498080" cy="914400"/>
          </a:xfrm>
        </p:spPr>
        <p:txBody>
          <a:bodyPr/>
          <a:lstStyle/>
          <a:p>
            <a:r>
              <a:rPr lang="en-US" sz="4400" u="sng" dirty="0" smtClean="0"/>
              <a:t>Introduction</a:t>
            </a:r>
            <a:r>
              <a:rPr lang="en-US" sz="4400" dirty="0" smtClean="0"/>
              <a:t> </a:t>
            </a:r>
            <a:r>
              <a:rPr lang="en-US" sz="4000" dirty="0" smtClean="0"/>
              <a:t>:- </a:t>
            </a:r>
            <a:r>
              <a:rPr lang="en-US" dirty="0" smtClean="0"/>
              <a:t>	</a:t>
            </a:r>
            <a:endParaRPr lang="en-US" dirty="0"/>
          </a:p>
        </p:txBody>
      </p:sp>
      <p:sp>
        <p:nvSpPr>
          <p:cNvPr id="3" name="Content Placeholder 2"/>
          <p:cNvSpPr>
            <a:spLocks noGrp="1"/>
          </p:cNvSpPr>
          <p:nvPr>
            <p:ph idx="1"/>
          </p:nvPr>
        </p:nvSpPr>
        <p:spPr>
          <a:xfrm>
            <a:off x="1435608" y="1066800"/>
            <a:ext cx="7555992" cy="5638800"/>
          </a:xfrm>
        </p:spPr>
        <p:txBody>
          <a:bodyPr>
            <a:noAutofit/>
          </a:bodyPr>
          <a:lstStyle/>
          <a:p>
            <a:r>
              <a:rPr lang="en-US" sz="2800" dirty="0" smtClean="0"/>
              <a:t>Thin sheet steel products are used in building industry and range from purlins to roof sheeting and floor decking , Generally these are available for use as basic building elements for assembly at site or as prefabricated frames or panels. </a:t>
            </a:r>
          </a:p>
          <a:p>
            <a:r>
              <a:rPr lang="en-US" sz="2800" dirty="0" smtClean="0"/>
              <a:t>These thin steel sections are cold-formed, i.e. their manufacturing process involves forming steel sections in a cold state (i.e. without application of heat) from steel sheets of </a:t>
            </a:r>
            <a:r>
              <a:rPr lang="en-US" sz="2800" b="1" i="1" dirty="0" smtClean="0"/>
              <a:t>uniform  thickness.</a:t>
            </a:r>
          </a:p>
          <a:p>
            <a:r>
              <a:rPr lang="en-US" sz="2800" b="1" i="1" dirty="0" smtClean="0"/>
              <a:t> These are called as Cold Formed Steel Sections.</a:t>
            </a:r>
            <a:endParaRPr lang="en-US" sz="2800"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28600"/>
            <a:ext cx="7498080" cy="6248400"/>
          </a:xfrm>
        </p:spPr>
        <p:txBody>
          <a:bodyPr>
            <a:normAutofit lnSpcReduction="10000"/>
          </a:bodyPr>
          <a:lstStyle/>
          <a:p>
            <a:pPr>
              <a:buNone/>
            </a:pPr>
            <a:r>
              <a:rPr lang="en-US" sz="2800" b="1" dirty="0" smtClean="0"/>
              <a:t>B) </a:t>
            </a:r>
            <a:r>
              <a:rPr lang="en-US" sz="2800" b="1" u="sng" dirty="0" smtClean="0"/>
              <a:t>Behavior of web</a:t>
            </a:r>
          </a:p>
          <a:p>
            <a:r>
              <a:rPr lang="en-US" sz="2800" dirty="0" smtClean="0"/>
              <a:t>The behavior of webs of cold-formed sections’ is quite important from the design and effectiveness point of view.</a:t>
            </a:r>
          </a:p>
          <a:p>
            <a:r>
              <a:rPr lang="en-US" sz="2800" dirty="0" smtClean="0"/>
              <a:t>Webs generally are subjected to and are affected by</a:t>
            </a:r>
          </a:p>
          <a:p>
            <a:pPr>
              <a:buNone/>
            </a:pPr>
            <a:r>
              <a:rPr lang="en-US" sz="2800" dirty="0" smtClean="0"/>
              <a:t>     1) web shear</a:t>
            </a:r>
          </a:p>
          <a:p>
            <a:pPr>
              <a:buNone/>
            </a:pPr>
            <a:r>
              <a:rPr lang="en-US" sz="2800" dirty="0" smtClean="0"/>
              <a:t>     2) web bending</a:t>
            </a:r>
          </a:p>
          <a:p>
            <a:pPr>
              <a:buNone/>
            </a:pPr>
            <a:r>
              <a:rPr lang="en-US" sz="2800" dirty="0" smtClean="0"/>
              <a:t>     3) web crushing &amp; crippling</a:t>
            </a:r>
          </a:p>
          <a:p>
            <a:pPr>
              <a:buNone/>
            </a:pPr>
            <a:r>
              <a:rPr lang="en-US" sz="2800" dirty="0" smtClean="0"/>
              <a:t>1) </a:t>
            </a:r>
            <a:r>
              <a:rPr lang="en-US" sz="2800" u="sng" dirty="0" smtClean="0"/>
              <a:t>Web shear</a:t>
            </a:r>
            <a:r>
              <a:rPr lang="en-US" sz="2800" dirty="0" smtClean="0"/>
              <a:t>:-</a:t>
            </a:r>
          </a:p>
          <a:p>
            <a:r>
              <a:rPr lang="en-US" sz="2800" dirty="0" smtClean="0"/>
              <a:t>Slender webs normally buckle due to transfer of shear from web section incapable of transfer and fail due to shear buckling usually initiated by eccentric load not along plane of web. </a:t>
            </a:r>
            <a:endParaRPr lang="en-US" sz="2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76200"/>
            <a:ext cx="7708392" cy="6629400"/>
          </a:xfrm>
        </p:spPr>
        <p:txBody>
          <a:bodyPr>
            <a:noAutofit/>
          </a:bodyPr>
          <a:lstStyle/>
          <a:p>
            <a:r>
              <a:rPr lang="en-US" sz="2800" dirty="0" smtClean="0"/>
              <a:t>Normally the limiting height to width ratio of web will suffice for light loads along with limiting the average shear stress to 0.6 Fy as which the shear yielding occurs.</a:t>
            </a:r>
          </a:p>
          <a:p>
            <a:pPr>
              <a:buNone/>
            </a:pPr>
            <a:r>
              <a:rPr lang="en-US" sz="2800" dirty="0" smtClean="0"/>
              <a:t>2) </a:t>
            </a:r>
            <a:r>
              <a:rPr lang="en-US" sz="2800" u="sng" dirty="0" smtClean="0"/>
              <a:t>Web bending</a:t>
            </a:r>
            <a:r>
              <a:rPr lang="en-US" sz="2800" dirty="0" smtClean="0"/>
              <a:t> :-</a:t>
            </a:r>
          </a:p>
          <a:p>
            <a:r>
              <a:rPr lang="en-US" sz="2800" dirty="0" smtClean="0"/>
              <a:t>The webs are subjected to maximum stresses at their junction with the compression flanges. Thus, it must be noted that in very deep webs the web sections can also be affected by the local buckling phenomenon, hence reducing the net effective section of the web as well like compression flanges. </a:t>
            </a:r>
          </a:p>
          <a:p>
            <a:r>
              <a:rPr lang="en-US" sz="2800" dirty="0" smtClean="0"/>
              <a:t>This quite differs from the normal section under compression, as the stress is varying along the depth of the web section.</a:t>
            </a:r>
            <a:endParaRPr lang="en-US" sz="2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28600"/>
            <a:ext cx="7498080" cy="6400800"/>
          </a:xfrm>
        </p:spPr>
        <p:txBody>
          <a:bodyPr>
            <a:normAutofit/>
          </a:bodyPr>
          <a:lstStyle/>
          <a:p>
            <a:pPr>
              <a:buNone/>
            </a:pPr>
            <a:r>
              <a:rPr lang="en-US" sz="2800" dirty="0" smtClean="0"/>
              <a:t>3) </a:t>
            </a:r>
            <a:r>
              <a:rPr lang="en-US" sz="2800" u="sng" dirty="0" smtClean="0"/>
              <a:t>Web crushing &amp; crippling </a:t>
            </a:r>
            <a:r>
              <a:rPr lang="en-US" sz="2800" dirty="0" smtClean="0"/>
              <a:t>:-</a:t>
            </a:r>
          </a:p>
          <a:p>
            <a:r>
              <a:rPr lang="en-US" sz="2800" dirty="0" smtClean="0"/>
              <a:t>Web crippling at points of concentrated loads and supports can be a critical problem in cold-formed steel structural members and sheeting for the following reasons,</a:t>
            </a:r>
          </a:p>
          <a:p>
            <a:pPr marL="596646" indent="-514350">
              <a:buAutoNum type="arabicPeriod"/>
            </a:pPr>
            <a:r>
              <a:rPr lang="en-US" sz="2800" dirty="0" smtClean="0"/>
              <a:t>In cold-formed design, it is often not practical to provide load bearing and end bearing stiffeners. This is always the case in continuous sheeting and decking spanning several support points.</a:t>
            </a:r>
          </a:p>
          <a:p>
            <a:pPr marL="596646" indent="-514350">
              <a:buAutoNum type="arabicPeriod"/>
            </a:pPr>
            <a:r>
              <a:rPr lang="en-US" sz="2800" dirty="0" smtClean="0"/>
              <a:t>The depth to thickness ratios of the webs are usually much larger.</a:t>
            </a:r>
          </a:p>
          <a:p>
            <a:pPr marL="596646" indent="-514350">
              <a:buAutoNum type="arabicPeriod"/>
            </a:pPr>
            <a:r>
              <a:rPr lang="en-US" sz="2800" dirty="0" smtClean="0"/>
              <a:t>In many cases the webs are inclined rather than  vertical.</a:t>
            </a:r>
          </a:p>
          <a:p>
            <a:pPr marL="596646" indent="-514350">
              <a:buAutoNum type="arabicPeriod"/>
            </a:pPr>
            <a:endParaRPr lang="en-US"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498080" cy="2971800"/>
          </a:xfrm>
        </p:spPr>
        <p:txBody>
          <a:bodyPr>
            <a:normAutofit/>
          </a:bodyPr>
          <a:lstStyle/>
          <a:p>
            <a:pPr marL="596646" indent="-514350">
              <a:buFont typeface="+mj-lt"/>
              <a:buAutoNum type="arabicPeriod" startAt="4"/>
            </a:pPr>
            <a:r>
              <a:rPr lang="en-US" sz="2800" dirty="0" smtClean="0"/>
              <a:t>The load is generally applied to the flange,  which causes the load to be eccentric to the web and causes the initial bending in the web even before crippling takes place. </a:t>
            </a:r>
          </a:p>
          <a:p>
            <a:r>
              <a:rPr lang="en-US" sz="2800" dirty="0" smtClean="0"/>
              <a:t>  The larger the corner radius the larger the   </a:t>
            </a:r>
          </a:p>
          <a:p>
            <a:pPr>
              <a:buNone/>
            </a:pPr>
            <a:r>
              <a:rPr lang="en-US" sz="2800" dirty="0" smtClean="0"/>
              <a:t>     effect of web crippling. </a:t>
            </a:r>
          </a:p>
          <a:p>
            <a:endParaRPr lang="en-US" sz="2800" dirty="0"/>
          </a:p>
        </p:txBody>
      </p:sp>
      <p:pic>
        <p:nvPicPr>
          <p:cNvPr id="3075" name="Picture 3"/>
          <p:cNvPicPr>
            <a:picLocks noChangeAspect="1" noChangeArrowheads="1"/>
          </p:cNvPicPr>
          <p:nvPr/>
        </p:nvPicPr>
        <p:blipFill>
          <a:blip r:embed="rId2"/>
          <a:srcRect/>
          <a:stretch>
            <a:fillRect/>
          </a:stretch>
        </p:blipFill>
        <p:spPr bwMode="auto">
          <a:xfrm>
            <a:off x="2286000" y="3200400"/>
            <a:ext cx="6096000" cy="3226676"/>
          </a:xfrm>
          <a:prstGeom prst="rect">
            <a:avLst/>
          </a:prstGeom>
          <a:noFill/>
          <a:ln w="9525">
            <a:noFill/>
            <a:miter lim="800000"/>
            <a:headEnd/>
            <a:tailEnd/>
          </a:ln>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498080" cy="6324600"/>
          </a:xfrm>
        </p:spPr>
        <p:txBody>
          <a:bodyPr>
            <a:noAutofit/>
          </a:bodyPr>
          <a:lstStyle/>
          <a:p>
            <a:pPr>
              <a:buNone/>
            </a:pPr>
            <a:r>
              <a:rPr lang="en-US" sz="2800" b="1" dirty="0" smtClean="0"/>
              <a:t>3) </a:t>
            </a:r>
            <a:r>
              <a:rPr lang="en-US" sz="2800" b="1" u="sng" dirty="0" smtClean="0"/>
              <a:t>Behavior in flexure</a:t>
            </a:r>
            <a:r>
              <a:rPr lang="en-US" sz="2800" b="1" dirty="0" smtClean="0"/>
              <a:t> :-</a:t>
            </a:r>
          </a:p>
          <a:p>
            <a:pPr marL="596646" indent="-514350">
              <a:buAutoNum type="alphaLcParenR"/>
            </a:pPr>
            <a:r>
              <a:rPr lang="en-US" sz="2800" u="sng" dirty="0" smtClean="0"/>
              <a:t>Lateral torsional buckling</a:t>
            </a:r>
          </a:p>
          <a:p>
            <a:r>
              <a:rPr lang="en-US" sz="2800" dirty="0" smtClean="0"/>
              <a:t>Lateral buckling will not occur if the beam under loading bends only about the minor axis.  </a:t>
            </a:r>
          </a:p>
          <a:p>
            <a:r>
              <a:rPr lang="en-US" sz="2800" dirty="0" smtClean="0"/>
              <a:t>If the beam is provided with lateral restraints, capable of resisting a lateral force of 3% of the maximum force in the compression flange, the beam may be regarded as restrained and no lateral buckling will occur.</a:t>
            </a:r>
          </a:p>
          <a:p>
            <a:r>
              <a:rPr lang="en-US" sz="2800" dirty="0" smtClean="0"/>
              <a:t>In case of cold-formed steel sections, they have low torsional stiffness as they are thin. </a:t>
            </a:r>
          </a:p>
          <a:p>
            <a:endParaRPr lang="en-US" sz="2800" dirty="0" smtClean="0"/>
          </a:p>
          <a:p>
            <a:endParaRPr lang="en-US" sz="2800" u="sng"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0"/>
            <a:ext cx="7498080" cy="5029200"/>
          </a:xfrm>
        </p:spPr>
        <p:txBody>
          <a:bodyPr>
            <a:normAutofit/>
          </a:bodyPr>
          <a:lstStyle/>
          <a:p>
            <a:r>
              <a:rPr lang="en-US" sz="2800" dirty="0" smtClean="0"/>
              <a:t>Many of the sections produced by cold-forming are generally of singly symmetric nature. Hence, the shear centre does not coincide the </a:t>
            </a:r>
            <a:r>
              <a:rPr lang="en-US" sz="2800" dirty="0" err="1" smtClean="0"/>
              <a:t>centroidal</a:t>
            </a:r>
            <a:r>
              <a:rPr lang="en-US" sz="2800" dirty="0" smtClean="0"/>
              <a:t> axis at which they are loaded. </a:t>
            </a:r>
          </a:p>
          <a:p>
            <a:r>
              <a:rPr lang="en-US" sz="2800" dirty="0" smtClean="0"/>
              <a:t>If the section would have been loaded along the shear centre axis there would have been only flexural bending.</a:t>
            </a:r>
          </a:p>
          <a:p>
            <a:r>
              <a:rPr lang="en-US" sz="2800" dirty="0" smtClean="0"/>
              <a:t>The thin flanges  tend to buckle in bending compression and result in overall lateral buckling with twisting. This phenomenon is specifically know as flexural torsional buckling.  </a:t>
            </a:r>
          </a:p>
          <a:p>
            <a:endParaRPr lang="en-US" sz="2800" dirty="0"/>
          </a:p>
        </p:txBody>
      </p:sp>
      <p:pic>
        <p:nvPicPr>
          <p:cNvPr id="4098" name="Picture 2"/>
          <p:cNvPicPr>
            <a:picLocks noChangeAspect="1" noChangeArrowheads="1"/>
          </p:cNvPicPr>
          <p:nvPr/>
        </p:nvPicPr>
        <p:blipFill>
          <a:blip r:embed="rId2"/>
          <a:srcRect/>
          <a:stretch>
            <a:fillRect/>
          </a:stretch>
        </p:blipFill>
        <p:spPr bwMode="auto">
          <a:xfrm>
            <a:off x="1981200" y="4953000"/>
            <a:ext cx="6324600" cy="1752600"/>
          </a:xfrm>
          <a:prstGeom prst="rect">
            <a:avLst/>
          </a:prstGeom>
          <a:noFill/>
          <a:ln w="9525">
            <a:noFill/>
            <a:miter lim="800000"/>
            <a:headEnd/>
            <a:tailEnd/>
          </a:ln>
          <a:effec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92162"/>
          </a:xfrm>
        </p:spPr>
        <p:txBody>
          <a:bodyPr>
            <a:normAutofit/>
          </a:bodyPr>
          <a:lstStyle/>
          <a:p>
            <a:r>
              <a:rPr lang="en-US" sz="4400" u="sng" dirty="0" smtClean="0"/>
              <a:t>References</a:t>
            </a:r>
            <a:r>
              <a:rPr lang="en-US" sz="4400" dirty="0" smtClean="0"/>
              <a:t>:-</a:t>
            </a:r>
            <a:endParaRPr lang="en-US" sz="4400" dirty="0"/>
          </a:p>
        </p:txBody>
      </p:sp>
      <p:sp>
        <p:nvSpPr>
          <p:cNvPr id="3" name="Content Placeholder 2"/>
          <p:cNvSpPr>
            <a:spLocks noGrp="1"/>
          </p:cNvSpPr>
          <p:nvPr>
            <p:ph idx="1"/>
          </p:nvPr>
        </p:nvSpPr>
        <p:spPr>
          <a:xfrm>
            <a:off x="1435608" y="1143000"/>
            <a:ext cx="7498080" cy="5105400"/>
          </a:xfrm>
        </p:spPr>
        <p:txBody>
          <a:bodyPr>
            <a:normAutofit/>
          </a:bodyPr>
          <a:lstStyle/>
          <a:p>
            <a:r>
              <a:rPr lang="en-US" sz="2800" dirty="0" smtClean="0">
                <a:solidFill>
                  <a:srgbClr val="FF0000"/>
                </a:solidFill>
              </a:rPr>
              <a:t>IS 801-1975</a:t>
            </a:r>
            <a:r>
              <a:rPr lang="en-US" sz="2800" dirty="0" smtClean="0"/>
              <a:t> “Code of Practice for Use of Cold-Formed Light Gauge </a:t>
            </a:r>
            <a:r>
              <a:rPr lang="en-US" sz="2800" b="1" i="1" dirty="0" smtClean="0"/>
              <a:t>Steel Structural Members in General Building Construction”, </a:t>
            </a:r>
            <a:r>
              <a:rPr lang="en-US" sz="2800" dirty="0" smtClean="0"/>
              <a:t>Bureau Of Indian Standards, New Delhi.</a:t>
            </a:r>
          </a:p>
          <a:p>
            <a:r>
              <a:rPr lang="en-US" sz="2800" dirty="0" smtClean="0"/>
              <a:t>Design </a:t>
            </a:r>
            <a:r>
              <a:rPr lang="en-US" sz="2800" dirty="0" smtClean="0"/>
              <a:t>of steel structure, IIT Madras,</a:t>
            </a:r>
          </a:p>
          <a:p>
            <a:pPr>
              <a:buNone/>
            </a:pPr>
            <a:r>
              <a:rPr lang="en-US" sz="2800" dirty="0" smtClean="0"/>
              <a:t>   by Prof.S.R.Satishkumar &amp; Prof. </a:t>
            </a:r>
            <a:r>
              <a:rPr lang="en-US" sz="2800" dirty="0" err="1" smtClean="0"/>
              <a:t>A.R.Shanthakumar</a:t>
            </a:r>
            <a:endParaRPr lang="en-US" sz="2800" dirty="0" smtClean="0"/>
          </a:p>
          <a:p>
            <a:r>
              <a:rPr lang="en-US" sz="2800" dirty="0" smtClean="0"/>
              <a:t>Cold formed steel structures(design analysis &amp; construction) ,</a:t>
            </a:r>
            <a:r>
              <a:rPr lang="en-US" sz="2800" dirty="0" err="1" smtClean="0"/>
              <a:t>tata</a:t>
            </a:r>
            <a:r>
              <a:rPr lang="en-US" sz="2800" dirty="0" smtClean="0"/>
              <a:t> Mc-</a:t>
            </a:r>
            <a:r>
              <a:rPr lang="en-US" sz="2800" dirty="0" err="1" smtClean="0"/>
              <a:t>graw</a:t>
            </a:r>
            <a:r>
              <a:rPr lang="en-US" sz="2800" dirty="0" smtClean="0"/>
              <a:t> hill publication</a:t>
            </a:r>
          </a:p>
          <a:p>
            <a:pPr>
              <a:buNone/>
            </a:pPr>
            <a:r>
              <a:rPr lang="en-US" sz="2800" dirty="0" smtClean="0"/>
              <a:t> </a:t>
            </a:r>
            <a:r>
              <a:rPr lang="en-US" sz="2800" dirty="0" smtClean="0"/>
              <a:t>  by-Wei-</a:t>
            </a:r>
            <a:r>
              <a:rPr lang="en-US" sz="2800" dirty="0" err="1" smtClean="0"/>
              <a:t>Wen</a:t>
            </a:r>
            <a:r>
              <a:rPr lang="en-US" sz="2800" dirty="0" smtClean="0"/>
              <a:t> Yu,(Ph.D.)</a:t>
            </a:r>
            <a:endParaRPr lang="en-US" sz="28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5800" y="4572000"/>
            <a:ext cx="3429000" cy="990600"/>
          </a:xfrm>
        </p:spPr>
        <p:txBody>
          <a:bodyPr>
            <a:normAutofit/>
          </a:bodyPr>
          <a:lstStyle/>
          <a:p>
            <a:r>
              <a:rPr lang="en-US" dirty="0" smtClean="0"/>
              <a:t>Thank you</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708392" cy="6400800"/>
          </a:xfrm>
        </p:spPr>
        <p:txBody>
          <a:bodyPr>
            <a:normAutofit lnSpcReduction="10000"/>
          </a:bodyPr>
          <a:lstStyle/>
          <a:p>
            <a:r>
              <a:rPr lang="en-US" sz="2800" dirty="0" smtClean="0"/>
              <a:t>These sections are also called </a:t>
            </a:r>
            <a:r>
              <a:rPr lang="en-US" sz="2800" b="1" i="1" dirty="0" smtClean="0"/>
              <a:t>Light Gauge Steel Sections or Cold Rolled Steel</a:t>
            </a:r>
            <a:r>
              <a:rPr lang="en-US" sz="2800" dirty="0" smtClean="0"/>
              <a:t> </a:t>
            </a:r>
          </a:p>
          <a:p>
            <a:r>
              <a:rPr lang="en-US" sz="2800" dirty="0" smtClean="0"/>
              <a:t>These are generally used for light and moderate loads and for structural members of short lengths.</a:t>
            </a:r>
          </a:p>
          <a:p>
            <a:r>
              <a:rPr lang="en-US" sz="2800" dirty="0" smtClean="0"/>
              <a:t>Cold formed steel (CFS) members are made from structural quality sheet steel that are formed into shape either through press-braking blanks, sheared from sheets or coils, or more commonly, by roll forming the steel through a series of dies. (No heat is required )</a:t>
            </a:r>
          </a:p>
          <a:p>
            <a:r>
              <a:rPr lang="en-US" sz="2800" dirty="0" smtClean="0"/>
              <a:t>It is thinner, lighter, easier to produce, cheaper then hot-rolled section.</a:t>
            </a:r>
          </a:p>
          <a:p>
            <a:r>
              <a:rPr lang="en-US" sz="2800" dirty="0" smtClean="0"/>
              <a:t>Thickness of steel sheet is varied from 0.4mm to 25mm.</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28600"/>
            <a:ext cx="7498080" cy="868362"/>
          </a:xfrm>
        </p:spPr>
        <p:txBody>
          <a:bodyPr>
            <a:normAutofit/>
          </a:bodyPr>
          <a:lstStyle/>
          <a:p>
            <a:r>
              <a:rPr lang="en-US" sz="4400" u="sng" dirty="0" smtClean="0"/>
              <a:t>Forming method</a:t>
            </a:r>
            <a:r>
              <a:rPr lang="en-US" sz="4400" dirty="0" smtClean="0"/>
              <a:t> :-</a:t>
            </a:r>
            <a:endParaRPr lang="en-US" sz="4400" dirty="0"/>
          </a:p>
        </p:txBody>
      </p:sp>
      <p:sp>
        <p:nvSpPr>
          <p:cNvPr id="3" name="Content Placeholder 2"/>
          <p:cNvSpPr>
            <a:spLocks noGrp="1"/>
          </p:cNvSpPr>
          <p:nvPr>
            <p:ph idx="1"/>
          </p:nvPr>
        </p:nvSpPr>
        <p:spPr>
          <a:xfrm>
            <a:off x="1295400" y="1066800"/>
            <a:ext cx="7696200" cy="5791200"/>
          </a:xfrm>
        </p:spPr>
        <p:txBody>
          <a:bodyPr>
            <a:normAutofit/>
          </a:bodyPr>
          <a:lstStyle/>
          <a:p>
            <a:r>
              <a:rPr lang="en-US" sz="2800" dirty="0" smtClean="0"/>
              <a:t>The common cold rolled products are coils and sheets. </a:t>
            </a:r>
          </a:p>
          <a:p>
            <a:r>
              <a:rPr lang="en-US" sz="2800" dirty="0" smtClean="0"/>
              <a:t>Cold rolled sheets could be made as thin as 0.3 mm. Cold-forming is a process by which the sheets (hot rolled / cold rolled) are folded in to desired section profile by a series of forming rolls in a continuous train of roller sets. </a:t>
            </a:r>
          </a:p>
          <a:p>
            <a:r>
              <a:rPr lang="en-US" sz="2800" dirty="0" smtClean="0"/>
              <a:t>Such thin shapes are impossible to be produced by hot rolling. These cold formed sheet steels are basically low carbon steels (&lt;0.1 % carbon).</a:t>
            </a:r>
            <a:endParaRPr 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52400"/>
            <a:ext cx="7848600" cy="6553200"/>
          </a:xfrm>
        </p:spPr>
        <p:txBody>
          <a:bodyPr>
            <a:normAutofit/>
          </a:bodyPr>
          <a:lstStyle/>
          <a:p>
            <a:r>
              <a:rPr lang="en-US" sz="2800" dirty="0" smtClean="0"/>
              <a:t>There are generally three methods used in the manufacture of cold-formed  </a:t>
            </a:r>
          </a:p>
          <a:p>
            <a:pPr>
              <a:buNone/>
            </a:pPr>
            <a:r>
              <a:rPr lang="en-US" sz="2800" dirty="0" smtClean="0"/>
              <a:t>         1.  Cold roll forming </a:t>
            </a:r>
          </a:p>
          <a:p>
            <a:pPr>
              <a:buNone/>
            </a:pPr>
            <a:r>
              <a:rPr lang="en-US" sz="2800" dirty="0" smtClean="0"/>
              <a:t>         2.  Press brake operation </a:t>
            </a:r>
          </a:p>
          <a:p>
            <a:pPr>
              <a:buNone/>
            </a:pPr>
            <a:r>
              <a:rPr lang="en-US" sz="2800" dirty="0" smtClean="0"/>
              <a:t>         3.  Bending brake operation</a:t>
            </a:r>
          </a:p>
          <a:p>
            <a:pPr>
              <a:buNone/>
            </a:pPr>
            <a:endParaRPr lang="en-US" sz="2800" b="1" dirty="0" smtClean="0"/>
          </a:p>
          <a:p>
            <a:pPr>
              <a:buNone/>
            </a:pPr>
            <a:r>
              <a:rPr lang="en-US" sz="2800" b="1" dirty="0" smtClean="0"/>
              <a:t>1) </a:t>
            </a:r>
            <a:r>
              <a:rPr lang="en-US" sz="2800" b="1" u="sng" dirty="0" smtClean="0"/>
              <a:t>Cold Roll Forming</a:t>
            </a:r>
            <a:r>
              <a:rPr lang="en-US" sz="2800" b="1" dirty="0" smtClean="0"/>
              <a:t> :-</a:t>
            </a:r>
            <a:endParaRPr lang="en-US" sz="2800" dirty="0" smtClean="0"/>
          </a:p>
          <a:p>
            <a:r>
              <a:rPr lang="en-US" sz="2800" dirty="0" smtClean="0"/>
              <a:t>The method of cold roll forming has been widely used for the production of building components such as individual structural members and some roof, floor, and wall panels and corrugated sheets. </a:t>
            </a:r>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52400"/>
            <a:ext cx="7848600" cy="6705600"/>
          </a:xfrm>
        </p:spPr>
        <p:txBody>
          <a:bodyPr>
            <a:normAutofit/>
          </a:bodyPr>
          <a:lstStyle/>
          <a:p>
            <a:pPr>
              <a:buNone/>
            </a:pPr>
            <a:r>
              <a:rPr lang="en-US" sz="2800" b="1" dirty="0" smtClean="0"/>
              <a:t>2) </a:t>
            </a:r>
            <a:r>
              <a:rPr lang="en-US" sz="2800" b="1" u="sng" dirty="0" smtClean="0"/>
              <a:t>Press Brake </a:t>
            </a:r>
            <a:r>
              <a:rPr lang="en-US" sz="2800" b="1" dirty="0" smtClean="0"/>
              <a:t>:-</a:t>
            </a:r>
          </a:p>
          <a:p>
            <a:r>
              <a:rPr lang="en-US" sz="2800" dirty="0" smtClean="0"/>
              <a:t>The press brake operation may be used under the following conditions: </a:t>
            </a:r>
          </a:p>
          <a:p>
            <a:pPr>
              <a:buNone/>
            </a:pPr>
            <a:r>
              <a:rPr lang="en-US" sz="2800" dirty="0" smtClean="0"/>
              <a:t>   1.  The section is of simple configuration. </a:t>
            </a:r>
          </a:p>
          <a:p>
            <a:pPr>
              <a:buNone/>
            </a:pPr>
            <a:r>
              <a:rPr lang="en-US" sz="2800" dirty="0" smtClean="0"/>
              <a:t>   2.  The required quantity is less than about 300   </a:t>
            </a:r>
          </a:p>
          <a:p>
            <a:pPr>
              <a:buNone/>
            </a:pPr>
            <a:r>
              <a:rPr lang="en-US" sz="2800" dirty="0" smtClean="0"/>
              <a:t>       linear ft /min (91.5 m/min). </a:t>
            </a:r>
          </a:p>
          <a:p>
            <a:pPr>
              <a:buNone/>
            </a:pPr>
            <a:r>
              <a:rPr lang="en-US" sz="2800" dirty="0" smtClean="0"/>
              <a:t>   3.  The section to be produced is relatively wide    </a:t>
            </a:r>
            <a:br>
              <a:rPr lang="en-US" sz="2800" dirty="0" smtClean="0"/>
            </a:br>
            <a:r>
              <a:rPr lang="en-US" sz="2800" dirty="0" smtClean="0"/>
              <a:t>    [usually more than 18 in. (457mm)]  such as </a:t>
            </a:r>
          </a:p>
          <a:p>
            <a:pPr>
              <a:buNone/>
            </a:pPr>
            <a:r>
              <a:rPr lang="en-US" sz="2800" dirty="0" smtClean="0"/>
              <a:t>       roof sheets and decking units. </a:t>
            </a:r>
          </a:p>
          <a:p>
            <a:r>
              <a:rPr lang="en-US" sz="2800" dirty="0" smtClean="0"/>
              <a:t>The equipment used in the press brake operation consists essentially of a moving top beam and a stationary bottom bed on which the dies applicable to the particular required product are mounted. </a:t>
            </a:r>
          </a:p>
          <a:p>
            <a:pPr>
              <a:buNone/>
            </a:pPr>
            <a:endParaRPr lang="en-US"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28600"/>
            <a:ext cx="7498080" cy="6248400"/>
          </a:xfrm>
        </p:spPr>
        <p:txBody>
          <a:bodyPr>
            <a:normAutofit lnSpcReduction="10000"/>
          </a:bodyPr>
          <a:lstStyle/>
          <a:p>
            <a:pPr>
              <a:buNone/>
            </a:pPr>
            <a:r>
              <a:rPr lang="en-US" sz="2800" b="1" dirty="0" smtClean="0"/>
              <a:t>3) </a:t>
            </a:r>
            <a:r>
              <a:rPr lang="en-US" sz="2800" b="1" u="sng" dirty="0" smtClean="0"/>
              <a:t>Bending brake operation</a:t>
            </a:r>
            <a:r>
              <a:rPr lang="en-US" sz="2800" b="1" dirty="0" smtClean="0"/>
              <a:t> :-</a:t>
            </a:r>
          </a:p>
          <a:p>
            <a:r>
              <a:rPr lang="en-US" sz="2800" dirty="0" smtClean="0"/>
              <a:t>Most shops that process heavy-gage materials use press brakes. Light-gage metal typically forms through bending machines.</a:t>
            </a:r>
          </a:p>
          <a:p>
            <a:r>
              <a:rPr lang="en-US" sz="2800" dirty="0" smtClean="0"/>
              <a:t>In bending brake machine a </a:t>
            </a:r>
            <a:r>
              <a:rPr lang="en-US" sz="2800" dirty="0" err="1" smtClean="0"/>
              <a:t>workpiece</a:t>
            </a:r>
            <a:r>
              <a:rPr lang="en-US" sz="2800" dirty="0" smtClean="0"/>
              <a:t> placed between upper and lower dies forms through the force and pressure exerted by lowering the ram. It is a specialized type of press consisting of a long, narrow ram and bed. Manufacturers offer press brakes in a variety of sizes and capabilities</a:t>
            </a:r>
          </a:p>
          <a:p>
            <a:r>
              <a:rPr lang="en-US" sz="2800" dirty="0" smtClean="0"/>
              <a:t>In Bending dies comprise the bulk of press-brake tooling, other tooling performs punching, countersinking, and embossing operations.</a:t>
            </a:r>
            <a:endParaRPr lang="en-US"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52400"/>
            <a:ext cx="7848600" cy="6477000"/>
          </a:xfrm>
        </p:spPr>
        <p:txBody>
          <a:bodyPr/>
          <a:lstStyle/>
          <a:p>
            <a:r>
              <a:rPr lang="en-US" dirty="0" smtClean="0"/>
              <a:t>Some of the manufacturer are in India </a:t>
            </a:r>
          </a:p>
          <a:p>
            <a:endParaRPr lang="en-US" dirty="0"/>
          </a:p>
        </p:txBody>
      </p:sp>
      <p:pic>
        <p:nvPicPr>
          <p:cNvPr id="5" name="Picture 2"/>
          <p:cNvPicPr>
            <a:picLocks noChangeAspect="1" noChangeArrowheads="1"/>
          </p:cNvPicPr>
          <p:nvPr/>
        </p:nvPicPr>
        <p:blipFill>
          <a:blip r:embed="rId2"/>
          <a:srcRect/>
          <a:stretch>
            <a:fillRect/>
          </a:stretch>
        </p:blipFill>
        <p:spPr bwMode="auto">
          <a:xfrm>
            <a:off x="1280160" y="762000"/>
            <a:ext cx="7863840" cy="4953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1132</TotalTime>
  <Words>1874</Words>
  <Application>Microsoft Office PowerPoint</Application>
  <PresentationFormat>On-screen Show (4:3)</PresentationFormat>
  <Paragraphs>185</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Solstice</vt:lpstr>
      <vt:lpstr>SEMINAR – 1 (Interim presentation)</vt:lpstr>
      <vt:lpstr>Content :-  1) Introduction 2) Forming method &amp; it’s shape 3) Hot rolled v/s cold formed steel     section(comparison) 4) Application 5) Advantages 6) Some definition &amp; codal Provision 7) Behavior of cold form steel</vt:lpstr>
      <vt:lpstr>Introduction :-  </vt:lpstr>
      <vt:lpstr>Slide 4</vt:lpstr>
      <vt:lpstr>Forming method :-</vt:lpstr>
      <vt:lpstr>Slide 6</vt:lpstr>
      <vt:lpstr>Slide 7</vt:lpstr>
      <vt:lpstr>Slide 8</vt:lpstr>
      <vt:lpstr>Slide 9</vt:lpstr>
      <vt:lpstr>Shapes:-</vt:lpstr>
      <vt:lpstr>Slide 11</vt:lpstr>
      <vt:lpstr>Slide 12</vt:lpstr>
      <vt:lpstr>Comparison:-</vt:lpstr>
      <vt:lpstr>Slide 14</vt:lpstr>
      <vt:lpstr>Application:-</vt:lpstr>
      <vt:lpstr>Slide 16</vt:lpstr>
      <vt:lpstr>Advantages:-</vt:lpstr>
      <vt:lpstr>Slide 18</vt:lpstr>
      <vt:lpstr>Definition &amp; its codal Provision </vt:lpstr>
      <vt:lpstr>Slide 20</vt:lpstr>
      <vt:lpstr>Slide 21</vt:lpstr>
      <vt:lpstr>Behavior of cold formed steel :-</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References:-</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ravi</dc:creator>
  <cp:lastModifiedBy>ravi</cp:lastModifiedBy>
  <cp:revision>236</cp:revision>
  <dcterms:created xsi:type="dcterms:W3CDTF">2006-08-16T00:00:00Z</dcterms:created>
  <dcterms:modified xsi:type="dcterms:W3CDTF">2010-11-19T06:11:18Z</dcterms:modified>
</cp:coreProperties>
</file>