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343" r:id="rId4"/>
    <p:sldId id="322" r:id="rId5"/>
    <p:sldId id="296" r:id="rId6"/>
    <p:sldId id="257" r:id="rId7"/>
    <p:sldId id="260" r:id="rId8"/>
    <p:sldId id="259" r:id="rId9"/>
    <p:sldId id="258" r:id="rId10"/>
    <p:sldId id="262" r:id="rId11"/>
    <p:sldId id="268" r:id="rId12"/>
    <p:sldId id="267" r:id="rId13"/>
    <p:sldId id="333" r:id="rId14"/>
    <p:sldId id="319" r:id="rId15"/>
    <p:sldId id="320" r:id="rId16"/>
    <p:sldId id="266" r:id="rId17"/>
    <p:sldId id="265" r:id="rId18"/>
    <p:sldId id="342" r:id="rId19"/>
    <p:sldId id="264" r:id="rId20"/>
    <p:sldId id="297" r:id="rId21"/>
    <p:sldId id="298" r:id="rId22"/>
    <p:sldId id="318" r:id="rId23"/>
    <p:sldId id="335" r:id="rId24"/>
    <p:sldId id="299" r:id="rId25"/>
    <p:sldId id="300" r:id="rId26"/>
    <p:sldId id="301" r:id="rId27"/>
    <p:sldId id="321" r:id="rId28"/>
    <p:sldId id="323" r:id="rId29"/>
    <p:sldId id="327" r:id="rId30"/>
    <p:sldId id="326" r:id="rId31"/>
    <p:sldId id="325" r:id="rId32"/>
    <p:sldId id="324" r:id="rId33"/>
    <p:sldId id="341" r:id="rId34"/>
    <p:sldId id="328" r:id="rId35"/>
    <p:sldId id="329" r:id="rId36"/>
    <p:sldId id="336" r:id="rId37"/>
    <p:sldId id="332" r:id="rId38"/>
    <p:sldId id="337" r:id="rId39"/>
    <p:sldId id="331" r:id="rId40"/>
    <p:sldId id="330" r:id="rId41"/>
    <p:sldId id="338" r:id="rId42"/>
    <p:sldId id="340" r:id="rId43"/>
    <p:sldId id="346" r:id="rId44"/>
    <p:sldId id="344" r:id="rId45"/>
    <p:sldId id="347" r:id="rId46"/>
    <p:sldId id="348" r:id="rId47"/>
    <p:sldId id="339" r:id="rId48"/>
    <p:sldId id="272" r:id="rId49"/>
    <p:sldId id="275" r:id="rId50"/>
    <p:sldId id="276" r:id="rId51"/>
    <p:sldId id="279" r:id="rId52"/>
    <p:sldId id="280" r:id="rId53"/>
    <p:sldId id="282" r:id="rId54"/>
    <p:sldId id="283" r:id="rId55"/>
    <p:sldId id="292" r:id="rId56"/>
    <p:sldId id="291" r:id="rId57"/>
    <p:sldId id="345" r:id="rId58"/>
    <p:sldId id="29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11/19/2010</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11/19/2010</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11/19/2010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GEOSYNTHETICS</a:t>
            </a:r>
            <a:endParaRPr lang="en-IN" dirty="0"/>
          </a:p>
        </p:txBody>
      </p:sp>
      <p:pic>
        <p:nvPicPr>
          <p:cNvPr id="3" name="Picture 5" descr="CEPT LOGO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4800" y="3886200"/>
            <a:ext cx="1916822" cy="2590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4495800" y="4869597"/>
            <a:ext cx="4191000" cy="830997"/>
          </a:xfrm>
          <a:prstGeom prst="rect">
            <a:avLst/>
          </a:prstGeom>
          <a:noFill/>
        </p:spPr>
        <p:txBody>
          <a:bodyPr wrap="square" rtlCol="0">
            <a:spAutoFit/>
          </a:bodyPr>
          <a:lstStyle/>
          <a:p>
            <a:r>
              <a:rPr lang="en-US" sz="2400" dirty="0" smtClean="0"/>
              <a:t>Prepared By: 	Saurabh shah</a:t>
            </a:r>
          </a:p>
          <a:p>
            <a:r>
              <a:rPr lang="en-US" sz="2400" dirty="0" smtClean="0"/>
              <a:t>Code: 	1710</a:t>
            </a:r>
          </a:p>
        </p:txBody>
      </p:sp>
    </p:spTree>
    <p:extLst>
      <p:ext uri="{BB962C8B-B14F-4D97-AF65-F5344CB8AC3E}">
        <p14:creationId xmlns:p14="http://schemas.microsoft.com/office/powerpoint/2010/main" val="4151541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300" y="1274762"/>
            <a:ext cx="181927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81" y="1295400"/>
            <a:ext cx="2619375"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281545"/>
            <a:ext cx="17367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800600"/>
            <a:ext cx="16573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6575" y="4572000"/>
            <a:ext cx="1647825"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8" descr="Geonet"/>
          <p:cNvPicPr>
            <a:picLocks noChangeAspect="1" noChangeArrowheads="1"/>
          </p:cNvPicPr>
          <p:nvPr/>
        </p:nvPicPr>
        <p:blipFill>
          <a:blip r:embed="rId7" cstate="print">
            <a:clrChange>
              <a:clrFrom>
                <a:srgbClr val="D6DFDE"/>
              </a:clrFrom>
              <a:clrTo>
                <a:srgbClr val="D6DFDE">
                  <a:alpha val="0"/>
                </a:srgbClr>
              </a:clrTo>
            </a:clrChange>
            <a:extLst>
              <a:ext uri="{28A0092B-C50C-407E-A947-70E740481C1C}">
                <a14:useLocalDpi xmlns:a14="http://schemas.microsoft.com/office/drawing/2010/main" val="0"/>
              </a:ext>
            </a:extLst>
          </a:blip>
          <a:srcRect l="7556" t="8945" r="15274" b="5820"/>
          <a:stretch>
            <a:fillRect/>
          </a:stretch>
        </p:blipFill>
        <p:spPr bwMode="auto">
          <a:xfrm>
            <a:off x="1219200" y="4360863"/>
            <a:ext cx="1411288"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p:cNvSpPr>
            <a:spLocks noChangeArrowheads="1"/>
          </p:cNvSpPr>
          <p:nvPr/>
        </p:nvSpPr>
        <p:spPr bwMode="auto">
          <a:xfrm>
            <a:off x="913606" y="535421"/>
            <a:ext cx="254635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sz="2800" dirty="0" err="1">
                <a:solidFill>
                  <a:schemeClr val="accent2"/>
                </a:solidFill>
                <a:effectLst/>
              </a:rPr>
              <a:t>Geogrids</a:t>
            </a:r>
            <a:r>
              <a:rPr lang="en-US" sz="2800" dirty="0">
                <a:solidFill>
                  <a:schemeClr val="accent2"/>
                </a:solidFill>
                <a:effectLst/>
              </a:rPr>
              <a:t> </a:t>
            </a:r>
            <a:br>
              <a:rPr lang="en-US" sz="2800" dirty="0">
                <a:solidFill>
                  <a:schemeClr val="accent2"/>
                </a:solidFill>
                <a:effectLst/>
              </a:rPr>
            </a:br>
            <a:r>
              <a:rPr lang="en-US" dirty="0">
                <a:solidFill>
                  <a:schemeClr val="accent2"/>
                </a:solidFill>
                <a:effectLst/>
              </a:rPr>
              <a:t>(Uniaxial &amp;Biaxial)</a:t>
            </a:r>
          </a:p>
        </p:txBody>
      </p:sp>
      <p:sp>
        <p:nvSpPr>
          <p:cNvPr id="11" name="Rectangle 6"/>
          <p:cNvSpPr>
            <a:spLocks noChangeArrowheads="1"/>
          </p:cNvSpPr>
          <p:nvPr/>
        </p:nvSpPr>
        <p:spPr bwMode="auto">
          <a:xfrm>
            <a:off x="6172994" y="560245"/>
            <a:ext cx="1676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sz="2800" dirty="0">
                <a:solidFill>
                  <a:schemeClr val="accent2"/>
                </a:solidFill>
                <a:effectLst/>
              </a:rPr>
              <a:t>Geotextiles</a:t>
            </a:r>
          </a:p>
        </p:txBody>
      </p:sp>
      <p:sp>
        <p:nvSpPr>
          <p:cNvPr id="12" name="Rectangle 7"/>
          <p:cNvSpPr>
            <a:spLocks noChangeArrowheads="1"/>
          </p:cNvSpPr>
          <p:nvPr/>
        </p:nvSpPr>
        <p:spPr bwMode="auto">
          <a:xfrm>
            <a:off x="7697788" y="944563"/>
            <a:ext cx="9144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a:solidFill>
                  <a:schemeClr val="accent2"/>
                </a:solidFill>
                <a:effectLst/>
              </a:rPr>
              <a:t>Woven</a:t>
            </a:r>
          </a:p>
        </p:txBody>
      </p:sp>
      <p:sp>
        <p:nvSpPr>
          <p:cNvPr id="13" name="Rectangle 10"/>
          <p:cNvSpPr>
            <a:spLocks noChangeArrowheads="1"/>
          </p:cNvSpPr>
          <p:nvPr/>
        </p:nvSpPr>
        <p:spPr bwMode="auto">
          <a:xfrm>
            <a:off x="4002087" y="3717925"/>
            <a:ext cx="19748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sz="2800" dirty="0">
                <a:solidFill>
                  <a:schemeClr val="accent2"/>
                </a:solidFill>
                <a:effectLst/>
              </a:rPr>
              <a:t>Geosynthetic</a:t>
            </a:r>
            <a:br>
              <a:rPr lang="en-US" sz="2800" dirty="0">
                <a:solidFill>
                  <a:schemeClr val="accent2"/>
                </a:solidFill>
                <a:effectLst/>
              </a:rPr>
            </a:br>
            <a:r>
              <a:rPr lang="en-US" sz="2800" dirty="0">
                <a:solidFill>
                  <a:schemeClr val="accent2"/>
                </a:solidFill>
                <a:effectLst/>
              </a:rPr>
              <a:t> Clay Liners</a:t>
            </a:r>
          </a:p>
        </p:txBody>
      </p:sp>
      <p:sp>
        <p:nvSpPr>
          <p:cNvPr id="14" name="Rectangle 11"/>
          <p:cNvSpPr>
            <a:spLocks noChangeArrowheads="1"/>
          </p:cNvSpPr>
          <p:nvPr/>
        </p:nvSpPr>
        <p:spPr bwMode="auto">
          <a:xfrm>
            <a:off x="5486400" y="944563"/>
            <a:ext cx="137318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dirty="0">
                <a:solidFill>
                  <a:schemeClr val="accent2"/>
                </a:solidFill>
                <a:effectLst/>
              </a:rPr>
              <a:t>Nonwoven</a:t>
            </a:r>
          </a:p>
        </p:txBody>
      </p:sp>
      <p:sp>
        <p:nvSpPr>
          <p:cNvPr id="15" name="Rectangle 12"/>
          <p:cNvSpPr>
            <a:spLocks noChangeArrowheads="1"/>
          </p:cNvSpPr>
          <p:nvPr/>
        </p:nvSpPr>
        <p:spPr bwMode="auto">
          <a:xfrm>
            <a:off x="6515893" y="3834463"/>
            <a:ext cx="23891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sz="2800" dirty="0" err="1">
                <a:solidFill>
                  <a:schemeClr val="accent2"/>
                </a:solidFill>
                <a:effectLst/>
              </a:rPr>
              <a:t>Geomembranes</a:t>
            </a:r>
            <a:endParaRPr lang="en-US" sz="2800" dirty="0">
              <a:solidFill>
                <a:schemeClr val="accent2"/>
              </a:solidFill>
              <a:effectLst/>
            </a:endParaRPr>
          </a:p>
        </p:txBody>
      </p:sp>
      <p:sp>
        <p:nvSpPr>
          <p:cNvPr id="16" name="Rectangle 15"/>
          <p:cNvSpPr>
            <a:spLocks noChangeArrowheads="1"/>
          </p:cNvSpPr>
          <p:nvPr/>
        </p:nvSpPr>
        <p:spPr bwMode="auto">
          <a:xfrm>
            <a:off x="1381919" y="3758697"/>
            <a:ext cx="10858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sz="2800" dirty="0" err="1">
                <a:solidFill>
                  <a:schemeClr val="accent2"/>
                </a:solidFill>
                <a:effectLst/>
              </a:rPr>
              <a:t>Geonet</a:t>
            </a:r>
            <a:endParaRPr lang="en-US" sz="2800" dirty="0">
              <a:solidFill>
                <a:schemeClr val="accent2"/>
              </a:solidFill>
              <a:effectLst/>
            </a:endParaRPr>
          </a:p>
        </p:txBody>
      </p:sp>
    </p:spTree>
    <p:extLst>
      <p:ext uri="{BB962C8B-B14F-4D97-AF65-F5344CB8AC3E}">
        <p14:creationId xmlns:p14="http://schemas.microsoft.com/office/powerpoint/2010/main" val="230848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0" y="901700"/>
            <a:ext cx="12652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sz="2800" dirty="0">
                <a:solidFill>
                  <a:schemeClr val="accent2"/>
                </a:solidFill>
                <a:effectLst/>
              </a:rPr>
              <a:t>Gabions</a:t>
            </a:r>
          </a:p>
        </p:txBody>
      </p:sp>
      <p:sp>
        <p:nvSpPr>
          <p:cNvPr id="5" name="Rectangle 3"/>
          <p:cNvSpPr>
            <a:spLocks noChangeArrowheads="1"/>
          </p:cNvSpPr>
          <p:nvPr/>
        </p:nvSpPr>
        <p:spPr bwMode="auto">
          <a:xfrm>
            <a:off x="1143000" y="1295400"/>
            <a:ext cx="136048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a:solidFill>
                  <a:schemeClr val="accent2"/>
                </a:solidFill>
                <a:effectLst/>
              </a:rPr>
              <a:t>Steel Wire</a:t>
            </a:r>
          </a:p>
        </p:txBody>
      </p:sp>
      <p:pic>
        <p:nvPicPr>
          <p:cNvPr id="6" name="Picture 4" descr="typical gabion box"/>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381000" y="1676400"/>
            <a:ext cx="25908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IMG_08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0"/>
            <a:ext cx="2514600" cy="2054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3352800" y="1295400"/>
            <a:ext cx="185261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a:solidFill>
                  <a:schemeClr val="accent2"/>
                </a:solidFill>
                <a:effectLst/>
              </a:rPr>
              <a:t>Polymer Rope</a:t>
            </a:r>
          </a:p>
        </p:txBody>
      </p:sp>
      <p:pic>
        <p:nvPicPr>
          <p:cNvPr id="10" name="Picture 8" descr="hirananda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267200"/>
            <a:ext cx="3048000" cy="21955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524000"/>
            <a:ext cx="2286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descr="PH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3810000"/>
            <a:ext cx="1577975"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11"/>
          <p:cNvSpPr>
            <a:spLocks noChangeArrowheads="1"/>
          </p:cNvSpPr>
          <p:nvPr/>
        </p:nvSpPr>
        <p:spPr bwMode="auto">
          <a:xfrm>
            <a:off x="4114800" y="3810000"/>
            <a:ext cx="15827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a:solidFill>
                  <a:schemeClr val="accent2"/>
                </a:solidFill>
                <a:effectLst/>
              </a:rPr>
              <a:t>Boulder Net</a:t>
            </a:r>
          </a:p>
        </p:txBody>
      </p:sp>
      <p:sp>
        <p:nvSpPr>
          <p:cNvPr id="15" name="Rectangle 13"/>
          <p:cNvSpPr>
            <a:spLocks noChangeArrowheads="1"/>
          </p:cNvSpPr>
          <p:nvPr/>
        </p:nvSpPr>
        <p:spPr bwMode="auto">
          <a:xfrm>
            <a:off x="7108825" y="1066800"/>
            <a:ext cx="6270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a:solidFill>
                  <a:schemeClr val="accent2"/>
                </a:solidFill>
                <a:effectLst/>
              </a:rPr>
              <a:t>PVD</a:t>
            </a:r>
          </a:p>
        </p:txBody>
      </p:sp>
      <p:sp>
        <p:nvSpPr>
          <p:cNvPr id="16" name="Rectangle 14"/>
          <p:cNvSpPr>
            <a:spLocks noChangeArrowheads="1"/>
          </p:cNvSpPr>
          <p:nvPr/>
        </p:nvSpPr>
        <p:spPr bwMode="auto">
          <a:xfrm>
            <a:off x="7200900" y="3429000"/>
            <a:ext cx="15160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a:solidFill>
                  <a:schemeClr val="accent2"/>
                </a:solidFill>
                <a:effectLst/>
              </a:rPr>
              <a:t>Anco Drain</a:t>
            </a:r>
          </a:p>
        </p:txBody>
      </p:sp>
      <p:pic>
        <p:nvPicPr>
          <p:cNvPr id="17" name="Picture 7"/>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493208" y="4281055"/>
            <a:ext cx="2590800"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2"/>
          <p:cNvSpPr>
            <a:spLocks noChangeArrowheads="1"/>
          </p:cNvSpPr>
          <p:nvPr/>
        </p:nvSpPr>
        <p:spPr bwMode="auto">
          <a:xfrm>
            <a:off x="1143000" y="3902075"/>
            <a:ext cx="13890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dirty="0">
                <a:solidFill>
                  <a:schemeClr val="accent2"/>
                </a:solidFill>
                <a:effectLst/>
              </a:rPr>
              <a:t>GARMAT</a:t>
            </a:r>
          </a:p>
        </p:txBody>
      </p:sp>
    </p:spTree>
    <p:extLst>
      <p:ext uri="{BB962C8B-B14F-4D97-AF65-F5344CB8AC3E}">
        <p14:creationId xmlns:p14="http://schemas.microsoft.com/office/powerpoint/2010/main" val="342854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4525963"/>
          </a:xfrm>
        </p:spPr>
        <p:txBody>
          <a:bodyPr>
            <a:normAutofit/>
          </a:bodyPr>
          <a:lstStyle/>
          <a:p>
            <a:pPr marL="0" indent="0">
              <a:buNone/>
            </a:pPr>
            <a:r>
              <a:rPr lang="en-IN" sz="2000" i="1" dirty="0"/>
              <a:t>Uniaxial </a:t>
            </a:r>
            <a:r>
              <a:rPr lang="en-IN" sz="2000" i="1" dirty="0" err="1"/>
              <a:t>geogrid</a:t>
            </a:r>
            <a:r>
              <a:rPr lang="en-IN" sz="2000" dirty="0"/>
              <a:t>: </a:t>
            </a:r>
            <a:endParaRPr lang="en-IN" sz="2000" dirty="0" smtClean="0"/>
          </a:p>
          <a:p>
            <a:pPr marL="0" indent="0">
              <a:buNone/>
            </a:pPr>
            <a:r>
              <a:rPr lang="en-IN" sz="2000" dirty="0" smtClean="0"/>
              <a:t>A </a:t>
            </a:r>
            <a:r>
              <a:rPr lang="en-IN" sz="2000" dirty="0" err="1"/>
              <a:t>geogrid</a:t>
            </a:r>
            <a:r>
              <a:rPr lang="en-IN" sz="2000" dirty="0"/>
              <a:t> produced by the longitudinal stretching of a </a:t>
            </a:r>
            <a:r>
              <a:rPr lang="en-IN" sz="2000" dirty="0" smtClean="0"/>
              <a:t>regularly punched </a:t>
            </a:r>
            <a:r>
              <a:rPr lang="en-IN" sz="2000" dirty="0"/>
              <a:t>polymer sheet, and therefore it possesses a much higher tensile strength in </a:t>
            </a:r>
            <a:r>
              <a:rPr lang="en-IN" sz="2000" dirty="0" smtClean="0"/>
              <a:t>the longitudinal </a:t>
            </a:r>
            <a:r>
              <a:rPr lang="en-IN" sz="2000" dirty="0"/>
              <a:t>direction than the tensile strength in the transverse direction</a:t>
            </a:r>
            <a:r>
              <a:rPr lang="en-IN" sz="2000" dirty="0" smtClean="0"/>
              <a:t>.</a:t>
            </a:r>
          </a:p>
          <a:p>
            <a:pPr marL="0" indent="0">
              <a:buNone/>
            </a:pPr>
            <a:endParaRPr lang="en-IN" sz="2000" dirty="0" smtClean="0"/>
          </a:p>
          <a:p>
            <a:pPr marL="0" indent="0">
              <a:buNone/>
            </a:pPr>
            <a:endParaRPr lang="en-IN"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818" y="2362200"/>
            <a:ext cx="28956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96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4525963"/>
          </a:xfrm>
        </p:spPr>
        <p:txBody>
          <a:bodyPr>
            <a:normAutofit/>
          </a:bodyPr>
          <a:lstStyle/>
          <a:p>
            <a:pPr marL="0" indent="0">
              <a:buNone/>
            </a:pPr>
            <a:r>
              <a:rPr lang="en-IN" sz="2000" i="1" dirty="0"/>
              <a:t>Biaxial </a:t>
            </a:r>
            <a:r>
              <a:rPr lang="en-IN" sz="2000" i="1" dirty="0" err="1"/>
              <a:t>geogrid</a:t>
            </a:r>
            <a:r>
              <a:rPr lang="en-IN" sz="2000" dirty="0"/>
              <a:t>: </a:t>
            </a:r>
          </a:p>
          <a:p>
            <a:pPr marL="0" indent="0">
              <a:buNone/>
            </a:pPr>
            <a:r>
              <a:rPr lang="en-IN" sz="2000" dirty="0"/>
              <a:t>A </a:t>
            </a:r>
            <a:r>
              <a:rPr lang="en-IN" sz="2000" dirty="0" err="1"/>
              <a:t>geogrid</a:t>
            </a:r>
            <a:r>
              <a:rPr lang="en-IN" sz="2000" dirty="0"/>
              <a:t> produced by stretching in both the longitudinal and the</a:t>
            </a:r>
          </a:p>
          <a:p>
            <a:pPr marL="0" indent="0">
              <a:buNone/>
            </a:pPr>
            <a:r>
              <a:rPr lang="en-IN" sz="2000" dirty="0"/>
              <a:t>transverse directions of a regularly punched polymer sheet, and therefore it </a:t>
            </a:r>
            <a:r>
              <a:rPr lang="en-IN" sz="2000" dirty="0" smtClean="0"/>
              <a:t>possesses equal </a:t>
            </a:r>
            <a:r>
              <a:rPr lang="en-IN" sz="2000" dirty="0"/>
              <a:t>tensile strength in both the longitudinal and the transverse directions.</a:t>
            </a:r>
          </a:p>
          <a:p>
            <a:endParaRPr lang="en-IN"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525" y="2438400"/>
            <a:ext cx="3790950" cy="397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991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p:cNvGrpSpPr>
            <a:grpSpLocks/>
          </p:cNvGrpSpPr>
          <p:nvPr/>
        </p:nvGrpSpPr>
        <p:grpSpPr bwMode="auto">
          <a:xfrm>
            <a:off x="1195387" y="914400"/>
            <a:ext cx="7077075" cy="5181600"/>
            <a:chOff x="672" y="864"/>
            <a:chExt cx="4458" cy="3264"/>
          </a:xfrm>
        </p:grpSpPr>
        <p:pic>
          <p:nvPicPr>
            <p:cNvPr id="5" name="Picture 8"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864"/>
              <a:ext cx="4080" cy="28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672" y="3744"/>
              <a:ext cx="445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a:r>
                <a:rPr lang="en-US" sz="2000">
                  <a:effectLst/>
                </a:rPr>
                <a:t>Geogrid Wraparound Wall at CH. 48 KM &amp; CH. 50 KM,</a:t>
              </a:r>
            </a:p>
            <a:p>
              <a:pPr algn="l"/>
              <a:r>
                <a:rPr lang="en-US" sz="2000">
                  <a:effectLst/>
                </a:rPr>
                <a:t>Lucknow - Muzaffarpur National Highway Project</a:t>
              </a:r>
              <a:r>
                <a:rPr lang="en-US" sz="2000">
                  <a:effectLst>
                    <a:outerShdw blurRad="38100" dist="38100" dir="2700000" algn="tl">
                      <a:srgbClr val="C0C0C0"/>
                    </a:outerShdw>
                  </a:effectLst>
                </a:rPr>
                <a:t> </a:t>
              </a:r>
            </a:p>
          </p:txBody>
        </p:sp>
        <p:sp>
          <p:nvSpPr>
            <p:cNvPr id="7" name="Rectangle 10"/>
            <p:cNvSpPr>
              <a:spLocks noChangeArrowheads="1"/>
            </p:cNvSpPr>
            <p:nvPr/>
          </p:nvSpPr>
          <p:spPr bwMode="auto">
            <a:xfrm>
              <a:off x="2160" y="3024"/>
              <a:ext cx="21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a:spcBef>
                  <a:spcPct val="50000"/>
                </a:spcBef>
              </a:pPr>
              <a:r>
                <a:rPr lang="en-US" sz="2000">
                  <a:solidFill>
                    <a:srgbClr val="3333CC"/>
                  </a:solidFill>
                  <a:effectLst/>
                </a:rPr>
                <a:t>Filter - Woven geotextiles</a:t>
              </a:r>
            </a:p>
          </p:txBody>
        </p:sp>
        <p:sp>
          <p:nvSpPr>
            <p:cNvPr id="8" name="Line 11"/>
            <p:cNvSpPr>
              <a:spLocks noChangeShapeType="1"/>
            </p:cNvSpPr>
            <p:nvPr/>
          </p:nvSpPr>
          <p:spPr bwMode="auto">
            <a:xfrm flipH="1">
              <a:off x="1728" y="3120"/>
              <a:ext cx="576" cy="0"/>
            </a:xfrm>
            <a:prstGeom prst="line">
              <a:avLst/>
            </a:prstGeom>
            <a:noFill/>
            <a:ln w="28575">
              <a:solidFill>
                <a:srgbClr val="0033CC"/>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endParaRPr lang="en-IN"/>
            </a:p>
          </p:txBody>
        </p:sp>
      </p:grpSp>
    </p:spTree>
    <p:extLst>
      <p:ext uri="{BB962C8B-B14F-4D97-AF65-F5344CB8AC3E}">
        <p14:creationId xmlns:p14="http://schemas.microsoft.com/office/powerpoint/2010/main" val="214826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p:cNvGrpSpPr>
            <a:grpSpLocks/>
          </p:cNvGrpSpPr>
          <p:nvPr/>
        </p:nvGrpSpPr>
        <p:grpSpPr bwMode="auto">
          <a:xfrm>
            <a:off x="1143000" y="774700"/>
            <a:ext cx="6096000" cy="5143500"/>
            <a:chOff x="912" y="624"/>
            <a:chExt cx="3840" cy="3240"/>
          </a:xfrm>
        </p:grpSpPr>
        <p:pic>
          <p:nvPicPr>
            <p:cNvPr id="5" name="Picture 10" descr="P71802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624"/>
              <a:ext cx="3840" cy="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a:spLocks noChangeArrowheads="1"/>
            </p:cNvSpPr>
            <p:nvPr/>
          </p:nvSpPr>
          <p:spPr bwMode="auto">
            <a:xfrm>
              <a:off x="912" y="3480"/>
              <a:ext cx="354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a:r>
                <a:rPr lang="en-GB" sz="2000">
                  <a:effectLst/>
                </a:rPr>
                <a:t>RS Wall with Gabion Facia and Geogrid as reinforcement at Bellary, Karnataka)</a:t>
              </a:r>
              <a:r>
                <a:rPr lang="en-US" sz="2000">
                  <a:effectLst>
                    <a:outerShdw blurRad="38100" dist="38100" dir="2700000" algn="tl">
                      <a:srgbClr val="C0C0C0"/>
                    </a:outerShdw>
                  </a:effectLst>
                </a:rPr>
                <a:t> </a:t>
              </a:r>
            </a:p>
          </p:txBody>
        </p:sp>
      </p:grpSp>
    </p:spTree>
    <p:extLst>
      <p:ext uri="{BB962C8B-B14F-4D97-AF65-F5344CB8AC3E}">
        <p14:creationId xmlns:p14="http://schemas.microsoft.com/office/powerpoint/2010/main" val="3010108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533400"/>
            <a:ext cx="8229600" cy="4525963"/>
          </a:xfrm>
        </p:spPr>
        <p:txBody>
          <a:bodyPr>
            <a:normAutofit/>
          </a:bodyPr>
          <a:lstStyle/>
          <a:p>
            <a:pPr marL="0" indent="0">
              <a:buNone/>
            </a:pPr>
            <a:r>
              <a:rPr lang="en-IN" sz="2000" i="1" dirty="0" err="1"/>
              <a:t>Geonet</a:t>
            </a:r>
            <a:r>
              <a:rPr lang="en-IN" sz="2000" dirty="0"/>
              <a:t>: </a:t>
            </a:r>
            <a:endParaRPr lang="en-IN" sz="2000" dirty="0" smtClean="0"/>
          </a:p>
          <a:p>
            <a:pPr marL="0" indent="0">
              <a:buNone/>
            </a:pPr>
            <a:r>
              <a:rPr lang="en-IN" sz="2000" dirty="0" smtClean="0"/>
              <a:t>It </a:t>
            </a:r>
            <a:r>
              <a:rPr lang="en-IN" sz="2000" dirty="0"/>
              <a:t>is a planar, polymeric product consisting of a regular dense network of</a:t>
            </a:r>
          </a:p>
          <a:p>
            <a:pPr marL="0" indent="0">
              <a:buNone/>
            </a:pPr>
            <a:r>
              <a:rPr lang="en-IN" sz="2000" dirty="0"/>
              <a:t>integrally connected parallel sets of ribs overlying similar sets at various </a:t>
            </a:r>
            <a:r>
              <a:rPr lang="en-IN" sz="2000" dirty="0" smtClean="0"/>
              <a:t>angles. At </a:t>
            </a:r>
            <a:r>
              <a:rPr lang="en-IN" sz="2000" dirty="0"/>
              <a:t>first glance, </a:t>
            </a:r>
            <a:r>
              <a:rPr lang="en-IN" sz="2000" dirty="0" err="1"/>
              <a:t>geonets</a:t>
            </a:r>
            <a:r>
              <a:rPr lang="en-IN" sz="2000" dirty="0"/>
              <a:t> appear similar to </a:t>
            </a:r>
            <a:r>
              <a:rPr lang="en-IN" sz="2000" dirty="0" err="1"/>
              <a:t>geogrids</a:t>
            </a:r>
            <a:r>
              <a:rPr lang="en-IN" sz="2000" dirty="0"/>
              <a:t>; however, </a:t>
            </a:r>
            <a:r>
              <a:rPr lang="en-IN" sz="2000" dirty="0" err="1"/>
              <a:t>geonets</a:t>
            </a:r>
            <a:r>
              <a:rPr lang="en-IN" sz="2000" dirty="0"/>
              <a:t> are different </a:t>
            </a:r>
            <a:r>
              <a:rPr lang="en-IN" sz="2000" dirty="0" smtClean="0"/>
              <a:t>from </a:t>
            </a:r>
            <a:r>
              <a:rPr lang="en-IN" sz="2000" dirty="0" err="1" smtClean="0"/>
              <a:t>geogrids</a:t>
            </a:r>
            <a:r>
              <a:rPr lang="en-IN" sz="2000" dirty="0"/>
              <a:t>, not mainly in the material or </a:t>
            </a:r>
            <a:r>
              <a:rPr lang="en-IN" sz="2000" dirty="0" smtClean="0"/>
              <a:t>their configuration </a:t>
            </a:r>
            <a:r>
              <a:rPr lang="en-IN" sz="2000" dirty="0"/>
              <a:t>but in their functions to </a:t>
            </a:r>
            <a:r>
              <a:rPr lang="en-IN" sz="2000" dirty="0" smtClean="0"/>
              <a:t>perform the </a:t>
            </a:r>
            <a:r>
              <a:rPr lang="en-IN" sz="2000" dirty="0"/>
              <a:t>in-plane drainage of liquids or </a:t>
            </a:r>
            <a:r>
              <a:rPr lang="en-IN" sz="2000" dirty="0" smtClean="0"/>
              <a:t>gases</a:t>
            </a:r>
            <a:r>
              <a:rPr lang="en-IN" sz="2000"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1" y="2895600"/>
            <a:ext cx="521017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24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7" y="713509"/>
            <a:ext cx="8229600" cy="4525963"/>
          </a:xfrm>
        </p:spPr>
        <p:txBody>
          <a:bodyPr>
            <a:normAutofit/>
          </a:bodyPr>
          <a:lstStyle/>
          <a:p>
            <a:pPr marL="0" indent="0">
              <a:buNone/>
            </a:pPr>
            <a:r>
              <a:rPr lang="en-IN" sz="2000" i="1" dirty="0" err="1"/>
              <a:t>Geomembrane</a:t>
            </a:r>
            <a:r>
              <a:rPr lang="en-IN" sz="2000" dirty="0"/>
              <a:t>: </a:t>
            </a:r>
            <a:endParaRPr lang="en-IN" sz="2000" dirty="0" smtClean="0"/>
          </a:p>
          <a:p>
            <a:pPr marL="0" indent="0">
              <a:buNone/>
            </a:pPr>
            <a:r>
              <a:rPr lang="en-IN" sz="2000" dirty="0" smtClean="0"/>
              <a:t>It </a:t>
            </a:r>
            <a:r>
              <a:rPr lang="en-IN" sz="2000" dirty="0"/>
              <a:t>is a planar, relatively impermeable, synthetic sheet manufactured </a:t>
            </a:r>
            <a:r>
              <a:rPr lang="en-IN" sz="2000" dirty="0" smtClean="0"/>
              <a:t>from materials </a:t>
            </a:r>
            <a:r>
              <a:rPr lang="en-IN" sz="2000" dirty="0"/>
              <a:t>of low permeability to control fluid migration in a project as a barrier or </a:t>
            </a:r>
            <a:r>
              <a:rPr lang="en-IN" sz="2000" dirty="0" smtClean="0"/>
              <a:t>liner. The </a:t>
            </a:r>
            <a:r>
              <a:rPr lang="en-IN" sz="2000" dirty="0"/>
              <a:t>materials may be polymeric or asphaltic or a combination thereof. The </a:t>
            </a:r>
            <a:r>
              <a:rPr lang="en-IN" sz="2000" dirty="0" smtClean="0"/>
              <a:t>term </a:t>
            </a:r>
            <a:r>
              <a:rPr lang="en-IN" sz="2000" i="1" dirty="0" smtClean="0"/>
              <a:t>barrier </a:t>
            </a:r>
            <a:r>
              <a:rPr lang="en-IN" sz="2000" dirty="0"/>
              <a:t>applies when the </a:t>
            </a:r>
            <a:r>
              <a:rPr lang="en-IN" sz="2000" dirty="0" err="1"/>
              <a:t>geomembrane</a:t>
            </a:r>
            <a:r>
              <a:rPr lang="en-IN" sz="2000" dirty="0"/>
              <a:t> is used inside an earth mass. The term </a:t>
            </a:r>
            <a:r>
              <a:rPr lang="en-IN" sz="2000" i="1" dirty="0"/>
              <a:t>liner </a:t>
            </a:r>
            <a:r>
              <a:rPr lang="en-IN" sz="2000" dirty="0" smtClean="0"/>
              <a:t>is usually </a:t>
            </a:r>
            <a:r>
              <a:rPr lang="en-IN" sz="2000" dirty="0"/>
              <a:t>reserved for the cases where the </a:t>
            </a:r>
            <a:r>
              <a:rPr lang="en-IN" sz="2000" dirty="0" err="1"/>
              <a:t>geomembrane</a:t>
            </a:r>
            <a:r>
              <a:rPr lang="en-IN" sz="2000" dirty="0"/>
              <a:t> is used as an interface or a </a:t>
            </a:r>
            <a:r>
              <a:rPr lang="en-IN" sz="2000" dirty="0" smtClean="0"/>
              <a:t>surface revetment</a:t>
            </a:r>
            <a:r>
              <a:rPr lang="en-IN" sz="2000"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144" y="3124200"/>
            <a:ext cx="58007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35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229600" cy="4572000"/>
          </a:xfrm>
        </p:spPr>
        <p:txBody>
          <a:bodyPr>
            <a:normAutofit/>
          </a:bodyPr>
          <a:lstStyle/>
          <a:p>
            <a:pPr marL="0" indent="0">
              <a:buNone/>
            </a:pPr>
            <a:r>
              <a:rPr lang="en-US" sz="2000" dirty="0" smtClean="0"/>
              <a:t>Mainly used for:</a:t>
            </a:r>
          </a:p>
          <a:p>
            <a:r>
              <a:rPr lang="en-US" sz="2000" dirty="0" smtClean="0"/>
              <a:t>Water conservation projects (Agricultural ponds, Fire water holding ponds, Raw water reservoir or lakes, etc.) </a:t>
            </a:r>
          </a:p>
          <a:p>
            <a:r>
              <a:rPr lang="en-US" sz="2000" dirty="0" smtClean="0"/>
              <a:t>Water transport projects (Canal lining, Drainage lining, </a:t>
            </a:r>
            <a:r>
              <a:rPr lang="en-US" sz="2000" dirty="0" err="1" smtClean="0"/>
              <a:t>Embakment</a:t>
            </a:r>
            <a:r>
              <a:rPr lang="en-US" sz="2000" dirty="0" smtClean="0"/>
              <a:t> protection liner, etc.)</a:t>
            </a:r>
          </a:p>
          <a:p>
            <a:r>
              <a:rPr lang="en-US" sz="2000" dirty="0" smtClean="0"/>
              <a:t>Water treatment projects</a:t>
            </a:r>
          </a:p>
          <a:p>
            <a:r>
              <a:rPr lang="en-US" sz="2000" dirty="0" smtClean="0"/>
              <a:t>Land fill projects</a:t>
            </a:r>
          </a:p>
          <a:p>
            <a:endParaRPr lang="en-US" sz="2000" dirty="0" smtClean="0"/>
          </a:p>
          <a:p>
            <a:endParaRPr lang="en-IN" sz="2000" dirty="0"/>
          </a:p>
        </p:txBody>
      </p:sp>
    </p:spTree>
    <p:extLst>
      <p:ext uri="{BB962C8B-B14F-4D97-AF65-F5344CB8AC3E}">
        <p14:creationId xmlns:p14="http://schemas.microsoft.com/office/powerpoint/2010/main" val="3447277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229600" cy="4525963"/>
          </a:xfrm>
        </p:spPr>
        <p:txBody>
          <a:bodyPr>
            <a:normAutofit/>
          </a:bodyPr>
          <a:lstStyle/>
          <a:p>
            <a:pPr marL="0" indent="0">
              <a:buNone/>
            </a:pPr>
            <a:r>
              <a:rPr lang="en-IN" sz="2000" i="1" dirty="0" err="1"/>
              <a:t>Geocomposite</a:t>
            </a:r>
            <a:r>
              <a:rPr lang="en-IN" sz="2000" dirty="0"/>
              <a:t>: </a:t>
            </a:r>
            <a:endParaRPr lang="en-IN" sz="2000" dirty="0" smtClean="0"/>
          </a:p>
          <a:p>
            <a:pPr marL="0" indent="0">
              <a:buNone/>
            </a:pPr>
            <a:r>
              <a:rPr lang="en-IN" sz="2000" dirty="0" smtClean="0"/>
              <a:t>It </a:t>
            </a:r>
            <a:r>
              <a:rPr lang="en-IN" sz="2000" dirty="0"/>
              <a:t>is a term applied to the product that is assembled or manufactured </a:t>
            </a:r>
            <a:r>
              <a:rPr lang="en-IN" sz="2000" dirty="0" smtClean="0"/>
              <a:t>in laminated </a:t>
            </a:r>
            <a:r>
              <a:rPr lang="en-IN" sz="2000" dirty="0"/>
              <a:t>or composite form from two or more materials, of which one at least is a </a:t>
            </a:r>
            <a:r>
              <a:rPr lang="en-IN" sz="2000" dirty="0" err="1" smtClean="0"/>
              <a:t>geosynthetic</a:t>
            </a:r>
            <a:r>
              <a:rPr lang="en-IN" sz="2000" dirty="0"/>
              <a:t> </a:t>
            </a:r>
            <a:r>
              <a:rPr lang="en-IN" sz="2000" dirty="0" smtClean="0"/>
              <a:t>(geotextile</a:t>
            </a:r>
            <a:r>
              <a:rPr lang="en-IN" sz="2000" dirty="0"/>
              <a:t>, </a:t>
            </a:r>
            <a:r>
              <a:rPr lang="en-IN" sz="2000" dirty="0" err="1"/>
              <a:t>geogrid</a:t>
            </a:r>
            <a:r>
              <a:rPr lang="en-IN" sz="2000" dirty="0"/>
              <a:t>, </a:t>
            </a:r>
            <a:r>
              <a:rPr lang="en-IN" sz="2000" dirty="0" err="1"/>
              <a:t>geonet</a:t>
            </a:r>
            <a:r>
              <a:rPr lang="en-IN" sz="2000" dirty="0"/>
              <a:t>, </a:t>
            </a:r>
            <a:r>
              <a:rPr lang="en-IN" sz="2000" dirty="0" err="1"/>
              <a:t>geomembrane</a:t>
            </a:r>
            <a:r>
              <a:rPr lang="en-IN" sz="2000" dirty="0"/>
              <a:t>, or any other type), which, in </a:t>
            </a:r>
            <a:r>
              <a:rPr lang="en-IN" sz="2000" dirty="0" smtClean="0"/>
              <a:t>combination, performs </a:t>
            </a:r>
            <a:r>
              <a:rPr lang="en-IN" sz="2000" dirty="0"/>
              <a:t>specific function(s) more effectively than when used separately </a:t>
            </a:r>
            <a:r>
              <a:rPr lang="en-IN" sz="2000" dirty="0" smtClean="0"/>
              <a:t>.</a:t>
            </a:r>
            <a:endParaRPr lang="en-IN"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70971"/>
            <a:ext cx="4751243"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76600" y="6019800"/>
            <a:ext cx="1219200" cy="369332"/>
          </a:xfrm>
          <a:prstGeom prst="rect">
            <a:avLst/>
          </a:prstGeom>
          <a:noFill/>
        </p:spPr>
        <p:txBody>
          <a:bodyPr wrap="square" rtlCol="0">
            <a:spAutoFit/>
          </a:bodyPr>
          <a:lstStyle/>
          <a:p>
            <a:r>
              <a:rPr lang="en-US" dirty="0" smtClean="0"/>
              <a:t>Clay liner</a:t>
            </a:r>
          </a:p>
        </p:txBody>
      </p:sp>
    </p:spTree>
    <p:extLst>
      <p:ext uri="{BB962C8B-B14F-4D97-AF65-F5344CB8AC3E}">
        <p14:creationId xmlns:p14="http://schemas.microsoft.com/office/powerpoint/2010/main" val="342410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Geosynthetics</a:t>
            </a:r>
            <a:r>
              <a:rPr lang="en-US" b="1" dirty="0">
                <a:solidFill>
                  <a:schemeClr val="bg1">
                    <a:lumMod val="95000"/>
                    <a:lumOff val="5000"/>
                  </a:schemeClr>
                </a:solidFill>
              </a:rPr>
              <a:t> – a planar product manufactured from polymeric materials used with rock, earth, or other geotechnical engineering related material as an integral part of a human-made project, structure, or system.</a:t>
            </a:r>
          </a:p>
          <a:p>
            <a:pPr marL="0" indent="0">
              <a:buNone/>
            </a:pPr>
            <a:endParaRPr lang="en-IN" dirty="0"/>
          </a:p>
        </p:txBody>
      </p:sp>
    </p:spTree>
    <p:extLst>
      <p:ext uri="{BB962C8B-B14F-4D97-AF65-F5344CB8AC3E}">
        <p14:creationId xmlns:p14="http://schemas.microsoft.com/office/powerpoint/2010/main" val="387110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IN" sz="2000" dirty="0"/>
              <a:t>There are a number of </a:t>
            </a:r>
            <a:r>
              <a:rPr lang="en-IN" sz="2000" dirty="0" err="1"/>
              <a:t>geosynthetics</a:t>
            </a:r>
            <a:r>
              <a:rPr lang="en-IN" sz="2000" dirty="0"/>
              <a:t> available today, including webs, grids, </a:t>
            </a:r>
            <a:r>
              <a:rPr lang="en-IN" sz="2000" dirty="0" smtClean="0"/>
              <a:t>nets, meshes</a:t>
            </a:r>
            <a:r>
              <a:rPr lang="en-IN" sz="2000" dirty="0"/>
              <a:t>, and composites, which are technically not textiles; however, they are used </a:t>
            </a:r>
            <a:r>
              <a:rPr lang="en-IN" sz="2000" dirty="0" smtClean="0"/>
              <a:t>in combination </a:t>
            </a:r>
            <a:r>
              <a:rPr lang="en-IN" sz="2000" dirty="0"/>
              <a:t>with or in place of geotextiles. All such products are often </a:t>
            </a:r>
            <a:r>
              <a:rPr lang="en-IN" sz="2000" dirty="0" smtClean="0"/>
              <a:t>called </a:t>
            </a:r>
            <a:r>
              <a:rPr lang="en-IN" sz="2000" i="1" dirty="0" err="1" smtClean="0"/>
              <a:t>geotextilerelated</a:t>
            </a:r>
            <a:r>
              <a:rPr lang="en-IN" sz="2000" i="1" dirty="0"/>
              <a:t> </a:t>
            </a:r>
            <a:r>
              <a:rPr lang="en-IN" sz="2000" i="1" dirty="0" smtClean="0"/>
              <a:t>products </a:t>
            </a:r>
            <a:r>
              <a:rPr lang="en-IN" sz="2000" dirty="0"/>
              <a:t>(</a:t>
            </a:r>
            <a:r>
              <a:rPr lang="en-IN" sz="2000" i="1" dirty="0"/>
              <a:t>GTP</a:t>
            </a:r>
            <a:r>
              <a:rPr lang="en-IN" sz="2000" dirty="0"/>
              <a:t>). Some common GTP and other types of </a:t>
            </a:r>
            <a:r>
              <a:rPr lang="en-IN" sz="2000" dirty="0" err="1"/>
              <a:t>geosynthetics</a:t>
            </a:r>
            <a:r>
              <a:rPr lang="en-IN" sz="2000" dirty="0"/>
              <a:t> are </a:t>
            </a:r>
            <a:r>
              <a:rPr lang="en-IN" sz="2000" dirty="0" smtClean="0"/>
              <a:t>briefly described </a:t>
            </a:r>
            <a:r>
              <a:rPr lang="en-IN" sz="2000" dirty="0"/>
              <a:t>below.</a:t>
            </a:r>
          </a:p>
          <a:p>
            <a:pPr marL="0" indent="0">
              <a:buNone/>
            </a:pPr>
            <a:r>
              <a:rPr lang="en-IN" sz="2000" i="1" dirty="0" err="1"/>
              <a:t>Geocell</a:t>
            </a:r>
            <a:r>
              <a:rPr lang="en-IN" sz="2000" dirty="0"/>
              <a:t>: </a:t>
            </a:r>
            <a:endParaRPr lang="en-IN" sz="2000" dirty="0" smtClean="0"/>
          </a:p>
          <a:p>
            <a:pPr marL="0" indent="0">
              <a:buNone/>
            </a:pPr>
            <a:r>
              <a:rPr lang="en-IN" sz="2000" dirty="0" smtClean="0"/>
              <a:t>A </a:t>
            </a:r>
            <a:r>
              <a:rPr lang="en-IN" sz="2000" dirty="0"/>
              <a:t>three-dimensional, permeable, polymeric honeycomb or web </a:t>
            </a:r>
            <a:r>
              <a:rPr lang="en-IN" sz="2000" dirty="0" smtClean="0"/>
              <a:t>structure, assembled </a:t>
            </a:r>
            <a:r>
              <a:rPr lang="en-IN" sz="2000" dirty="0"/>
              <a:t>from </a:t>
            </a:r>
            <a:r>
              <a:rPr lang="en-IN" sz="2000" dirty="0" err="1"/>
              <a:t>geogrids</a:t>
            </a:r>
            <a:r>
              <a:rPr lang="en-IN" sz="2000" dirty="0"/>
              <a:t> and special bodkins couplings in triangular or square </a:t>
            </a:r>
            <a:r>
              <a:rPr lang="en-IN" sz="2000" dirty="0" smtClean="0"/>
              <a:t>cells </a:t>
            </a:r>
            <a:r>
              <a:rPr lang="en-IN" sz="2000" dirty="0"/>
              <a:t>or produced in the factory using strips of needle-punched polyester or solid</a:t>
            </a:r>
          </a:p>
          <a:p>
            <a:pPr marL="0" indent="0">
              <a:buNone/>
            </a:pPr>
            <a:r>
              <a:rPr lang="en-IN" sz="2000" dirty="0"/>
              <a:t>high density polyethylene (HDPE</a:t>
            </a:r>
            <a:r>
              <a:rPr lang="en-IN" sz="2000" dirty="0" smtClean="0"/>
              <a:t>).</a:t>
            </a:r>
            <a:endParaRPr lang="en-IN" sz="2000" dirty="0"/>
          </a:p>
          <a:p>
            <a:pPr marL="0" indent="0">
              <a:buNone/>
            </a:pPr>
            <a:r>
              <a:rPr lang="en-IN" sz="2000" i="1" dirty="0" err="1"/>
              <a:t>Geofoam</a:t>
            </a:r>
            <a:r>
              <a:rPr lang="en-IN" sz="2000" dirty="0"/>
              <a:t>: </a:t>
            </a:r>
            <a:endParaRPr lang="en-IN" sz="2000" dirty="0" smtClean="0"/>
          </a:p>
          <a:p>
            <a:pPr marL="0" indent="0">
              <a:buNone/>
            </a:pPr>
            <a:r>
              <a:rPr lang="en-IN" sz="2000" dirty="0" smtClean="0"/>
              <a:t>A polymeric material manufactured by the application of the polymer in semi-liquid form through the use of a foaming agent to have a lightweight material in slab </a:t>
            </a:r>
            <a:r>
              <a:rPr lang="en-IN" sz="2000" dirty="0"/>
              <a:t>or block form with high void content for use as lightweight fills, thermal insulators </a:t>
            </a:r>
            <a:r>
              <a:rPr lang="en-IN" sz="2000" dirty="0" smtClean="0"/>
              <a:t>and drainage </a:t>
            </a:r>
            <a:r>
              <a:rPr lang="en-IN" sz="2000" dirty="0"/>
              <a:t>channels.</a:t>
            </a:r>
          </a:p>
        </p:txBody>
      </p:sp>
    </p:spTree>
    <p:extLst>
      <p:ext uri="{BB962C8B-B14F-4D97-AF65-F5344CB8AC3E}">
        <p14:creationId xmlns:p14="http://schemas.microsoft.com/office/powerpoint/2010/main" val="3245978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IN" sz="2000" i="1" dirty="0" err="1"/>
              <a:t>Geomat</a:t>
            </a:r>
            <a:r>
              <a:rPr lang="en-IN" sz="2000" dirty="0"/>
              <a:t>: A three-dimensional, permeable, polymeric structure made of coarse and </a:t>
            </a:r>
            <a:r>
              <a:rPr lang="en-IN" sz="2000" dirty="0" smtClean="0"/>
              <a:t>rigid filaments </a:t>
            </a:r>
            <a:r>
              <a:rPr lang="en-IN" sz="2000" dirty="0"/>
              <a:t>bonded at their junctions used to reinforce roots of vegetation such as grass </a:t>
            </a:r>
            <a:r>
              <a:rPr lang="en-IN" sz="2000" dirty="0" smtClean="0"/>
              <a:t>and small </a:t>
            </a:r>
            <a:r>
              <a:rPr lang="en-IN" sz="2000" dirty="0"/>
              <a:t>plants and extend the erosion control limits of vegetation for permanent </a:t>
            </a:r>
            <a:r>
              <a:rPr lang="en-IN" sz="2000" dirty="0" smtClean="0"/>
              <a:t>installation.</a:t>
            </a:r>
          </a:p>
          <a:p>
            <a:pPr marL="0" indent="0">
              <a:buNone/>
            </a:pPr>
            <a:endParaRPr lang="en-IN" sz="2000" dirty="0" smtClean="0"/>
          </a:p>
          <a:p>
            <a:pPr marL="0" indent="0">
              <a:buNone/>
            </a:pPr>
            <a:endParaRPr lang="en-IN" sz="2000" dirty="0"/>
          </a:p>
          <a:p>
            <a:pPr marL="0" indent="0">
              <a:buNone/>
            </a:pPr>
            <a:endParaRPr lang="en-IN" sz="2000" i="1" dirty="0" smtClean="0"/>
          </a:p>
          <a:p>
            <a:pPr marL="0" indent="0">
              <a:buNone/>
            </a:pPr>
            <a:endParaRPr lang="en-IN" sz="2000" i="1" dirty="0"/>
          </a:p>
          <a:p>
            <a:pPr marL="0" indent="0">
              <a:buNone/>
            </a:pPr>
            <a:endParaRPr lang="en-IN" sz="2000" i="1" dirty="0" smtClean="0"/>
          </a:p>
          <a:p>
            <a:pPr marL="0" indent="0">
              <a:buNone/>
            </a:pPr>
            <a:endParaRPr lang="en-IN" sz="2000" i="1" dirty="0"/>
          </a:p>
          <a:p>
            <a:pPr marL="0" indent="0">
              <a:buNone/>
            </a:pPr>
            <a:endParaRPr lang="en-IN" sz="2000" i="1" dirty="0" smtClean="0"/>
          </a:p>
          <a:p>
            <a:pPr marL="0" indent="0">
              <a:buNone/>
            </a:pPr>
            <a:endParaRPr lang="en-US" sz="2000" i="1" dirty="0" smtClean="0"/>
          </a:p>
          <a:p>
            <a:pPr marL="0" indent="0">
              <a:buNone/>
            </a:pPr>
            <a:endParaRPr lang="en-IN" sz="2000" i="1" dirty="0"/>
          </a:p>
        </p:txBody>
      </p:sp>
      <p:grpSp>
        <p:nvGrpSpPr>
          <p:cNvPr id="6" name="Group 13"/>
          <p:cNvGrpSpPr>
            <a:grpSpLocks/>
          </p:cNvGrpSpPr>
          <p:nvPr/>
        </p:nvGrpSpPr>
        <p:grpSpPr bwMode="auto">
          <a:xfrm>
            <a:off x="457200" y="2114503"/>
            <a:ext cx="8077200" cy="3892255"/>
            <a:chOff x="528" y="1080"/>
            <a:chExt cx="5088" cy="3048"/>
          </a:xfrm>
        </p:grpSpPr>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1104"/>
              <a:ext cx="2400" cy="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1080"/>
              <a:ext cx="2400" cy="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0"/>
            <p:cNvSpPr>
              <a:spLocks noChangeArrowheads="1"/>
            </p:cNvSpPr>
            <p:nvPr/>
          </p:nvSpPr>
          <p:spPr bwMode="auto">
            <a:xfrm>
              <a:off x="1632" y="3744"/>
              <a:ext cx="275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sz="2000">
                  <a:effectLst/>
                </a:rPr>
                <a:t>Garmat</a:t>
              </a:r>
              <a:r>
                <a:rPr lang="en-US" sz="2000" baseline="30000">
                  <a:effectLst/>
                </a:rPr>
                <a:t>TM</a:t>
              </a:r>
              <a:r>
                <a:rPr lang="en-US" sz="2000">
                  <a:effectLst/>
                </a:rPr>
                <a:t> Erosion Control Mat </a:t>
              </a:r>
            </a:p>
            <a:p>
              <a:r>
                <a:rPr lang="en-US" sz="2000">
                  <a:effectLst/>
                </a:rPr>
                <a:t>(Mahanadi Coal Fields, Talcher, Orissa)</a:t>
              </a:r>
            </a:p>
          </p:txBody>
        </p:sp>
        <p:sp>
          <p:nvSpPr>
            <p:cNvPr id="10" name="Rectangle 11"/>
            <p:cNvSpPr>
              <a:spLocks noChangeArrowheads="1"/>
            </p:cNvSpPr>
            <p:nvPr/>
          </p:nvSpPr>
          <p:spPr bwMode="auto">
            <a:xfrm>
              <a:off x="1392" y="3475"/>
              <a:ext cx="49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l"/>
              <a:r>
                <a:rPr lang="en-US" sz="2000">
                  <a:solidFill>
                    <a:srgbClr val="FF0066"/>
                  </a:solidFill>
                  <a:effectLst/>
                </a:rPr>
                <a:t>Before</a:t>
              </a:r>
              <a:r>
                <a:rPr lang="en-US" sz="2000">
                  <a:solidFill>
                    <a:srgbClr val="FF0066"/>
                  </a:solidFill>
                  <a:effectLst>
                    <a:outerShdw blurRad="38100" dist="38100" dir="2700000" algn="tl">
                      <a:srgbClr val="C0C0C0"/>
                    </a:outerShdw>
                  </a:effectLst>
                </a:rPr>
                <a:t> </a:t>
              </a:r>
            </a:p>
          </p:txBody>
        </p:sp>
        <p:sp>
          <p:nvSpPr>
            <p:cNvPr id="11" name="Rectangle 12"/>
            <p:cNvSpPr>
              <a:spLocks noChangeArrowheads="1"/>
            </p:cNvSpPr>
            <p:nvPr/>
          </p:nvSpPr>
          <p:spPr bwMode="auto">
            <a:xfrm>
              <a:off x="4224" y="3480"/>
              <a:ext cx="3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l"/>
              <a:r>
                <a:rPr lang="en-US" sz="2000">
                  <a:solidFill>
                    <a:srgbClr val="FF0066"/>
                  </a:solidFill>
                  <a:effectLst/>
                </a:rPr>
                <a:t>After</a:t>
              </a:r>
              <a:endParaRPr lang="en-US" sz="2000">
                <a:solidFill>
                  <a:srgbClr val="FF0066"/>
                </a:solidFill>
                <a:effectLst>
                  <a:outerShdw blurRad="38100" dist="38100" dir="2700000" algn="tl">
                    <a:srgbClr val="C0C0C0"/>
                  </a:outerShdw>
                </a:effectLst>
              </a:endParaRPr>
            </a:p>
          </p:txBody>
        </p:sp>
      </p:grpSp>
    </p:spTree>
    <p:extLst>
      <p:ext uri="{BB962C8B-B14F-4D97-AF65-F5344CB8AC3E}">
        <p14:creationId xmlns:p14="http://schemas.microsoft.com/office/powerpoint/2010/main" val="949246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5943600"/>
          </a:xfrm>
        </p:spPr>
        <p:txBody>
          <a:bodyPr>
            <a:normAutofit/>
          </a:bodyPr>
          <a:lstStyle/>
          <a:p>
            <a:pPr marL="0" indent="0">
              <a:buNone/>
            </a:pPr>
            <a:r>
              <a:rPr lang="en-IN" sz="2000" i="1" dirty="0" err="1" smtClean="0"/>
              <a:t>Geomesh</a:t>
            </a:r>
            <a:r>
              <a:rPr lang="en-IN" sz="2000" dirty="0"/>
              <a:t>: A </a:t>
            </a:r>
            <a:r>
              <a:rPr lang="en-IN" sz="2000" dirty="0" err="1"/>
              <a:t>geosynthetic</a:t>
            </a:r>
            <a:r>
              <a:rPr lang="en-IN" sz="2000" dirty="0"/>
              <a:t> or </a:t>
            </a:r>
            <a:r>
              <a:rPr lang="en-IN" sz="2000" dirty="0" err="1"/>
              <a:t>geonatural</a:t>
            </a:r>
            <a:r>
              <a:rPr lang="en-IN" sz="2000" dirty="0"/>
              <a:t> generally with a planar woven structure having large pore sizes, which vary from several millimetres to several centimetres for use in mainly erosion control works </a:t>
            </a:r>
            <a:r>
              <a:rPr lang="en-IN" sz="2000" dirty="0" smtClean="0"/>
              <a:t>.</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r>
              <a:rPr lang="en-US" sz="2000" dirty="0" smtClean="0"/>
              <a:t>         Woven coir type					Plastic type</a:t>
            </a:r>
          </a:p>
          <a:p>
            <a:pPr marL="0" indent="0">
              <a:buNone/>
            </a:pPr>
            <a:endParaRPr lang="en-US" sz="2000" dirty="0"/>
          </a:p>
          <a:p>
            <a:pPr marL="0" indent="0">
              <a:buNone/>
            </a:pPr>
            <a:endParaRPr lang="en-US" sz="2000" dirty="0" smtClean="0"/>
          </a:p>
          <a:p>
            <a:pPr marL="0" indent="0">
              <a:buNone/>
            </a:pPr>
            <a:r>
              <a:rPr lang="en-US" sz="2000" dirty="0"/>
              <a:t>	 </a:t>
            </a:r>
            <a:r>
              <a:rPr lang="en-US" sz="2000" dirty="0" smtClean="0"/>
              <a:t>         Woven jute</a:t>
            </a:r>
            <a:endParaRPr lang="en-IN" sz="2000" dirty="0"/>
          </a:p>
          <a:p>
            <a:endParaRPr lang="en-IN"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24025"/>
            <a:ext cx="31813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39338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406611"/>
            <a:ext cx="31718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18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marL="0" indent="0">
              <a:buNone/>
            </a:pPr>
            <a:r>
              <a:rPr lang="en-IN" sz="2200" i="1" dirty="0" err="1"/>
              <a:t>Geopipe</a:t>
            </a:r>
            <a:r>
              <a:rPr lang="en-IN" sz="2200" dirty="0"/>
              <a:t>: A plastic pipe (smooth or corrugated with or without perforations) placed beneath the ground surface and subsequently </a:t>
            </a:r>
            <a:r>
              <a:rPr lang="en-IN" sz="2200" dirty="0" smtClean="0"/>
              <a:t>backfilled</a:t>
            </a:r>
            <a:r>
              <a:rPr lang="en-IN" sz="2000" dirty="0" smtClean="0"/>
              <a:t>.</a:t>
            </a:r>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                                                       </a:t>
            </a: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                     </a:t>
            </a:r>
            <a:r>
              <a:rPr lang="en-US" sz="2000" dirty="0" err="1" smtClean="0"/>
              <a:t>Geopipe</a:t>
            </a:r>
            <a:r>
              <a:rPr lang="en-US" sz="2000" dirty="0" smtClean="0"/>
              <a:t>				 </a:t>
            </a:r>
            <a:r>
              <a:rPr lang="en-IN" sz="2000" i="1" dirty="0" err="1"/>
              <a:t>Geospacer</a:t>
            </a:r>
            <a:endParaRPr lang="en-US" sz="2000" dirty="0"/>
          </a:p>
          <a:p>
            <a:pPr marL="0" indent="0">
              <a:buNone/>
            </a:pPr>
            <a:endParaRPr lang="en-IN" sz="2000" dirty="0"/>
          </a:p>
          <a:p>
            <a:pPr marL="0" indent="0">
              <a:buNone/>
            </a:pPr>
            <a:r>
              <a:rPr lang="en-IN" sz="2200" i="1" dirty="0" err="1"/>
              <a:t>Geospacer</a:t>
            </a:r>
            <a:r>
              <a:rPr lang="en-IN" sz="2200" dirty="0"/>
              <a:t>: A three-dimensional polymeric moulded structure consisting of </a:t>
            </a:r>
            <a:r>
              <a:rPr lang="en-IN" sz="2200" dirty="0" err="1"/>
              <a:t>cuspidated</a:t>
            </a:r>
            <a:r>
              <a:rPr lang="en-IN" sz="2200" dirty="0"/>
              <a:t> or corrugated plates with large void </a:t>
            </a:r>
            <a:r>
              <a:rPr lang="en-IN" sz="2200" dirty="0" smtClean="0"/>
              <a:t>spaces.</a:t>
            </a:r>
            <a:endParaRPr lang="en-IN" sz="2200" dirty="0"/>
          </a:p>
          <a:p>
            <a:pPr marL="0" indent="0">
              <a:buNone/>
            </a:pPr>
            <a:r>
              <a:rPr lang="en-IN" sz="2200" i="1" dirty="0" err="1"/>
              <a:t>Geostrip</a:t>
            </a:r>
            <a:r>
              <a:rPr lang="en-IN" sz="2200" dirty="0"/>
              <a:t>: A polymeric material in the form of a strip.</a:t>
            </a:r>
          </a:p>
          <a:p>
            <a:endParaRPr lang="en-IN"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300513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3225511"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918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334000"/>
          </a:xfrm>
        </p:spPr>
        <p:txBody>
          <a:bodyPr>
            <a:normAutofit fontScale="47500" lnSpcReduction="20000"/>
          </a:bodyPr>
          <a:lstStyle/>
          <a:p>
            <a:r>
              <a:rPr lang="en-IN" sz="4200" dirty="0"/>
              <a:t>non-corrosiveness</a:t>
            </a:r>
          </a:p>
          <a:p>
            <a:r>
              <a:rPr lang="en-IN" sz="4200" dirty="0" smtClean="0"/>
              <a:t>highly </a:t>
            </a:r>
            <a:r>
              <a:rPr lang="en-IN" sz="4200" dirty="0"/>
              <a:t>resistant to biological and chemical degradation</a:t>
            </a:r>
          </a:p>
          <a:p>
            <a:r>
              <a:rPr lang="en-IN" sz="4200" dirty="0" smtClean="0"/>
              <a:t>long-term </a:t>
            </a:r>
            <a:r>
              <a:rPr lang="en-IN" sz="4200" dirty="0"/>
              <a:t>durability under soil </a:t>
            </a:r>
            <a:r>
              <a:rPr lang="en-IN" sz="4200" dirty="0" smtClean="0"/>
              <a:t>cover</a:t>
            </a:r>
          </a:p>
          <a:p>
            <a:r>
              <a:rPr lang="en-IN" sz="4200" dirty="0"/>
              <a:t>high flexibility</a:t>
            </a:r>
          </a:p>
          <a:p>
            <a:r>
              <a:rPr lang="en-IN" sz="4200" dirty="0" smtClean="0"/>
              <a:t>minimum </a:t>
            </a:r>
            <a:r>
              <a:rPr lang="en-IN" sz="4200" dirty="0"/>
              <a:t>volume</a:t>
            </a:r>
          </a:p>
          <a:p>
            <a:r>
              <a:rPr lang="en-IN" sz="4200" dirty="0" smtClean="0"/>
              <a:t>lightness</a:t>
            </a:r>
            <a:endParaRPr lang="en-IN" sz="4200" dirty="0"/>
          </a:p>
          <a:p>
            <a:r>
              <a:rPr lang="en-IN" sz="4200" dirty="0" smtClean="0"/>
              <a:t>ease </a:t>
            </a:r>
            <a:r>
              <a:rPr lang="en-IN" sz="4200" dirty="0"/>
              <a:t>of storing and transportation</a:t>
            </a:r>
          </a:p>
          <a:p>
            <a:r>
              <a:rPr lang="en-IN" sz="4200" dirty="0" smtClean="0"/>
              <a:t>simplicity </a:t>
            </a:r>
            <a:r>
              <a:rPr lang="en-IN" sz="4200" dirty="0"/>
              <a:t>of installation</a:t>
            </a:r>
          </a:p>
          <a:p>
            <a:r>
              <a:rPr lang="en-IN" sz="4200" dirty="0" smtClean="0"/>
              <a:t>speeding </a:t>
            </a:r>
            <a:r>
              <a:rPr lang="en-IN" sz="4200" dirty="0"/>
              <a:t>the construction process</a:t>
            </a:r>
          </a:p>
          <a:p>
            <a:r>
              <a:rPr lang="en-IN" sz="4200" dirty="0" smtClean="0"/>
              <a:t>making </a:t>
            </a:r>
            <a:r>
              <a:rPr lang="en-IN" sz="4200" dirty="0"/>
              <a:t>economical and environment-friendly solution</a:t>
            </a:r>
          </a:p>
          <a:p>
            <a:r>
              <a:rPr lang="en-IN" sz="4200" dirty="0" smtClean="0"/>
              <a:t>providing </a:t>
            </a:r>
            <a:r>
              <a:rPr lang="en-IN" sz="4200" dirty="0"/>
              <a:t>good aesthetic look to structures</a:t>
            </a:r>
            <a:r>
              <a:rPr lang="en-IN" sz="4200" dirty="0" smtClean="0"/>
              <a:t>.</a:t>
            </a:r>
          </a:p>
          <a:p>
            <a:pPr marL="0" indent="0">
              <a:buNone/>
            </a:pPr>
            <a:endParaRPr lang="en-IN" sz="4200" dirty="0"/>
          </a:p>
          <a:p>
            <a:pPr marL="0" indent="0">
              <a:buNone/>
            </a:pPr>
            <a:r>
              <a:rPr lang="en-IN" sz="4200" dirty="0"/>
              <a:t>The importance of </a:t>
            </a:r>
            <a:r>
              <a:rPr lang="en-IN" sz="4200" dirty="0" err="1"/>
              <a:t>geosynthetics</a:t>
            </a:r>
            <a:r>
              <a:rPr lang="en-IN" sz="4200" dirty="0"/>
              <a:t> can also be observed in their ability to partially or </a:t>
            </a:r>
            <a:r>
              <a:rPr lang="en-IN" sz="4200" dirty="0" smtClean="0"/>
              <a:t>completely replace </a:t>
            </a:r>
            <a:r>
              <a:rPr lang="en-IN" sz="4200" dirty="0"/>
              <a:t>natural resources such as gravel, sand, </a:t>
            </a:r>
            <a:r>
              <a:rPr lang="en-IN" sz="4200" dirty="0" err="1"/>
              <a:t>bentonite</a:t>
            </a:r>
            <a:r>
              <a:rPr lang="en-IN" sz="4200" dirty="0"/>
              <a:t> clay, etc. In fact, </a:t>
            </a:r>
            <a:r>
              <a:rPr lang="en-IN" sz="4200" dirty="0" err="1"/>
              <a:t>geosynthetics</a:t>
            </a:r>
            <a:r>
              <a:rPr lang="en-IN" sz="4200" dirty="0"/>
              <a:t> can </a:t>
            </a:r>
            <a:r>
              <a:rPr lang="en-IN" sz="4200" dirty="0" smtClean="0"/>
              <a:t>be used </a:t>
            </a:r>
            <a:r>
              <a:rPr lang="en-IN" sz="4200" dirty="0"/>
              <a:t>for achieving better durability, aesthetics and environment of the civil engineering projects</a:t>
            </a:r>
            <a:r>
              <a:rPr lang="en-IN" dirty="0"/>
              <a:t>.</a:t>
            </a:r>
          </a:p>
        </p:txBody>
      </p:sp>
      <p:sp>
        <p:nvSpPr>
          <p:cNvPr id="2" name="Title 1"/>
          <p:cNvSpPr>
            <a:spLocks noGrp="1"/>
          </p:cNvSpPr>
          <p:nvPr>
            <p:ph type="title"/>
          </p:nvPr>
        </p:nvSpPr>
        <p:spPr/>
        <p:txBody>
          <a:bodyPr>
            <a:noAutofit/>
          </a:bodyPr>
          <a:lstStyle/>
          <a:p>
            <a:pPr algn="l"/>
            <a:r>
              <a:rPr lang="en-IN" sz="2000" b="1" dirty="0"/>
              <a:t>The rapid growth in the past </a:t>
            </a:r>
            <a:r>
              <a:rPr lang="en-IN" sz="2000" b="1" dirty="0" smtClean="0"/>
              <a:t>four decades </a:t>
            </a:r>
            <a:r>
              <a:rPr lang="en-IN" sz="2000" b="1" dirty="0"/>
              <a:t>all over the </a:t>
            </a:r>
            <a:r>
              <a:rPr lang="en-IN" sz="2000" b="1" dirty="0" smtClean="0"/>
              <a:t>world is </a:t>
            </a:r>
            <a:r>
              <a:rPr lang="en-IN" sz="2000" b="1" dirty="0"/>
              <a:t>due mainly to the following </a:t>
            </a:r>
            <a:r>
              <a:rPr lang="en-IN" sz="2000" b="1" dirty="0" smtClean="0"/>
              <a:t>favourable basic </a:t>
            </a:r>
            <a:r>
              <a:rPr lang="en-IN" sz="2000" b="1" dirty="0"/>
              <a:t>characteristics of </a:t>
            </a:r>
            <a:r>
              <a:rPr lang="en-IN" sz="2000" b="1" dirty="0" err="1"/>
              <a:t>geosynthetics</a:t>
            </a:r>
            <a:r>
              <a:rPr lang="en-IN" sz="2000" b="1" dirty="0"/>
              <a:t>:</a:t>
            </a:r>
          </a:p>
        </p:txBody>
      </p:sp>
    </p:spTree>
    <p:extLst>
      <p:ext uri="{BB962C8B-B14F-4D97-AF65-F5344CB8AC3E}">
        <p14:creationId xmlns:p14="http://schemas.microsoft.com/office/powerpoint/2010/main" val="1099076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77500" lnSpcReduction="20000"/>
          </a:bodyPr>
          <a:lstStyle/>
          <a:p>
            <a:pPr marL="0" indent="0">
              <a:buNone/>
            </a:pPr>
            <a:r>
              <a:rPr lang="en-IN" sz="2600" b="1" u="sng" dirty="0"/>
              <a:t>Raw materials</a:t>
            </a:r>
          </a:p>
          <a:p>
            <a:pPr>
              <a:buFont typeface="Wingdings" pitchFamily="2" charset="2"/>
              <a:buChar char="Ø"/>
            </a:pPr>
            <a:endParaRPr lang="en-IN" sz="2600" dirty="0" smtClean="0"/>
          </a:p>
          <a:p>
            <a:pPr>
              <a:buFont typeface="Wingdings" pitchFamily="2" charset="2"/>
              <a:buChar char="Ø"/>
            </a:pPr>
            <a:r>
              <a:rPr lang="en-IN" sz="2600" dirty="0" smtClean="0"/>
              <a:t>Almost </a:t>
            </a:r>
            <a:r>
              <a:rPr lang="en-IN" sz="2600" dirty="0"/>
              <a:t>exclusively, the raw materials from which </a:t>
            </a:r>
            <a:r>
              <a:rPr lang="en-IN" sz="2600" dirty="0" err="1"/>
              <a:t>geosynthetics</a:t>
            </a:r>
            <a:r>
              <a:rPr lang="en-IN" sz="2600" dirty="0"/>
              <a:t> are produced are polymeric.</a:t>
            </a:r>
          </a:p>
          <a:p>
            <a:pPr>
              <a:buFont typeface="Wingdings" pitchFamily="2" charset="2"/>
              <a:buChar char="Ø"/>
            </a:pPr>
            <a:r>
              <a:rPr lang="en-IN" sz="2600" dirty="0"/>
              <a:t>Polymers are materials of very high molecular weight and are found to have </a:t>
            </a:r>
            <a:r>
              <a:rPr lang="en-IN" sz="2600" dirty="0" smtClean="0"/>
              <a:t>multifarious applications </a:t>
            </a:r>
            <a:r>
              <a:rPr lang="en-IN" sz="2600" dirty="0"/>
              <a:t>in the present society. </a:t>
            </a:r>
            <a:endParaRPr lang="en-IN" sz="2600" dirty="0" smtClean="0"/>
          </a:p>
          <a:p>
            <a:pPr>
              <a:buFont typeface="Wingdings" pitchFamily="2" charset="2"/>
              <a:buChar char="Ø"/>
            </a:pPr>
            <a:r>
              <a:rPr lang="en-IN" sz="2600" dirty="0" smtClean="0"/>
              <a:t>The </a:t>
            </a:r>
            <a:r>
              <a:rPr lang="en-IN" sz="2600" dirty="0"/>
              <a:t>polymers used to manufacture </a:t>
            </a:r>
            <a:r>
              <a:rPr lang="en-IN" sz="2600" dirty="0" err="1"/>
              <a:t>geosynthetics</a:t>
            </a:r>
            <a:r>
              <a:rPr lang="en-IN" sz="2600" dirty="0"/>
              <a:t> </a:t>
            </a:r>
            <a:r>
              <a:rPr lang="en-IN" sz="2600" dirty="0" smtClean="0"/>
              <a:t>are generally </a:t>
            </a:r>
            <a:r>
              <a:rPr lang="en-IN" sz="2600" dirty="0"/>
              <a:t>thermoplastics, which may be amorphous or semi-crystalline. Such materials </a:t>
            </a:r>
            <a:r>
              <a:rPr lang="en-IN" sz="2600" dirty="0" smtClean="0"/>
              <a:t>melt on </a:t>
            </a:r>
            <a:r>
              <a:rPr lang="en-IN" sz="2600" dirty="0"/>
              <a:t>heating and solidify on cooling. The heating and cooling cycles can be applied </a:t>
            </a:r>
            <a:r>
              <a:rPr lang="en-IN" sz="2600" dirty="0" smtClean="0"/>
              <a:t>several times </a:t>
            </a:r>
            <a:r>
              <a:rPr lang="en-IN" sz="2600" dirty="0"/>
              <a:t>without affecting the properties.</a:t>
            </a:r>
          </a:p>
          <a:p>
            <a:pPr>
              <a:buFont typeface="Wingdings" pitchFamily="2" charset="2"/>
              <a:buChar char="Ø"/>
            </a:pPr>
            <a:r>
              <a:rPr lang="en-IN" sz="2600" dirty="0"/>
              <a:t>Any polymer, whether amorphous or semi-crystalline, consists of long chain </a:t>
            </a:r>
            <a:r>
              <a:rPr lang="en-IN" sz="2600" dirty="0" smtClean="0"/>
              <a:t>molecules containing </a:t>
            </a:r>
            <a:r>
              <a:rPr lang="en-IN" sz="2600" dirty="0"/>
              <a:t>many identical chemical units bound together by covalent bonds. Each unit </a:t>
            </a:r>
            <a:r>
              <a:rPr lang="en-IN" sz="2600" dirty="0" smtClean="0"/>
              <a:t>may be </a:t>
            </a:r>
            <a:r>
              <a:rPr lang="en-IN" sz="2600" dirty="0"/>
              <a:t>composed of one or more small molecular compounds called </a:t>
            </a:r>
            <a:r>
              <a:rPr lang="en-IN" sz="2600" i="1" dirty="0"/>
              <a:t>monomers</a:t>
            </a:r>
            <a:r>
              <a:rPr lang="en-IN" sz="2600" dirty="0"/>
              <a:t>, which are </a:t>
            </a:r>
            <a:r>
              <a:rPr lang="en-IN" sz="2600" dirty="0" smtClean="0"/>
              <a:t>most commonly </a:t>
            </a:r>
            <a:r>
              <a:rPr lang="en-IN" sz="2600" dirty="0"/>
              <a:t>hydrocarbon molecules</a:t>
            </a:r>
            <a:r>
              <a:rPr lang="en-IN" sz="2600" dirty="0" smtClean="0"/>
              <a:t>.</a:t>
            </a:r>
          </a:p>
          <a:p>
            <a:pPr>
              <a:buFont typeface="Wingdings" pitchFamily="2" charset="2"/>
              <a:buChar char="Ø"/>
            </a:pPr>
            <a:r>
              <a:rPr lang="en-IN" sz="2600" dirty="0" smtClean="0"/>
              <a:t>The </a:t>
            </a:r>
            <a:r>
              <a:rPr lang="en-IN" sz="2600" dirty="0"/>
              <a:t>process of joining monomers, end to end, to </a:t>
            </a:r>
            <a:r>
              <a:rPr lang="en-IN" sz="2600" dirty="0" smtClean="0"/>
              <a:t>form long </a:t>
            </a:r>
            <a:r>
              <a:rPr lang="en-IN" sz="2600" dirty="0"/>
              <a:t>polymer chains is called </a:t>
            </a:r>
            <a:r>
              <a:rPr lang="en-IN" sz="2600" i="1" dirty="0" smtClean="0"/>
              <a:t>polymerization</a:t>
            </a:r>
            <a:r>
              <a:rPr lang="en-IN" sz="2600" dirty="0" smtClean="0"/>
              <a:t>. </a:t>
            </a:r>
          </a:p>
          <a:p>
            <a:pPr>
              <a:buFont typeface="Wingdings" pitchFamily="2" charset="2"/>
              <a:buChar char="Ø"/>
            </a:pPr>
            <a:r>
              <a:rPr lang="en-IN" sz="2600" dirty="0" smtClean="0"/>
              <a:t>Manufacture </a:t>
            </a:r>
            <a:r>
              <a:rPr lang="en-IN" sz="2600" dirty="0"/>
              <a:t>of polymers is generally carried out by chemical </a:t>
            </a:r>
            <a:r>
              <a:rPr lang="en-IN" sz="2600" dirty="0" smtClean="0"/>
              <a:t>or petrochemical </a:t>
            </a:r>
            <a:r>
              <a:rPr lang="en-IN" sz="2600" dirty="0"/>
              <a:t>companies who produce polymers in the form of solid pellets, flakes </a:t>
            </a:r>
            <a:r>
              <a:rPr lang="en-IN" sz="2600" dirty="0" smtClean="0"/>
              <a:t>or granules.</a:t>
            </a:r>
            <a:endParaRPr lang="en-IN" sz="2600" dirty="0"/>
          </a:p>
        </p:txBody>
      </p:sp>
    </p:spTree>
    <p:extLst>
      <p:ext uri="{BB962C8B-B14F-4D97-AF65-F5344CB8AC3E}">
        <p14:creationId xmlns:p14="http://schemas.microsoft.com/office/powerpoint/2010/main" val="369592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791200"/>
          </a:xfrm>
        </p:spPr>
        <p:txBody>
          <a:bodyPr>
            <a:noAutofit/>
          </a:bodyPr>
          <a:lstStyle/>
          <a:p>
            <a:r>
              <a:rPr lang="en-US" sz="2000" b="1" u="sng" dirty="0"/>
              <a:t>Geosynthetic products of natural material</a:t>
            </a:r>
          </a:p>
          <a:p>
            <a:pPr marL="0" indent="0">
              <a:buNone/>
            </a:pPr>
            <a:endParaRPr lang="en-IN" sz="2000" b="1" u="sng" dirty="0" smtClean="0"/>
          </a:p>
          <a:p>
            <a:pPr>
              <a:buFont typeface="Wingdings" pitchFamily="2" charset="2"/>
              <a:buChar char="Ø"/>
            </a:pPr>
            <a:r>
              <a:rPr lang="en-IN" sz="2000" dirty="0" smtClean="0"/>
              <a:t>Although </a:t>
            </a:r>
            <a:r>
              <a:rPr lang="en-IN" sz="2000" dirty="0"/>
              <a:t>most of the </a:t>
            </a:r>
            <a:r>
              <a:rPr lang="en-IN" sz="2000" dirty="0" err="1"/>
              <a:t>geosynthetics</a:t>
            </a:r>
            <a:r>
              <a:rPr lang="en-IN" sz="2000" dirty="0"/>
              <a:t> are made from synthetic polymers, a few </a:t>
            </a:r>
            <a:r>
              <a:rPr lang="en-IN" sz="2000" dirty="0" smtClean="0"/>
              <a:t>specialist </a:t>
            </a:r>
            <a:r>
              <a:rPr lang="en-IN" sz="2000" dirty="0" err="1" smtClean="0"/>
              <a:t>geosynthetics</a:t>
            </a:r>
            <a:r>
              <a:rPr lang="en-IN" sz="2000" dirty="0"/>
              <a:t>, especially geotextiles, may also incorporate steel wire or natural </a:t>
            </a:r>
            <a:r>
              <a:rPr lang="en-IN" sz="2000" dirty="0" smtClean="0"/>
              <a:t>biodegradable fibres </a:t>
            </a:r>
            <a:r>
              <a:rPr lang="en-IN" sz="2000" dirty="0"/>
              <a:t>such as jute, coir, paper, cotton, wool, silk, etc. </a:t>
            </a:r>
            <a:endParaRPr lang="en-IN" sz="2000" dirty="0" smtClean="0"/>
          </a:p>
          <a:p>
            <a:pPr>
              <a:buFont typeface="Wingdings" pitchFamily="2" charset="2"/>
              <a:buChar char="Ø"/>
            </a:pPr>
            <a:r>
              <a:rPr lang="en-IN" sz="2000" dirty="0" smtClean="0"/>
              <a:t>Biodegradable </a:t>
            </a:r>
            <a:r>
              <a:rPr lang="en-IN" sz="2000" dirty="0"/>
              <a:t>geotextiles </a:t>
            </a:r>
            <a:r>
              <a:rPr lang="en-IN" sz="2000" dirty="0" smtClean="0"/>
              <a:t>are usually </a:t>
            </a:r>
            <a:r>
              <a:rPr lang="en-IN" sz="2000" dirty="0"/>
              <a:t>limited to erosion control applications where natural vegetation will replace </a:t>
            </a:r>
            <a:r>
              <a:rPr lang="en-IN" sz="2000" dirty="0" smtClean="0"/>
              <a:t>the geotextile’s </a:t>
            </a:r>
            <a:r>
              <a:rPr lang="en-IN" sz="2000" dirty="0"/>
              <a:t>role as it degrades. Jute nets are marketed under various trade names, </a:t>
            </a:r>
            <a:r>
              <a:rPr lang="en-IN" sz="2000" dirty="0" smtClean="0"/>
              <a:t>including </a:t>
            </a:r>
            <a:r>
              <a:rPr lang="en-IN" sz="2000" i="1" dirty="0" err="1" smtClean="0"/>
              <a:t>geojute</a:t>
            </a:r>
            <a:r>
              <a:rPr lang="en-IN" sz="2000" i="1" dirty="0"/>
              <a:t>, soil saver, and anti-wash</a:t>
            </a:r>
            <a:r>
              <a:rPr lang="en-IN" sz="2000" dirty="0"/>
              <a:t>. </a:t>
            </a:r>
            <a:endParaRPr lang="en-IN" sz="2000" dirty="0" smtClean="0"/>
          </a:p>
          <a:p>
            <a:pPr>
              <a:buFont typeface="Wingdings" pitchFamily="2" charset="2"/>
              <a:buChar char="Ø"/>
            </a:pPr>
            <a:r>
              <a:rPr lang="en-IN" sz="2000" dirty="0" smtClean="0"/>
              <a:t>They </a:t>
            </a:r>
            <a:r>
              <a:rPr lang="en-IN" sz="2000" dirty="0"/>
              <a:t>are usually in the form of a woven net with a </a:t>
            </a:r>
            <a:r>
              <a:rPr lang="en-IN" sz="2000" dirty="0" smtClean="0"/>
              <a:t>typical mesh </a:t>
            </a:r>
            <a:r>
              <a:rPr lang="en-IN" sz="2000" dirty="0"/>
              <a:t>open size of about 10 by 15 mm, a typical thickness of about 5 mm and an </a:t>
            </a:r>
            <a:r>
              <a:rPr lang="en-IN" sz="2000" dirty="0" smtClean="0"/>
              <a:t>open area </a:t>
            </a:r>
            <a:r>
              <a:rPr lang="en-IN" sz="2000" dirty="0"/>
              <a:t>of about 65%. </a:t>
            </a:r>
            <a:endParaRPr lang="en-IN" sz="2000" dirty="0" smtClean="0"/>
          </a:p>
          <a:p>
            <a:pPr>
              <a:buFont typeface="Wingdings" pitchFamily="2" charset="2"/>
              <a:buChar char="Ø"/>
            </a:pPr>
            <a:r>
              <a:rPr lang="en-IN" sz="2000" dirty="0" smtClean="0"/>
              <a:t>Vegetation </a:t>
            </a:r>
            <a:r>
              <a:rPr lang="en-IN" sz="2000" dirty="0"/>
              <a:t>can easily grow through openings and use the fabric </a:t>
            </a:r>
            <a:r>
              <a:rPr lang="en-IN" sz="2000" dirty="0" smtClean="0"/>
              <a:t>matrix as </a:t>
            </a:r>
            <a:r>
              <a:rPr lang="en-IN" sz="2000" dirty="0"/>
              <a:t>support. The jute, which is about 80% natural cellulose, should completely </a:t>
            </a:r>
            <a:r>
              <a:rPr lang="en-IN" sz="2000" dirty="0" smtClean="0"/>
              <a:t>degrade in </a:t>
            </a:r>
            <a:r>
              <a:rPr lang="en-IN" sz="2000" dirty="0"/>
              <a:t>about two years. An additional advantage of these biodegradable products is that </a:t>
            </a:r>
            <a:r>
              <a:rPr lang="en-IN" sz="2000" dirty="0" smtClean="0"/>
              <a:t>the decomposed </a:t>
            </a:r>
            <a:r>
              <a:rPr lang="en-IN" sz="2000" dirty="0"/>
              <a:t>jute improves the quality of the soil for vegetation </a:t>
            </a:r>
            <a:r>
              <a:rPr lang="en-IN" sz="2000" dirty="0" smtClean="0"/>
              <a:t>growth.</a:t>
            </a:r>
            <a:endParaRPr lang="en-IN" sz="2000" dirty="0"/>
          </a:p>
        </p:txBody>
      </p:sp>
    </p:spTree>
    <p:extLst>
      <p:ext uri="{BB962C8B-B14F-4D97-AF65-F5344CB8AC3E}">
        <p14:creationId xmlns:p14="http://schemas.microsoft.com/office/powerpoint/2010/main" val="305824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685800" y="1050925"/>
            <a:ext cx="7391400" cy="4740275"/>
            <a:chOff x="336" y="672"/>
            <a:chExt cx="4224" cy="2604"/>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672"/>
              <a:ext cx="4224" cy="2383"/>
            </a:xfrm>
            <a:prstGeom prst="rect">
              <a:avLst/>
            </a:prstGeom>
            <a:noFill/>
            <a:ln w="38100" algn="ctr">
              <a:solidFill>
                <a:srgbClr val="800000"/>
              </a:solidFill>
              <a:miter lim="800000"/>
              <a:headEn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532" y="3108"/>
              <a:ext cx="2972"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tabLst>
                  <a:tab pos="1800225" algn="l"/>
                </a:tabLst>
              </a:pPr>
              <a:r>
                <a:rPr lang="en-US" sz="2000">
                  <a:effectLst/>
                </a:rPr>
                <a:t>Woven Geotextile - Separator (Thane, Mumbai)</a:t>
              </a:r>
            </a:p>
          </p:txBody>
        </p:sp>
      </p:grpSp>
    </p:spTree>
    <p:extLst>
      <p:ext uri="{BB962C8B-B14F-4D97-AF65-F5344CB8AC3E}">
        <p14:creationId xmlns:p14="http://schemas.microsoft.com/office/powerpoint/2010/main" val="3547014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u="sng" dirty="0"/>
              <a:t>Areas </a:t>
            </a:r>
            <a:r>
              <a:rPr lang="en-US" sz="2800" b="1" u="sng" dirty="0" smtClean="0"/>
              <a:t>of </a:t>
            </a:r>
            <a:r>
              <a:rPr lang="en-US" sz="2800" b="1" u="sng" dirty="0"/>
              <a:t>Application</a:t>
            </a:r>
            <a:endParaRPr lang="en-IN" sz="2800" b="1" dirty="0"/>
          </a:p>
        </p:txBody>
      </p:sp>
      <p:sp>
        <p:nvSpPr>
          <p:cNvPr id="4" name="TextBox 3"/>
          <p:cNvSpPr txBox="1"/>
          <p:nvPr/>
        </p:nvSpPr>
        <p:spPr>
          <a:xfrm>
            <a:off x="533400" y="1717963"/>
            <a:ext cx="2819400" cy="646331"/>
          </a:xfrm>
          <a:prstGeom prst="rect">
            <a:avLst/>
          </a:prstGeom>
          <a:noFill/>
        </p:spPr>
        <p:txBody>
          <a:bodyPr wrap="square" rtlCol="0">
            <a:spAutoFit/>
          </a:bodyPr>
          <a:lstStyle/>
          <a:p>
            <a:r>
              <a:rPr lang="en-US" dirty="0"/>
              <a:t>Environmental Protection </a:t>
            </a:r>
            <a:endParaRPr lang="en-IN" dirty="0"/>
          </a:p>
          <a:p>
            <a:endParaRPr lang="en-IN" dirty="0"/>
          </a:p>
        </p:txBody>
      </p:sp>
      <p:sp>
        <p:nvSpPr>
          <p:cNvPr id="5" name="TextBox 4"/>
          <p:cNvSpPr txBox="1"/>
          <p:nvPr/>
        </p:nvSpPr>
        <p:spPr>
          <a:xfrm>
            <a:off x="5084618" y="1717962"/>
            <a:ext cx="3200400" cy="646331"/>
          </a:xfrm>
          <a:prstGeom prst="rect">
            <a:avLst/>
          </a:prstGeom>
          <a:noFill/>
        </p:spPr>
        <p:txBody>
          <a:bodyPr wrap="square" rtlCol="0">
            <a:spAutoFit/>
          </a:bodyPr>
          <a:lstStyle/>
          <a:p>
            <a:r>
              <a:rPr lang="en-US" dirty="0" smtClean="0"/>
              <a:t>Infrastructure Development</a:t>
            </a:r>
          </a:p>
          <a:p>
            <a:endParaRPr lang="en-IN" dirty="0"/>
          </a:p>
        </p:txBody>
      </p:sp>
      <p:sp>
        <p:nvSpPr>
          <p:cNvPr id="6" name="TextBox 5"/>
          <p:cNvSpPr txBox="1"/>
          <p:nvPr/>
        </p:nvSpPr>
        <p:spPr>
          <a:xfrm>
            <a:off x="685800" y="2438400"/>
            <a:ext cx="2667000" cy="1477328"/>
          </a:xfrm>
          <a:prstGeom prst="rect">
            <a:avLst/>
          </a:prstGeom>
          <a:noFill/>
        </p:spPr>
        <p:txBody>
          <a:bodyPr wrap="square" rtlCol="0">
            <a:spAutoFit/>
          </a:bodyPr>
          <a:lstStyle/>
          <a:p>
            <a:r>
              <a:rPr lang="en-US" dirty="0" smtClean="0"/>
              <a:t>Land Engineering</a:t>
            </a:r>
          </a:p>
          <a:p>
            <a:r>
              <a:rPr lang="en-US" dirty="0" smtClean="0"/>
              <a:t>Coastal Protection</a:t>
            </a:r>
          </a:p>
          <a:p>
            <a:r>
              <a:rPr lang="en-US" dirty="0" smtClean="0"/>
              <a:t>Rock fall protection</a:t>
            </a:r>
          </a:p>
          <a:p>
            <a:r>
              <a:rPr lang="en-US" dirty="0" smtClean="0"/>
              <a:t>Canal Lining</a:t>
            </a:r>
          </a:p>
          <a:p>
            <a:r>
              <a:rPr lang="en-US" dirty="0" smtClean="0"/>
              <a:t>Flood Control</a:t>
            </a:r>
            <a:endParaRPr lang="en-IN" dirty="0"/>
          </a:p>
        </p:txBody>
      </p:sp>
      <p:sp>
        <p:nvSpPr>
          <p:cNvPr id="7" name="TextBox 6"/>
          <p:cNvSpPr txBox="1"/>
          <p:nvPr/>
        </p:nvSpPr>
        <p:spPr>
          <a:xfrm>
            <a:off x="5334000" y="2590800"/>
            <a:ext cx="2514600" cy="1200329"/>
          </a:xfrm>
          <a:prstGeom prst="rect">
            <a:avLst/>
          </a:prstGeom>
          <a:noFill/>
        </p:spPr>
        <p:txBody>
          <a:bodyPr wrap="square" rtlCol="0">
            <a:spAutoFit/>
          </a:bodyPr>
          <a:lstStyle/>
          <a:p>
            <a:r>
              <a:rPr lang="en-US" dirty="0" smtClean="0"/>
              <a:t>Roads</a:t>
            </a:r>
          </a:p>
          <a:p>
            <a:r>
              <a:rPr lang="en-US" dirty="0" smtClean="0"/>
              <a:t>Railways</a:t>
            </a:r>
          </a:p>
          <a:p>
            <a:r>
              <a:rPr lang="en-US" dirty="0" smtClean="0"/>
              <a:t>Ground Improvement</a:t>
            </a:r>
          </a:p>
          <a:p>
            <a:r>
              <a:rPr lang="en-US" dirty="0" smtClean="0"/>
              <a:t>Slope Stabilization</a:t>
            </a:r>
            <a:endParaRPr lang="en-IN" dirty="0"/>
          </a:p>
        </p:txBody>
      </p:sp>
      <p:cxnSp>
        <p:nvCxnSpPr>
          <p:cNvPr id="8" name="Straight Arrow Connector 7"/>
          <p:cNvCxnSpPr/>
          <p:nvPr/>
        </p:nvCxnSpPr>
        <p:spPr>
          <a:xfrm>
            <a:off x="1524000" y="2041128"/>
            <a:ext cx="0" cy="39727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791200" y="2041128"/>
            <a:ext cx="0" cy="54967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11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4572000"/>
          </a:xfrm>
        </p:spPr>
        <p:txBody>
          <a:bodyPr/>
          <a:lstStyle/>
          <a:p>
            <a:r>
              <a:rPr lang="en-US" dirty="0"/>
              <a:t>Land </a:t>
            </a:r>
            <a:r>
              <a:rPr lang="en-US" dirty="0" smtClean="0"/>
              <a:t>Engineering</a:t>
            </a:r>
          </a:p>
          <a:p>
            <a:endParaRPr lang="en-US" dirty="0"/>
          </a:p>
          <a:p>
            <a:pPr marL="0" indent="0">
              <a:buNone/>
            </a:pPr>
            <a:endParaRPr lang="en-IN" dirty="0"/>
          </a:p>
        </p:txBody>
      </p:sp>
      <p:sp>
        <p:nvSpPr>
          <p:cNvPr id="2" name="Title 1"/>
          <p:cNvSpPr>
            <a:spLocks noGrp="1"/>
          </p:cNvSpPr>
          <p:nvPr>
            <p:ph type="title"/>
          </p:nvPr>
        </p:nvSpPr>
        <p:spPr>
          <a:xfrm>
            <a:off x="403256" y="304800"/>
            <a:ext cx="8229600" cy="1219200"/>
          </a:xfrm>
        </p:spPr>
        <p:txBody>
          <a:bodyPr>
            <a:normAutofit fontScale="90000"/>
          </a:bodyPr>
          <a:lstStyle/>
          <a:p>
            <a:r>
              <a:rPr lang="en-US" dirty="0" smtClean="0"/>
              <a:t/>
            </a:r>
            <a:br>
              <a:rPr lang="en-US" dirty="0" smtClean="0"/>
            </a:br>
            <a:r>
              <a:rPr lang="en-US" b="1" u="sng" dirty="0" smtClean="0"/>
              <a:t>Environmental </a:t>
            </a:r>
            <a:r>
              <a:rPr lang="en-US" b="1" u="sng" dirty="0"/>
              <a:t>Protection </a:t>
            </a:r>
            <a:r>
              <a:rPr lang="en-IN" b="1" u="sng" dirty="0"/>
              <a:t/>
            </a:r>
            <a:br>
              <a:rPr lang="en-IN" b="1" u="sng" dirty="0"/>
            </a:br>
            <a:endParaRPr lang="en-IN" b="1" u="sng" dirty="0"/>
          </a:p>
        </p:txBody>
      </p:sp>
      <p:grpSp>
        <p:nvGrpSpPr>
          <p:cNvPr id="4" name="Group 9"/>
          <p:cNvGrpSpPr>
            <a:grpSpLocks/>
          </p:cNvGrpSpPr>
          <p:nvPr/>
        </p:nvGrpSpPr>
        <p:grpSpPr bwMode="auto">
          <a:xfrm>
            <a:off x="838200" y="1524000"/>
            <a:ext cx="7543800" cy="4830763"/>
            <a:chOff x="1552" y="1056"/>
            <a:chExt cx="4016" cy="3043"/>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 y="1056"/>
              <a:ext cx="3936" cy="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8"/>
            <p:cNvSpPr>
              <a:spLocks noChangeArrowheads="1"/>
            </p:cNvSpPr>
            <p:nvPr/>
          </p:nvSpPr>
          <p:spPr bwMode="auto">
            <a:xfrm>
              <a:off x="1552" y="3677"/>
              <a:ext cx="3918"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sz="2000">
                  <a:solidFill>
                    <a:srgbClr val="3333CC"/>
                  </a:solidFill>
                  <a:effectLst/>
                </a:rPr>
                <a:t>Subgrade Stabilization using Tensar Biaxial Geogrids</a:t>
              </a:r>
            </a:p>
            <a:p>
              <a:r>
                <a:rPr lang="en-US" sz="2000">
                  <a:solidFill>
                    <a:srgbClr val="3333CC"/>
                  </a:solidFill>
                  <a:effectLst/>
                </a:rPr>
                <a:t>Talasari - </a:t>
              </a:r>
              <a:r>
                <a:rPr lang="en-US" sz="2000">
                  <a:effectLst/>
                </a:rPr>
                <a:t>Udhava Major Dist. Road, PWD,</a:t>
              </a:r>
              <a:r>
                <a:rPr lang="en-US">
                  <a:effectLst>
                    <a:outerShdw blurRad="38100" dist="38100" dir="2700000" algn="tl">
                      <a:srgbClr val="C0C0C0"/>
                    </a:outerShdw>
                  </a:effectLst>
                </a:rPr>
                <a:t> </a:t>
              </a:r>
              <a:r>
                <a:rPr lang="en-US" sz="2000">
                  <a:solidFill>
                    <a:srgbClr val="3333CC"/>
                  </a:solidFill>
                  <a:effectLst/>
                </a:rPr>
                <a:t>Maharashtra</a:t>
              </a:r>
            </a:p>
          </p:txBody>
        </p:sp>
      </p:grpSp>
    </p:spTree>
    <p:extLst>
      <p:ext uri="{BB962C8B-B14F-4D97-AF65-F5344CB8AC3E}">
        <p14:creationId xmlns:p14="http://schemas.microsoft.com/office/powerpoint/2010/main" val="447849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743200"/>
            <a:ext cx="8229600" cy="4572000"/>
          </a:xfrm>
        </p:spPr>
        <p:txBody>
          <a:bodyPr/>
          <a:lstStyle/>
          <a:p>
            <a:pPr marL="0" indent="0" algn="ctr">
              <a:buNone/>
            </a:pPr>
            <a:r>
              <a:rPr lang="en-US" sz="2800" b="1" dirty="0"/>
              <a:t>“GEOSYNTHETICS ARE NEW BUT THE CONCEPT IS NOT”</a:t>
            </a:r>
          </a:p>
          <a:p>
            <a:pPr marL="0" indent="0" algn="ctr">
              <a:buNone/>
            </a:pPr>
            <a:endParaRPr lang="en-IN" dirty="0"/>
          </a:p>
        </p:txBody>
      </p:sp>
    </p:spTree>
    <p:extLst>
      <p:ext uri="{BB962C8B-B14F-4D97-AF65-F5344CB8AC3E}">
        <p14:creationId xmlns:p14="http://schemas.microsoft.com/office/powerpoint/2010/main" val="1120363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940"/>
            <a:ext cx="8229600" cy="1219200"/>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Coastal </a:t>
            </a:r>
            <a:r>
              <a:rPr lang="en-US" dirty="0"/>
              <a:t>Protection</a:t>
            </a:r>
            <a:br>
              <a:rPr lang="en-US" dirty="0"/>
            </a:br>
            <a:endParaRPr lang="en-IN" dirty="0"/>
          </a:p>
        </p:txBody>
      </p:sp>
      <p:grpSp>
        <p:nvGrpSpPr>
          <p:cNvPr id="4" name="Group 85"/>
          <p:cNvGrpSpPr>
            <a:grpSpLocks/>
          </p:cNvGrpSpPr>
          <p:nvPr/>
        </p:nvGrpSpPr>
        <p:grpSpPr bwMode="auto">
          <a:xfrm>
            <a:off x="914400" y="1719776"/>
            <a:ext cx="6934200" cy="4564063"/>
            <a:chOff x="656" y="1296"/>
            <a:chExt cx="3424" cy="2636"/>
          </a:xfrm>
        </p:grpSpPr>
        <p:pic>
          <p:nvPicPr>
            <p:cNvPr id="5" name="Picture 86" descr="DSC02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 y="1296"/>
              <a:ext cx="3325" cy="2425"/>
            </a:xfrm>
            <a:prstGeom prst="rect">
              <a:avLst/>
            </a:prstGeom>
            <a:noFill/>
            <a:ln w="254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87"/>
            <p:cNvSpPr>
              <a:spLocks noChangeArrowheads="1"/>
            </p:cNvSpPr>
            <p:nvPr/>
          </p:nvSpPr>
          <p:spPr bwMode="auto">
            <a:xfrm>
              <a:off x="656" y="3703"/>
              <a:ext cx="325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a:solidFill>
                    <a:srgbClr val="3333CC"/>
                  </a:solidFill>
                  <a:effectLst/>
                </a:rPr>
                <a:t>After installation - During High Tide</a:t>
              </a:r>
            </a:p>
          </p:txBody>
        </p:sp>
      </p:grpSp>
    </p:spTree>
    <p:extLst>
      <p:ext uri="{BB962C8B-B14F-4D97-AF65-F5344CB8AC3E}">
        <p14:creationId xmlns:p14="http://schemas.microsoft.com/office/powerpoint/2010/main" val="521646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68" y="457200"/>
            <a:ext cx="8229600" cy="1219200"/>
          </a:xfrm>
        </p:spPr>
        <p:txBody>
          <a:bodyPr>
            <a:normAutofit fontScale="90000"/>
          </a:bodyPr>
          <a:lstStyle/>
          <a:p>
            <a:r>
              <a:rPr lang="en-US" dirty="0" smtClean="0"/>
              <a:t/>
            </a:r>
            <a:br>
              <a:rPr lang="en-US" dirty="0" smtClean="0"/>
            </a:br>
            <a:r>
              <a:rPr lang="en-US" dirty="0" smtClean="0"/>
              <a:t>Rock </a:t>
            </a:r>
            <a:r>
              <a:rPr lang="en-US" dirty="0"/>
              <a:t>fall protection</a:t>
            </a:r>
            <a:br>
              <a:rPr lang="en-US" dirty="0"/>
            </a:br>
            <a:endParaRPr lang="en-IN" dirty="0"/>
          </a:p>
        </p:txBody>
      </p:sp>
      <p:grpSp>
        <p:nvGrpSpPr>
          <p:cNvPr id="4" name="Group 15"/>
          <p:cNvGrpSpPr>
            <a:grpSpLocks/>
          </p:cNvGrpSpPr>
          <p:nvPr/>
        </p:nvGrpSpPr>
        <p:grpSpPr bwMode="auto">
          <a:xfrm>
            <a:off x="1600200" y="1524000"/>
            <a:ext cx="5867400" cy="4754563"/>
            <a:chOff x="1107" y="1248"/>
            <a:chExt cx="3499" cy="2852"/>
          </a:xfrm>
        </p:grpSpPr>
        <p:pic>
          <p:nvPicPr>
            <p:cNvPr id="5" name="Picture 16" descr="Picture 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 y="1248"/>
              <a:ext cx="3453"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p:cNvSpPr>
              <a:spLocks noChangeArrowheads="1"/>
            </p:cNvSpPr>
            <p:nvPr/>
          </p:nvSpPr>
          <p:spPr bwMode="auto">
            <a:xfrm>
              <a:off x="1107" y="3917"/>
              <a:ext cx="211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1">
              <a:spAutoFit/>
            </a:bodyPr>
            <a:lstStyle/>
            <a:p>
              <a:r>
                <a:rPr lang="en-US" sz="2000">
                  <a:solidFill>
                    <a:srgbClr val="3333CC"/>
                  </a:solidFill>
                  <a:effectLst/>
                </a:rPr>
                <a:t>Gabion Retaining Wall – Lavasa</a:t>
              </a:r>
            </a:p>
          </p:txBody>
        </p:sp>
      </p:grpSp>
    </p:spTree>
    <p:extLst>
      <p:ext uri="{BB962C8B-B14F-4D97-AF65-F5344CB8AC3E}">
        <p14:creationId xmlns:p14="http://schemas.microsoft.com/office/powerpoint/2010/main" val="298906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Canal </a:t>
            </a:r>
            <a:r>
              <a:rPr lang="en-US" dirty="0"/>
              <a:t>Lining</a:t>
            </a:r>
            <a:br>
              <a:rPr lang="en-US" dirty="0"/>
            </a:b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371600"/>
            <a:ext cx="4724400" cy="4495800"/>
          </a:xfrm>
          <a:prstGeom prst="rect">
            <a:avLst/>
          </a:prstGeom>
        </p:spPr>
      </p:pic>
    </p:spTree>
    <p:extLst>
      <p:ext uri="{BB962C8B-B14F-4D97-AF65-F5344CB8AC3E}">
        <p14:creationId xmlns:p14="http://schemas.microsoft.com/office/powerpoint/2010/main" val="3812974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1371600" y="1130770"/>
            <a:ext cx="5867400" cy="4800600"/>
            <a:chOff x="672" y="816"/>
            <a:chExt cx="3072" cy="2698"/>
          </a:xfrm>
        </p:grpSpPr>
        <p:pic>
          <p:nvPicPr>
            <p:cNvPr id="5" name="Picture 9" descr="IMG_27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816"/>
              <a:ext cx="3024" cy="22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
            <p:cNvSpPr>
              <a:spLocks noChangeArrowheads="1"/>
            </p:cNvSpPr>
            <p:nvPr/>
          </p:nvSpPr>
          <p:spPr bwMode="auto">
            <a:xfrm>
              <a:off x="672" y="3072"/>
              <a:ext cx="30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a:solidFill>
                    <a:srgbClr val="3333CC"/>
                  </a:solidFill>
                  <a:effectLst/>
                </a:rPr>
                <a:t>Revetment - Anti Erosion Sea Bund</a:t>
              </a:r>
            </a:p>
            <a:p>
              <a:pPr algn="l"/>
              <a:r>
                <a:rPr lang="en-US" sz="2000">
                  <a:solidFill>
                    <a:srgbClr val="3333CC"/>
                  </a:solidFill>
                  <a:effectLst/>
                </a:rPr>
                <a:t>Morbhagwa, Gujarat, India</a:t>
              </a:r>
            </a:p>
          </p:txBody>
        </p:sp>
      </p:grpSp>
    </p:spTree>
    <p:extLst>
      <p:ext uri="{BB962C8B-B14F-4D97-AF65-F5344CB8AC3E}">
        <p14:creationId xmlns:p14="http://schemas.microsoft.com/office/powerpoint/2010/main" val="271871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a:p>
          <a:p>
            <a:pPr marL="0" indent="0">
              <a:buNone/>
            </a:pPr>
            <a:endParaRPr lang="en-IN"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Flood </a:t>
            </a:r>
            <a:r>
              <a:rPr lang="en-US" dirty="0"/>
              <a:t>Control</a:t>
            </a:r>
            <a:r>
              <a:rPr lang="en-IN" dirty="0"/>
              <a:t/>
            </a:r>
            <a:br>
              <a:rPr lang="en-IN" dirty="0"/>
            </a:br>
            <a:endParaRPr lang="en-IN" dirty="0"/>
          </a:p>
        </p:txBody>
      </p:sp>
      <p:grpSp>
        <p:nvGrpSpPr>
          <p:cNvPr id="7" name="Group 16"/>
          <p:cNvGrpSpPr>
            <a:grpSpLocks/>
          </p:cNvGrpSpPr>
          <p:nvPr/>
        </p:nvGrpSpPr>
        <p:grpSpPr bwMode="auto">
          <a:xfrm>
            <a:off x="495299" y="1143000"/>
            <a:ext cx="7599363" cy="4711700"/>
            <a:chOff x="240" y="576"/>
            <a:chExt cx="4787" cy="2968"/>
          </a:xfrm>
        </p:grpSpPr>
        <p:sp>
          <p:nvSpPr>
            <p:cNvPr id="11" name="Rectangle 15"/>
            <p:cNvSpPr>
              <a:spLocks noChangeArrowheads="1"/>
            </p:cNvSpPr>
            <p:nvPr/>
          </p:nvSpPr>
          <p:spPr bwMode="auto">
            <a:xfrm>
              <a:off x="240" y="3352"/>
              <a:ext cx="32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algn="l">
                <a:spcBef>
                  <a:spcPct val="50000"/>
                </a:spcBef>
              </a:pPr>
              <a:r>
                <a:rPr lang="en-US" sz="2000">
                  <a:solidFill>
                    <a:schemeClr val="accent2"/>
                  </a:solidFill>
                  <a:effectLst/>
                </a:rPr>
                <a:t>Flood Protection Works, Mula River, Pune</a:t>
              </a:r>
            </a:p>
          </p:txBody>
        </p:sp>
        <p:pic>
          <p:nvPicPr>
            <p:cNvPr id="12" name="Picture 14" descr="PCMC Mulla 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576"/>
              <a:ext cx="4643" cy="27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9345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Infrastructure development</a:t>
            </a:r>
            <a:br>
              <a:rPr lang="en-US" b="1" u="sng" dirty="0" smtClean="0"/>
            </a:br>
            <a:r>
              <a:rPr lang="en-US" sz="3600" dirty="0" smtClean="0"/>
              <a:t>Roads</a:t>
            </a:r>
            <a:endParaRPr lang="en-US" sz="3600" dirty="0"/>
          </a:p>
        </p:txBody>
      </p:sp>
      <p:sp>
        <p:nvSpPr>
          <p:cNvPr id="4" name="Content Placeholder 2"/>
          <p:cNvSpPr>
            <a:spLocks noGrp="1"/>
          </p:cNvSpPr>
          <p:nvPr>
            <p:ph idx="1"/>
          </p:nvPr>
        </p:nvSpPr>
        <p:spPr>
          <a:xfrm>
            <a:off x="457200" y="1524000"/>
            <a:ext cx="8229600" cy="4572000"/>
          </a:xfrm>
        </p:spPr>
        <p:txBody>
          <a:bodyPr>
            <a:normAutofit/>
          </a:bodyPr>
          <a:lstStyle/>
          <a:p>
            <a:pPr>
              <a:buFont typeface="Wingdings" pitchFamily="2" charset="2"/>
              <a:buChar char="Ø"/>
            </a:pPr>
            <a:r>
              <a:rPr lang="en-IN" sz="2000" dirty="0" smtClean="0"/>
              <a:t>Roads often have to be constructed across weak and compressible soil subgrades. It is therefore common practice to distribute the traffic loads in order to decrease the stresses on the soil subgrade. </a:t>
            </a:r>
          </a:p>
          <a:p>
            <a:pPr>
              <a:buFont typeface="Wingdings" pitchFamily="2" charset="2"/>
              <a:buChar char="Ø"/>
            </a:pPr>
            <a:r>
              <a:rPr lang="en-IN" sz="2000" dirty="0" smtClean="0"/>
              <a:t>This is generally done by placing a granular layer over the soil subgrade. The granular layer should present good mechanical properties and enough thickness. </a:t>
            </a:r>
          </a:p>
          <a:p>
            <a:pPr>
              <a:buFont typeface="Wingdings" pitchFamily="2" charset="2"/>
              <a:buChar char="Ø"/>
            </a:pPr>
            <a:r>
              <a:rPr lang="en-IN" sz="2000" dirty="0" smtClean="0"/>
              <a:t>The long-term interaction between a fine soil subgrade and the granular layer, under dynamic loads, is likely to cause pumping erosion of the soil subgrade and penetration of the granular particles into the soil subgrade, giving rise to permanent deflections and eventually to failure. </a:t>
            </a:r>
          </a:p>
          <a:p>
            <a:pPr>
              <a:buFont typeface="Wingdings" pitchFamily="2" charset="2"/>
              <a:buChar char="Ø"/>
            </a:pPr>
            <a:r>
              <a:rPr lang="en-IN" sz="2000" dirty="0" smtClean="0"/>
              <a:t>At present, geosynthetics are being used to solve many such problems.</a:t>
            </a:r>
            <a:endParaRPr lang="en-IN" sz="2000" dirty="0"/>
          </a:p>
        </p:txBody>
      </p:sp>
    </p:spTree>
    <p:extLst>
      <p:ext uri="{BB962C8B-B14F-4D97-AF65-F5344CB8AC3E}">
        <p14:creationId xmlns:p14="http://schemas.microsoft.com/office/powerpoint/2010/main" val="766207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2057400"/>
            <a:ext cx="5486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310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Railways</a:t>
            </a:r>
            <a:r>
              <a:rPr lang="en-US" dirty="0"/>
              <a:t/>
            </a:r>
            <a:br>
              <a:rPr lang="en-US" dirty="0"/>
            </a:br>
            <a:endParaRPr lang="en-IN" dirty="0"/>
          </a:p>
        </p:txBody>
      </p:sp>
      <p:sp>
        <p:nvSpPr>
          <p:cNvPr id="7" name="Content Placeholder 2"/>
          <p:cNvSpPr>
            <a:spLocks noGrp="1"/>
          </p:cNvSpPr>
          <p:nvPr>
            <p:ph idx="1"/>
          </p:nvPr>
        </p:nvSpPr>
        <p:spPr>
          <a:xfrm>
            <a:off x="533400" y="762000"/>
            <a:ext cx="8229600" cy="5486400"/>
          </a:xfrm>
        </p:spPr>
        <p:txBody>
          <a:bodyPr>
            <a:noAutofit/>
          </a:bodyPr>
          <a:lstStyle/>
          <a:p>
            <a:pPr marL="0" indent="0">
              <a:buNone/>
            </a:pPr>
            <a:endParaRPr lang="en-IN" sz="2000" dirty="0" smtClean="0"/>
          </a:p>
          <a:p>
            <a:pPr>
              <a:buFont typeface="Wingdings" pitchFamily="2" charset="2"/>
              <a:buChar char="Ø"/>
            </a:pPr>
            <a:r>
              <a:rPr lang="en-IN" sz="2000" dirty="0" smtClean="0"/>
              <a:t>Railway </a:t>
            </a:r>
            <a:r>
              <a:rPr lang="en-IN" sz="2000" dirty="0"/>
              <a:t>tracks serve as a stable </a:t>
            </a:r>
            <a:r>
              <a:rPr lang="en-IN" sz="2000" dirty="0" smtClean="0"/>
              <a:t>guide way </a:t>
            </a:r>
            <a:r>
              <a:rPr lang="en-IN" sz="2000" dirty="0"/>
              <a:t>to trains with appropriate vertical and </a:t>
            </a:r>
            <a:r>
              <a:rPr lang="en-IN" sz="2000" dirty="0" smtClean="0"/>
              <a:t>horizontal alignment</a:t>
            </a:r>
            <a:r>
              <a:rPr lang="en-IN" sz="2000" dirty="0"/>
              <a:t>. </a:t>
            </a:r>
            <a:endParaRPr lang="en-IN" sz="2000" dirty="0" smtClean="0"/>
          </a:p>
          <a:p>
            <a:pPr>
              <a:buFont typeface="Wingdings" pitchFamily="2" charset="2"/>
              <a:buChar char="Ø"/>
            </a:pPr>
            <a:r>
              <a:rPr lang="en-IN" sz="2000" dirty="0" smtClean="0"/>
              <a:t>To </a:t>
            </a:r>
            <a:r>
              <a:rPr lang="en-IN" sz="2000" dirty="0"/>
              <a:t>achieve this role each component of the track </a:t>
            </a:r>
            <a:r>
              <a:rPr lang="en-IN" sz="2000" dirty="0" smtClean="0"/>
              <a:t>system </a:t>
            </a:r>
            <a:r>
              <a:rPr lang="en-IN" sz="2000" dirty="0"/>
              <a:t>must </a:t>
            </a:r>
            <a:r>
              <a:rPr lang="en-IN" sz="2000" dirty="0" smtClean="0"/>
              <a:t>perform its </a:t>
            </a:r>
            <a:r>
              <a:rPr lang="en-IN" sz="2000" dirty="0"/>
              <a:t>specific functions satisfactorily in response to the traffic loads and </a:t>
            </a:r>
            <a:r>
              <a:rPr lang="en-IN" sz="2000" dirty="0" smtClean="0"/>
              <a:t>environmental factors </a:t>
            </a:r>
            <a:r>
              <a:rPr lang="en-IN" sz="2000" dirty="0"/>
              <a:t>imposed on the </a:t>
            </a:r>
            <a:r>
              <a:rPr lang="en-IN" sz="2000" dirty="0" smtClean="0"/>
              <a:t>system. </a:t>
            </a:r>
          </a:p>
          <a:p>
            <a:pPr>
              <a:buFont typeface="Wingdings" pitchFamily="2" charset="2"/>
              <a:buChar char="Ø"/>
            </a:pPr>
            <a:r>
              <a:rPr lang="en-IN" sz="2000" dirty="0" smtClean="0"/>
              <a:t>Geosynthetics </a:t>
            </a:r>
            <a:r>
              <a:rPr lang="en-IN" sz="2000" dirty="0"/>
              <a:t>play an important role in achieving higher efficiency and better </a:t>
            </a:r>
            <a:r>
              <a:rPr lang="en-IN" sz="2000" dirty="0" smtClean="0"/>
              <a:t>performance of </a:t>
            </a:r>
            <a:r>
              <a:rPr lang="en-IN" sz="2000" dirty="0"/>
              <a:t>modern-day railway track structures. They are nowadays used to correct some </a:t>
            </a:r>
            <a:r>
              <a:rPr lang="en-IN" sz="2000" dirty="0" smtClean="0"/>
              <a:t>track support </a:t>
            </a:r>
            <a:r>
              <a:rPr lang="en-IN" sz="2000" dirty="0"/>
              <a:t>problems. </a:t>
            </a:r>
            <a:endParaRPr lang="en-IN" sz="2000" dirty="0" smtClean="0"/>
          </a:p>
          <a:p>
            <a:pPr>
              <a:buFont typeface="Wingdings" pitchFamily="2" charset="2"/>
              <a:buChar char="Ø"/>
            </a:pPr>
            <a:r>
              <a:rPr lang="en-IN" sz="2000" dirty="0" smtClean="0"/>
              <a:t>Acceptance </a:t>
            </a:r>
            <a:r>
              <a:rPr lang="en-IN" sz="2000" dirty="0"/>
              <a:t>and use of geotextiles for track stabilization is now </a:t>
            </a:r>
            <a:r>
              <a:rPr lang="en-IN" sz="2000" dirty="0" smtClean="0"/>
              <a:t>common practice </a:t>
            </a:r>
            <a:r>
              <a:rPr lang="en-IN" sz="2000" dirty="0"/>
              <a:t>in the USA, Canada and Europe. </a:t>
            </a:r>
            <a:endParaRPr lang="en-IN" sz="2000" dirty="0" smtClean="0"/>
          </a:p>
          <a:p>
            <a:pPr>
              <a:buFont typeface="Wingdings" pitchFamily="2" charset="2"/>
              <a:buChar char="Ø"/>
            </a:pPr>
            <a:r>
              <a:rPr lang="en-IN" sz="2000" dirty="0" smtClean="0"/>
              <a:t>Geotextiles </a:t>
            </a:r>
            <a:r>
              <a:rPr lang="en-IN" sz="2000" dirty="0"/>
              <a:t>are also being used in high </a:t>
            </a:r>
            <a:r>
              <a:rPr lang="en-IN" sz="2000" dirty="0" smtClean="0"/>
              <a:t>maintenance locations </a:t>
            </a:r>
            <a:r>
              <a:rPr lang="en-IN" sz="2000" dirty="0"/>
              <a:t>such as turnouts, rail crossings, switches and highway crossings. One of </a:t>
            </a:r>
            <a:r>
              <a:rPr lang="en-IN" sz="2000" dirty="0" smtClean="0"/>
              <a:t>the most </a:t>
            </a:r>
            <a:r>
              <a:rPr lang="en-IN" sz="2000" dirty="0"/>
              <a:t>important areas served by geotextiles is beneath the mainline track for stabilization </a:t>
            </a:r>
            <a:r>
              <a:rPr lang="en-IN" sz="2000" dirty="0" smtClean="0"/>
              <a:t>of marginal </a:t>
            </a:r>
            <a:r>
              <a:rPr lang="en-IN" sz="2000" dirty="0"/>
              <a:t>or poor subgrade, which can suffer from severe mud-pumping and subsidence.</a:t>
            </a:r>
          </a:p>
        </p:txBody>
      </p:sp>
    </p:spTree>
    <p:extLst>
      <p:ext uri="{BB962C8B-B14F-4D97-AF65-F5344CB8AC3E}">
        <p14:creationId xmlns:p14="http://schemas.microsoft.com/office/powerpoint/2010/main" val="229351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
          <p:cNvGrpSpPr>
            <a:grpSpLocks/>
          </p:cNvGrpSpPr>
          <p:nvPr/>
        </p:nvGrpSpPr>
        <p:grpSpPr bwMode="auto">
          <a:xfrm>
            <a:off x="1219200" y="1077119"/>
            <a:ext cx="6800850" cy="5168900"/>
            <a:chOff x="824" y="816"/>
            <a:chExt cx="4284" cy="3256"/>
          </a:xfrm>
        </p:grpSpPr>
        <p:pic>
          <p:nvPicPr>
            <p:cNvPr id="6" name="Picture 8" descr="DSC_0670"/>
            <p:cNvPicPr>
              <a:picLocks noChangeAspect="1" noChangeArrowheads="1"/>
            </p:cNvPicPr>
            <p:nvPr/>
          </p:nvPicPr>
          <p:blipFill>
            <a:blip r:embed="rId2">
              <a:extLst>
                <a:ext uri="{28A0092B-C50C-407E-A947-70E740481C1C}">
                  <a14:useLocalDpi xmlns:a14="http://schemas.microsoft.com/office/drawing/2010/main" val="0"/>
                </a:ext>
              </a:extLst>
            </a:blip>
            <a:srcRect t="-5" r="6999" b="1123"/>
            <a:stretch>
              <a:fillRect/>
            </a:stretch>
          </p:blipFill>
          <p:spPr bwMode="auto">
            <a:xfrm>
              <a:off x="864" y="816"/>
              <a:ext cx="3888" cy="2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9"/>
            <p:cNvSpPr>
              <a:spLocks noChangeArrowheads="1"/>
            </p:cNvSpPr>
            <p:nvPr/>
          </p:nvSpPr>
          <p:spPr bwMode="auto">
            <a:xfrm>
              <a:off x="824" y="3688"/>
              <a:ext cx="42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a:r>
                <a:rPr lang="en-GB" sz="2000">
                  <a:effectLst/>
                </a:rPr>
                <a:t>Slope Retention works at Sakleshpur – Subhramanya Road Section, South Western Railways, Mysore Division</a:t>
              </a:r>
              <a:endParaRPr lang="en-US" sz="2000">
                <a:effectLst>
                  <a:outerShdw blurRad="38100" dist="38100" dir="2700000" algn="tl">
                    <a:srgbClr val="C0C0C0"/>
                  </a:outerShdw>
                </a:effectLst>
              </a:endParaRPr>
            </a:p>
          </p:txBody>
        </p:sp>
      </p:grpSp>
    </p:spTree>
    <p:extLst>
      <p:ext uri="{BB962C8B-B14F-4D97-AF65-F5344CB8AC3E}">
        <p14:creationId xmlns:p14="http://schemas.microsoft.com/office/powerpoint/2010/main" val="38286867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101003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00200" y="990600"/>
            <a:ext cx="5715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Ground </a:t>
            </a:r>
            <a:r>
              <a:rPr lang="en-US" dirty="0"/>
              <a:t>Improvement</a:t>
            </a:r>
            <a:br>
              <a:rPr lang="en-US" dirty="0"/>
            </a:br>
            <a:endParaRPr lang="en-IN" dirty="0"/>
          </a:p>
        </p:txBody>
      </p:sp>
      <p:sp>
        <p:nvSpPr>
          <p:cNvPr id="3" name="TextBox 2"/>
          <p:cNvSpPr txBox="1"/>
          <p:nvPr/>
        </p:nvSpPr>
        <p:spPr>
          <a:xfrm>
            <a:off x="1981200" y="5657671"/>
            <a:ext cx="5105400" cy="923330"/>
          </a:xfrm>
          <a:prstGeom prst="rect">
            <a:avLst/>
          </a:prstGeom>
          <a:noFill/>
        </p:spPr>
        <p:txBody>
          <a:bodyPr wrap="square" rtlCol="0">
            <a:spAutoFit/>
          </a:bodyPr>
          <a:lstStyle/>
          <a:p>
            <a:r>
              <a:rPr lang="en-US" dirty="0">
                <a:solidFill>
                  <a:schemeClr val="accent2"/>
                </a:solidFill>
              </a:rPr>
              <a:t>Ground Improvement for Tank Foundation, </a:t>
            </a:r>
            <a:br>
              <a:rPr lang="en-US" dirty="0">
                <a:solidFill>
                  <a:schemeClr val="accent2"/>
                </a:solidFill>
              </a:rPr>
            </a:br>
            <a:r>
              <a:rPr lang="en-US" dirty="0">
                <a:solidFill>
                  <a:schemeClr val="accent2"/>
                </a:solidFill>
              </a:rPr>
              <a:t>HPCL, </a:t>
            </a:r>
            <a:r>
              <a:rPr lang="en-US" dirty="0" err="1">
                <a:solidFill>
                  <a:schemeClr val="accent2"/>
                </a:solidFill>
              </a:rPr>
              <a:t>Mundra</a:t>
            </a:r>
            <a:r>
              <a:rPr lang="en-US" dirty="0">
                <a:solidFill>
                  <a:schemeClr val="accent2"/>
                </a:solidFill>
              </a:rPr>
              <a:t>, Gujarat</a:t>
            </a:r>
          </a:p>
          <a:p>
            <a:endParaRPr lang="en-IN" dirty="0"/>
          </a:p>
        </p:txBody>
      </p:sp>
    </p:spTree>
    <p:extLst>
      <p:ext uri="{BB962C8B-B14F-4D97-AF65-F5344CB8AC3E}">
        <p14:creationId xmlns:p14="http://schemas.microsoft.com/office/powerpoint/2010/main" val="369655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Concept of </a:t>
            </a:r>
            <a:r>
              <a:rPr lang="en-US" dirty="0" smtClean="0"/>
              <a:t>geosynthetics</a:t>
            </a:r>
            <a:endParaRPr lang="en-US" dirty="0"/>
          </a:p>
          <a:p>
            <a:r>
              <a:rPr lang="en-US" dirty="0"/>
              <a:t>Role of </a:t>
            </a:r>
            <a:r>
              <a:rPr lang="en-US" dirty="0" smtClean="0"/>
              <a:t>geosynthetics</a:t>
            </a:r>
          </a:p>
          <a:p>
            <a:r>
              <a:rPr lang="en-US" dirty="0"/>
              <a:t>Geosynthetics </a:t>
            </a:r>
            <a:r>
              <a:rPr lang="en-US" dirty="0" smtClean="0"/>
              <a:t>products</a:t>
            </a:r>
            <a:endParaRPr lang="en-US" dirty="0"/>
          </a:p>
          <a:p>
            <a:r>
              <a:rPr lang="en-US" dirty="0"/>
              <a:t>Application of geosynthetics in construction industry</a:t>
            </a:r>
          </a:p>
          <a:p>
            <a:r>
              <a:rPr lang="en-US" dirty="0" smtClean="0"/>
              <a:t>Geosynthetic </a:t>
            </a:r>
            <a:r>
              <a:rPr lang="en-US" dirty="0"/>
              <a:t>products of natural material</a:t>
            </a:r>
          </a:p>
          <a:p>
            <a:r>
              <a:rPr lang="en-US" dirty="0"/>
              <a:t>Areas of application</a:t>
            </a:r>
          </a:p>
          <a:p>
            <a:r>
              <a:rPr lang="en-US" dirty="0"/>
              <a:t>Test for Geosynthetics</a:t>
            </a:r>
          </a:p>
          <a:p>
            <a:r>
              <a:rPr lang="en-US" dirty="0"/>
              <a:t>Advantages</a:t>
            </a:r>
          </a:p>
          <a:p>
            <a:r>
              <a:rPr lang="en-US" dirty="0" smtClean="0"/>
              <a:t>Analysis of present scenario (Usage, graphs)</a:t>
            </a:r>
          </a:p>
          <a:p>
            <a:r>
              <a:rPr lang="en-US" dirty="0" smtClean="0"/>
              <a:t>Use of geosynthetics in field (PICTURES)</a:t>
            </a:r>
            <a:endParaRPr lang="en-US" dirty="0"/>
          </a:p>
          <a:p>
            <a:pPr marL="0" indent="0">
              <a:buNone/>
            </a:pPr>
            <a:endParaRPr lang="en-IN" dirty="0"/>
          </a:p>
        </p:txBody>
      </p:sp>
      <p:sp>
        <p:nvSpPr>
          <p:cNvPr id="2" name="Title 1"/>
          <p:cNvSpPr>
            <a:spLocks noGrp="1"/>
          </p:cNvSpPr>
          <p:nvPr>
            <p:ph type="title"/>
          </p:nvPr>
        </p:nvSpPr>
        <p:spPr>
          <a:xfrm>
            <a:off x="457200" y="0"/>
            <a:ext cx="8229600" cy="1219200"/>
          </a:xfrm>
        </p:spPr>
        <p:txBody>
          <a:bodyPr>
            <a:normAutofit/>
          </a:bodyPr>
          <a:lstStyle/>
          <a:p>
            <a:pPr algn="l"/>
            <a:r>
              <a:rPr lang="en-US" sz="2400" u="sng" dirty="0"/>
              <a:t>CONTENTS</a:t>
            </a:r>
            <a:endParaRPr lang="en-IN" sz="2400" dirty="0"/>
          </a:p>
        </p:txBody>
      </p:sp>
    </p:spTree>
    <p:extLst>
      <p:ext uri="{BB962C8B-B14F-4D97-AF65-F5344CB8AC3E}">
        <p14:creationId xmlns:p14="http://schemas.microsoft.com/office/powerpoint/2010/main" val="254373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72000"/>
          </a:xfrm>
        </p:spPr>
        <p:txBody>
          <a:bodyPr>
            <a:noAutofit/>
          </a:bodyPr>
          <a:lstStyle/>
          <a:p>
            <a:pPr marL="0" indent="0">
              <a:buNone/>
            </a:pPr>
            <a:r>
              <a:rPr lang="en-IN" sz="2000" dirty="0"/>
              <a:t>In recent years </a:t>
            </a:r>
            <a:r>
              <a:rPr lang="en-IN" sz="2000" dirty="0" err="1"/>
              <a:t>geosynthetic</a:t>
            </a:r>
            <a:r>
              <a:rPr lang="en-IN" sz="2000" dirty="0"/>
              <a:t>-reinforced slopes have provided innovative and </a:t>
            </a:r>
            <a:r>
              <a:rPr lang="en-IN" sz="2000" dirty="0" smtClean="0"/>
              <a:t>cost-effective solutions </a:t>
            </a:r>
            <a:r>
              <a:rPr lang="en-IN" sz="2000" dirty="0"/>
              <a:t>to slope stabilization problems, particularly after a slope failure has occurred or </a:t>
            </a:r>
            <a:r>
              <a:rPr lang="en-IN" sz="2000" dirty="0" smtClean="0"/>
              <a:t>if a </a:t>
            </a:r>
            <a:r>
              <a:rPr lang="en-IN" sz="2000" dirty="0"/>
              <a:t>steeper than safe unreinforced slope is desirable. They provide a wide array of design</a:t>
            </a:r>
          </a:p>
          <a:p>
            <a:pPr marL="0" indent="0">
              <a:buNone/>
            </a:pPr>
            <a:r>
              <a:rPr lang="en-IN" sz="2000" dirty="0"/>
              <a:t>advantages as mentioned </a:t>
            </a:r>
            <a:r>
              <a:rPr lang="en-IN" sz="2000" dirty="0" smtClean="0"/>
              <a:t>below :</a:t>
            </a:r>
            <a:endParaRPr lang="en-IN" sz="2000" dirty="0"/>
          </a:p>
          <a:p>
            <a:r>
              <a:rPr lang="en-IN" sz="2000" dirty="0" smtClean="0"/>
              <a:t>reduce </a:t>
            </a:r>
            <a:r>
              <a:rPr lang="en-IN" sz="2000" dirty="0"/>
              <a:t>land requirement to facilitate a change in grade;</a:t>
            </a:r>
          </a:p>
          <a:p>
            <a:r>
              <a:rPr lang="en-IN" sz="2000" dirty="0" smtClean="0"/>
              <a:t>provide </a:t>
            </a:r>
            <a:r>
              <a:rPr lang="en-IN" sz="2000" dirty="0"/>
              <a:t>additional usable area at toe or crest of slope;</a:t>
            </a:r>
          </a:p>
          <a:p>
            <a:r>
              <a:rPr lang="en-IN" sz="2000" dirty="0" smtClean="0"/>
              <a:t>use </a:t>
            </a:r>
            <a:r>
              <a:rPr lang="en-IN" sz="2000" dirty="0"/>
              <a:t>available on-site soil to balance earthwork quantities;</a:t>
            </a:r>
          </a:p>
          <a:p>
            <a:r>
              <a:rPr lang="en-IN" sz="2000" dirty="0" smtClean="0"/>
              <a:t>eliminate </a:t>
            </a:r>
            <a:r>
              <a:rPr lang="en-IN" sz="2000" dirty="0"/>
              <a:t>import costs of select fill or export costs of unsuitable fill;</a:t>
            </a:r>
          </a:p>
          <a:p>
            <a:r>
              <a:rPr lang="en-IN" sz="2000" dirty="0" smtClean="0"/>
              <a:t>meet </a:t>
            </a:r>
            <a:r>
              <a:rPr lang="en-IN" sz="2000" dirty="0"/>
              <a:t>steep changes in grade, without the expense of retaining walls;</a:t>
            </a:r>
          </a:p>
          <a:p>
            <a:r>
              <a:rPr lang="en-IN" sz="2000" dirty="0" smtClean="0"/>
              <a:t>eliminate </a:t>
            </a:r>
            <a:r>
              <a:rPr lang="en-IN" sz="2000" dirty="0"/>
              <a:t>concrete face treatments, when not required for surficial stability or </a:t>
            </a:r>
            <a:r>
              <a:rPr lang="en-IN" sz="2000" dirty="0" smtClean="0"/>
              <a:t>erosion control</a:t>
            </a:r>
            <a:r>
              <a:rPr lang="en-IN" sz="2000" dirty="0"/>
              <a:t>;</a:t>
            </a:r>
          </a:p>
          <a:p>
            <a:r>
              <a:rPr lang="en-IN" sz="2000" dirty="0" smtClean="0"/>
              <a:t>provide </a:t>
            </a:r>
            <a:r>
              <a:rPr lang="en-IN" sz="2000" dirty="0"/>
              <a:t>a natural vegetated face treatment for environmentally sensitive areas;</a:t>
            </a:r>
          </a:p>
          <a:p>
            <a:r>
              <a:rPr lang="en-IN" sz="2000" dirty="0" smtClean="0"/>
              <a:t>offer </a:t>
            </a:r>
            <a:r>
              <a:rPr lang="en-IN" sz="2000" dirty="0"/>
              <a:t>a design that is easily adjustable for surcharge loadings from buildings and vehicles.</a:t>
            </a:r>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Slope </a:t>
            </a:r>
            <a:r>
              <a:rPr lang="en-US" dirty="0"/>
              <a:t>Stabilization</a:t>
            </a:r>
            <a:r>
              <a:rPr lang="en-IN" dirty="0"/>
              <a:t/>
            </a:r>
            <a:br>
              <a:rPr lang="en-IN" dirty="0"/>
            </a:br>
            <a:endParaRPr lang="en-IN" dirty="0"/>
          </a:p>
        </p:txBody>
      </p:sp>
    </p:spTree>
    <p:extLst>
      <p:ext uri="{BB962C8B-B14F-4D97-AF65-F5344CB8AC3E}">
        <p14:creationId xmlns:p14="http://schemas.microsoft.com/office/powerpoint/2010/main" val="224445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000" dirty="0"/>
              <a:t>UV </a:t>
            </a:r>
            <a:r>
              <a:rPr lang="en-IN" sz="2000" dirty="0" smtClean="0"/>
              <a:t>resistance</a:t>
            </a:r>
          </a:p>
          <a:p>
            <a:r>
              <a:rPr lang="en-IN" sz="2000" dirty="0"/>
              <a:t>Chemical and biological </a:t>
            </a:r>
            <a:r>
              <a:rPr lang="en-IN" sz="2000" dirty="0" smtClean="0"/>
              <a:t>resistance</a:t>
            </a:r>
          </a:p>
          <a:p>
            <a:r>
              <a:rPr lang="en-IN" sz="2000" dirty="0"/>
              <a:t>Fire </a:t>
            </a:r>
            <a:r>
              <a:rPr lang="en-IN" sz="2000" dirty="0" smtClean="0"/>
              <a:t>resistance</a:t>
            </a:r>
          </a:p>
          <a:p>
            <a:r>
              <a:rPr lang="en-IN" sz="2000" dirty="0"/>
              <a:t>Mechanical damage </a:t>
            </a:r>
            <a:r>
              <a:rPr lang="en-IN" sz="2000" dirty="0" smtClean="0"/>
              <a:t>resistance</a:t>
            </a:r>
          </a:p>
          <a:p>
            <a:r>
              <a:rPr lang="en-IN" sz="2000" dirty="0" smtClean="0"/>
              <a:t>Toxicity</a:t>
            </a:r>
          </a:p>
          <a:p>
            <a:r>
              <a:rPr lang="en-IN" sz="2000" dirty="0"/>
              <a:t>Water flow or </a:t>
            </a:r>
            <a:r>
              <a:rPr lang="en-IN" sz="2000" dirty="0" smtClean="0"/>
              <a:t>permeability</a:t>
            </a:r>
          </a:p>
          <a:p>
            <a:r>
              <a:rPr lang="en-IN" sz="2000" dirty="0"/>
              <a:t>Tensile </a:t>
            </a:r>
            <a:r>
              <a:rPr lang="en-IN" sz="2000" dirty="0" smtClean="0"/>
              <a:t>strength</a:t>
            </a:r>
          </a:p>
          <a:p>
            <a:r>
              <a:rPr lang="en-IN" sz="2000" dirty="0"/>
              <a:t>Shear resistance</a:t>
            </a:r>
          </a:p>
        </p:txBody>
      </p:sp>
      <p:sp>
        <p:nvSpPr>
          <p:cNvPr id="3" name="Title 2"/>
          <p:cNvSpPr>
            <a:spLocks noGrp="1"/>
          </p:cNvSpPr>
          <p:nvPr>
            <p:ph type="title"/>
          </p:nvPr>
        </p:nvSpPr>
        <p:spPr/>
        <p:txBody>
          <a:bodyPr/>
          <a:lstStyle/>
          <a:p>
            <a:r>
              <a:rPr lang="en-US" dirty="0" smtClean="0"/>
              <a:t>Tests for geosynthetics</a:t>
            </a:r>
            <a:endParaRPr lang="en-IN" dirty="0"/>
          </a:p>
        </p:txBody>
      </p:sp>
    </p:spTree>
    <p:extLst>
      <p:ext uri="{BB962C8B-B14F-4D97-AF65-F5344CB8AC3E}">
        <p14:creationId xmlns:p14="http://schemas.microsoft.com/office/powerpoint/2010/main" val="41631054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nSpc>
                <a:spcPct val="90000"/>
              </a:lnSpc>
            </a:pPr>
            <a:r>
              <a:rPr lang="en-US" sz="2800" dirty="0"/>
              <a:t>Saving in </a:t>
            </a:r>
            <a:r>
              <a:rPr lang="en-US" sz="2800" dirty="0" err="1"/>
              <a:t>labour</a:t>
            </a:r>
            <a:endParaRPr lang="en-US" sz="2800" dirty="0"/>
          </a:p>
          <a:p>
            <a:pPr>
              <a:lnSpc>
                <a:spcPct val="90000"/>
              </a:lnSpc>
            </a:pPr>
            <a:endParaRPr lang="en-US" sz="2800" dirty="0"/>
          </a:p>
          <a:p>
            <a:pPr>
              <a:lnSpc>
                <a:spcPct val="90000"/>
              </a:lnSpc>
            </a:pPr>
            <a:r>
              <a:rPr lang="en-US" sz="2800" dirty="0"/>
              <a:t>Construction is easy and speedy</a:t>
            </a:r>
          </a:p>
          <a:p>
            <a:pPr>
              <a:lnSpc>
                <a:spcPct val="90000"/>
              </a:lnSpc>
            </a:pPr>
            <a:endParaRPr lang="en-US" sz="2800" dirty="0"/>
          </a:p>
          <a:p>
            <a:pPr>
              <a:lnSpc>
                <a:spcPct val="90000"/>
              </a:lnSpc>
            </a:pPr>
            <a:r>
              <a:rPr lang="en-US" sz="2800" dirty="0"/>
              <a:t>Easy for complicated structures</a:t>
            </a:r>
          </a:p>
          <a:p>
            <a:pPr>
              <a:lnSpc>
                <a:spcPct val="90000"/>
              </a:lnSpc>
            </a:pPr>
            <a:endParaRPr lang="en-US" sz="2800" dirty="0"/>
          </a:p>
          <a:p>
            <a:pPr>
              <a:lnSpc>
                <a:spcPct val="90000"/>
              </a:lnSpc>
            </a:pPr>
            <a:r>
              <a:rPr lang="en-US" sz="2800" dirty="0"/>
              <a:t>No noise pollution</a:t>
            </a:r>
          </a:p>
          <a:p>
            <a:pPr>
              <a:lnSpc>
                <a:spcPct val="90000"/>
              </a:lnSpc>
            </a:pPr>
            <a:endParaRPr lang="en-US" sz="2800" dirty="0"/>
          </a:p>
          <a:p>
            <a:pPr>
              <a:lnSpc>
                <a:spcPct val="90000"/>
              </a:lnSpc>
            </a:pPr>
            <a:r>
              <a:rPr lang="en-US" sz="2800" dirty="0"/>
              <a:t>Aesthetically good and eco-friendly</a:t>
            </a:r>
          </a:p>
          <a:p>
            <a:pPr marL="0" indent="0">
              <a:lnSpc>
                <a:spcPct val="90000"/>
              </a:lnSpc>
              <a:buNone/>
            </a:pPr>
            <a:endParaRPr lang="en-US" sz="2800" dirty="0"/>
          </a:p>
          <a:p>
            <a:r>
              <a:rPr lang="en-IN" sz="2800" dirty="0"/>
              <a:t>Reliable and easy to install</a:t>
            </a:r>
          </a:p>
          <a:p>
            <a:pPr marL="0" indent="0">
              <a:buNone/>
            </a:pPr>
            <a:endParaRPr lang="en-IN" sz="2800" dirty="0"/>
          </a:p>
          <a:p>
            <a:r>
              <a:rPr lang="en-IN" sz="2800" dirty="0"/>
              <a:t>Lightweight with minimum</a:t>
            </a:r>
          </a:p>
          <a:p>
            <a:pPr marL="0" indent="0">
              <a:buNone/>
            </a:pPr>
            <a:r>
              <a:rPr lang="en-IN" sz="2800" dirty="0"/>
              <a:t>      maintenance.</a:t>
            </a:r>
          </a:p>
          <a:p>
            <a:pPr marL="0" indent="0">
              <a:buNone/>
            </a:pPr>
            <a:endParaRPr lang="en-IN" sz="2800" dirty="0"/>
          </a:p>
          <a:p>
            <a:r>
              <a:rPr lang="en-IN" sz="2800" dirty="0"/>
              <a:t>Geosynthetics have low handling and overall costs.</a:t>
            </a:r>
          </a:p>
          <a:p>
            <a:endParaRPr lang="en-IN" dirty="0"/>
          </a:p>
        </p:txBody>
      </p:sp>
      <p:sp>
        <p:nvSpPr>
          <p:cNvPr id="3" name="Title 2"/>
          <p:cNvSpPr>
            <a:spLocks noGrp="1"/>
          </p:cNvSpPr>
          <p:nvPr>
            <p:ph type="title"/>
          </p:nvPr>
        </p:nvSpPr>
        <p:spPr/>
        <p:txBody>
          <a:bodyPr/>
          <a:lstStyle/>
          <a:p>
            <a:r>
              <a:rPr lang="en-US" sz="4400" u="sng" dirty="0"/>
              <a:t>ADVANTAGES</a:t>
            </a:r>
            <a:endParaRPr lang="en-IN" dirty="0"/>
          </a:p>
        </p:txBody>
      </p:sp>
    </p:spTree>
    <p:extLst>
      <p:ext uri="{BB962C8B-B14F-4D97-AF65-F5344CB8AC3E}">
        <p14:creationId xmlns:p14="http://schemas.microsoft.com/office/powerpoint/2010/main" val="36147324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52400"/>
            <a:ext cx="8229600" cy="1384300"/>
          </a:xfrm>
          <a:prstGeom prst="rect">
            <a:avLst/>
          </a:prstGeom>
          <a:ln w="6350" cap="rnd">
            <a:noFill/>
          </a:ln>
        </p:spPr>
        <p:txBody>
          <a:bodyPr vert="horz" rtlCol="0"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IN" sz="2400" b="1" dirty="0" smtClean="0"/>
              <a:t>CONSUMPTION OF TECHNICAL TEXTILES BY REGION</a:t>
            </a:r>
            <a:br>
              <a:rPr lang="en-IN" sz="2400" b="1" dirty="0" smtClean="0"/>
            </a:br>
            <a:r>
              <a:rPr lang="en-IN" sz="1200" b="1" dirty="0" smtClean="0"/>
              <a:t>(SOURCE: DRA REPORT)</a:t>
            </a:r>
            <a:endParaRPr lang="en-IN" sz="2400" b="1" dirty="0"/>
          </a:p>
        </p:txBody>
      </p:sp>
      <p:sp>
        <p:nvSpPr>
          <p:cNvPr id="6" name="Rectangle 4" descr="3"/>
          <p:cNvSpPr>
            <a:spLocks noChangeArrowheads="1"/>
          </p:cNvSpPr>
          <p:nvPr/>
        </p:nvSpPr>
        <p:spPr bwMode="auto">
          <a:xfrm>
            <a:off x="457200" y="16002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REGION / COUNTRY</a:t>
            </a:r>
          </a:p>
        </p:txBody>
      </p:sp>
      <p:sp>
        <p:nvSpPr>
          <p:cNvPr id="7" name="Rectangle 5" descr="4"/>
          <p:cNvSpPr>
            <a:spLocks noChangeArrowheads="1"/>
          </p:cNvSpPr>
          <p:nvPr/>
        </p:nvSpPr>
        <p:spPr bwMode="auto">
          <a:xfrm>
            <a:off x="1828800" y="16002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2005</a:t>
            </a:r>
          </a:p>
        </p:txBody>
      </p:sp>
      <p:sp>
        <p:nvSpPr>
          <p:cNvPr id="8" name="Rectangle 6" descr="5"/>
          <p:cNvSpPr>
            <a:spLocks noChangeArrowheads="1"/>
          </p:cNvSpPr>
          <p:nvPr/>
        </p:nvSpPr>
        <p:spPr bwMode="auto">
          <a:xfrm>
            <a:off x="3200400" y="16002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2005</a:t>
            </a:r>
          </a:p>
        </p:txBody>
      </p:sp>
      <p:sp>
        <p:nvSpPr>
          <p:cNvPr id="9" name="Rectangle 7" descr="6"/>
          <p:cNvSpPr>
            <a:spLocks noChangeArrowheads="1"/>
          </p:cNvSpPr>
          <p:nvPr/>
        </p:nvSpPr>
        <p:spPr bwMode="auto">
          <a:xfrm>
            <a:off x="4572000" y="16002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2010</a:t>
            </a:r>
          </a:p>
        </p:txBody>
      </p:sp>
      <p:sp>
        <p:nvSpPr>
          <p:cNvPr id="10" name="Rectangle 8" descr="7"/>
          <p:cNvSpPr>
            <a:spLocks noChangeArrowheads="1"/>
          </p:cNvSpPr>
          <p:nvPr/>
        </p:nvSpPr>
        <p:spPr bwMode="auto">
          <a:xfrm>
            <a:off x="5943600" y="16002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2010</a:t>
            </a:r>
          </a:p>
        </p:txBody>
      </p:sp>
      <p:sp>
        <p:nvSpPr>
          <p:cNvPr id="11" name="Rectangle 9" descr="8"/>
          <p:cNvSpPr>
            <a:spLocks noChangeArrowheads="1"/>
          </p:cNvSpPr>
          <p:nvPr/>
        </p:nvSpPr>
        <p:spPr bwMode="auto">
          <a:xfrm>
            <a:off x="7315200" y="16002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05 - 10</a:t>
            </a:r>
          </a:p>
        </p:txBody>
      </p:sp>
      <p:sp>
        <p:nvSpPr>
          <p:cNvPr id="12" name="Rectangle 10" descr="9"/>
          <p:cNvSpPr>
            <a:spLocks noChangeArrowheads="1"/>
          </p:cNvSpPr>
          <p:nvPr/>
        </p:nvSpPr>
        <p:spPr bwMode="auto">
          <a:xfrm>
            <a:off x="457200" y="2179638"/>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endParaRPr lang="en-US" sz="1600" b="1">
              <a:effectLst>
                <a:outerShdw blurRad="38100" dist="38100" dir="2700000" algn="tl">
                  <a:srgbClr val="000000"/>
                </a:outerShdw>
              </a:effectLst>
            </a:endParaRPr>
          </a:p>
        </p:txBody>
      </p:sp>
      <p:sp>
        <p:nvSpPr>
          <p:cNvPr id="13" name="Rectangle 11" descr="10"/>
          <p:cNvSpPr>
            <a:spLocks noChangeArrowheads="1"/>
          </p:cNvSpPr>
          <p:nvPr/>
        </p:nvSpPr>
        <p:spPr bwMode="auto">
          <a:xfrm>
            <a:off x="1828800" y="2179638"/>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VOL. (mn T)</a:t>
            </a:r>
          </a:p>
        </p:txBody>
      </p:sp>
      <p:sp>
        <p:nvSpPr>
          <p:cNvPr id="14" name="Rectangle 12" descr="11"/>
          <p:cNvSpPr>
            <a:spLocks noChangeArrowheads="1"/>
          </p:cNvSpPr>
          <p:nvPr/>
        </p:nvSpPr>
        <p:spPr bwMode="auto">
          <a:xfrm>
            <a:off x="3200400" y="2179638"/>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VALUE (US$ bn)</a:t>
            </a:r>
          </a:p>
        </p:txBody>
      </p:sp>
      <p:sp>
        <p:nvSpPr>
          <p:cNvPr id="15" name="Rectangle 13" descr="12"/>
          <p:cNvSpPr>
            <a:spLocks noChangeArrowheads="1"/>
          </p:cNvSpPr>
          <p:nvPr/>
        </p:nvSpPr>
        <p:spPr bwMode="auto">
          <a:xfrm>
            <a:off x="4572000" y="2179638"/>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VOL. (mn T)</a:t>
            </a:r>
          </a:p>
        </p:txBody>
      </p:sp>
      <p:sp>
        <p:nvSpPr>
          <p:cNvPr id="16" name="Rectangle 14" descr="13"/>
          <p:cNvSpPr>
            <a:spLocks noChangeArrowheads="1"/>
          </p:cNvSpPr>
          <p:nvPr/>
        </p:nvSpPr>
        <p:spPr bwMode="auto">
          <a:xfrm>
            <a:off x="5943600" y="2179638"/>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VALUE (US$ bn)</a:t>
            </a:r>
          </a:p>
        </p:txBody>
      </p:sp>
      <p:sp>
        <p:nvSpPr>
          <p:cNvPr id="17" name="Rectangle 15" descr="14"/>
          <p:cNvSpPr>
            <a:spLocks noChangeArrowheads="1"/>
          </p:cNvSpPr>
          <p:nvPr/>
        </p:nvSpPr>
        <p:spPr bwMode="auto">
          <a:xfrm>
            <a:off x="7315200" y="2179638"/>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CAGR % (VOL.)</a:t>
            </a:r>
          </a:p>
        </p:txBody>
      </p:sp>
      <p:sp>
        <p:nvSpPr>
          <p:cNvPr id="18" name="Rectangle 16" descr="15"/>
          <p:cNvSpPr>
            <a:spLocks noChangeArrowheads="1"/>
          </p:cNvSpPr>
          <p:nvPr/>
        </p:nvSpPr>
        <p:spPr bwMode="auto">
          <a:xfrm>
            <a:off x="457200" y="2759075"/>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EUROPE (WEST)</a:t>
            </a:r>
          </a:p>
        </p:txBody>
      </p:sp>
      <p:sp>
        <p:nvSpPr>
          <p:cNvPr id="19" name="Rectangle 17" descr="16"/>
          <p:cNvSpPr>
            <a:spLocks noChangeArrowheads="1"/>
          </p:cNvSpPr>
          <p:nvPr/>
        </p:nvSpPr>
        <p:spPr bwMode="auto">
          <a:xfrm>
            <a:off x="1828800" y="2759075"/>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4.107</a:t>
            </a:r>
          </a:p>
        </p:txBody>
      </p:sp>
      <p:sp>
        <p:nvSpPr>
          <p:cNvPr id="20" name="Rectangle 18" descr="17"/>
          <p:cNvSpPr>
            <a:spLocks noChangeArrowheads="1"/>
          </p:cNvSpPr>
          <p:nvPr/>
        </p:nvSpPr>
        <p:spPr bwMode="auto">
          <a:xfrm>
            <a:off x="3200400" y="2759075"/>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23.968</a:t>
            </a:r>
          </a:p>
        </p:txBody>
      </p:sp>
      <p:sp>
        <p:nvSpPr>
          <p:cNvPr id="21" name="Rectangle 19" descr="18"/>
          <p:cNvSpPr>
            <a:spLocks noChangeArrowheads="1"/>
          </p:cNvSpPr>
          <p:nvPr/>
        </p:nvSpPr>
        <p:spPr bwMode="auto">
          <a:xfrm>
            <a:off x="4572000" y="2759075"/>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4.760</a:t>
            </a:r>
          </a:p>
        </p:txBody>
      </p:sp>
      <p:sp>
        <p:nvSpPr>
          <p:cNvPr id="22" name="Rectangle 20" descr="19"/>
          <p:cNvSpPr>
            <a:spLocks noChangeArrowheads="1"/>
          </p:cNvSpPr>
          <p:nvPr/>
        </p:nvSpPr>
        <p:spPr bwMode="auto">
          <a:xfrm>
            <a:off x="5943600" y="2759075"/>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21.047</a:t>
            </a:r>
          </a:p>
        </p:txBody>
      </p:sp>
      <p:sp>
        <p:nvSpPr>
          <p:cNvPr id="23" name="Rectangle 21" descr="20"/>
          <p:cNvSpPr>
            <a:spLocks noChangeArrowheads="1"/>
          </p:cNvSpPr>
          <p:nvPr/>
        </p:nvSpPr>
        <p:spPr bwMode="auto">
          <a:xfrm>
            <a:off x="7315200" y="2759075"/>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3.0</a:t>
            </a:r>
          </a:p>
        </p:txBody>
      </p:sp>
      <p:sp>
        <p:nvSpPr>
          <p:cNvPr id="24" name="Rectangle 22" descr="21"/>
          <p:cNvSpPr>
            <a:spLocks noChangeArrowheads="1"/>
          </p:cNvSpPr>
          <p:nvPr/>
        </p:nvSpPr>
        <p:spPr bwMode="auto">
          <a:xfrm>
            <a:off x="457200" y="3338513"/>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EUROPE (EAST)</a:t>
            </a:r>
          </a:p>
        </p:txBody>
      </p:sp>
      <p:sp>
        <p:nvSpPr>
          <p:cNvPr id="25" name="Rectangle 23" descr="22"/>
          <p:cNvSpPr>
            <a:spLocks noChangeArrowheads="1"/>
          </p:cNvSpPr>
          <p:nvPr/>
        </p:nvSpPr>
        <p:spPr bwMode="auto">
          <a:xfrm>
            <a:off x="1828800" y="3338513"/>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0.666</a:t>
            </a:r>
          </a:p>
        </p:txBody>
      </p:sp>
      <p:sp>
        <p:nvSpPr>
          <p:cNvPr id="26" name="Rectangle 24" descr="23"/>
          <p:cNvSpPr>
            <a:spLocks noChangeArrowheads="1"/>
          </p:cNvSpPr>
          <p:nvPr/>
        </p:nvSpPr>
        <p:spPr bwMode="auto">
          <a:xfrm>
            <a:off x="3200400" y="3338513"/>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4.583</a:t>
            </a:r>
          </a:p>
        </p:txBody>
      </p:sp>
      <p:sp>
        <p:nvSpPr>
          <p:cNvPr id="27" name="Rectangle 25" descr="24"/>
          <p:cNvSpPr>
            <a:spLocks noChangeArrowheads="1"/>
          </p:cNvSpPr>
          <p:nvPr/>
        </p:nvSpPr>
        <p:spPr bwMode="auto">
          <a:xfrm>
            <a:off x="4572000" y="3338513"/>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0.817</a:t>
            </a:r>
          </a:p>
        </p:txBody>
      </p:sp>
      <p:sp>
        <p:nvSpPr>
          <p:cNvPr id="28" name="Rectangle 26" descr="25"/>
          <p:cNvSpPr>
            <a:spLocks noChangeArrowheads="1"/>
          </p:cNvSpPr>
          <p:nvPr/>
        </p:nvSpPr>
        <p:spPr bwMode="auto">
          <a:xfrm>
            <a:off x="5943600" y="3338513"/>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5.225</a:t>
            </a:r>
          </a:p>
        </p:txBody>
      </p:sp>
      <p:sp>
        <p:nvSpPr>
          <p:cNvPr id="29" name="Rectangle 27" descr="26"/>
          <p:cNvSpPr>
            <a:spLocks noChangeArrowheads="1"/>
          </p:cNvSpPr>
          <p:nvPr/>
        </p:nvSpPr>
        <p:spPr bwMode="auto">
          <a:xfrm>
            <a:off x="7315200" y="3338513"/>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4.2</a:t>
            </a:r>
          </a:p>
        </p:txBody>
      </p:sp>
      <p:sp>
        <p:nvSpPr>
          <p:cNvPr id="30" name="Rectangle 28" descr="27"/>
          <p:cNvSpPr>
            <a:spLocks noChangeArrowheads="1"/>
          </p:cNvSpPr>
          <p:nvPr/>
        </p:nvSpPr>
        <p:spPr bwMode="auto">
          <a:xfrm>
            <a:off x="457200" y="391795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AMERICA (NORTH)</a:t>
            </a:r>
          </a:p>
        </p:txBody>
      </p:sp>
      <p:sp>
        <p:nvSpPr>
          <p:cNvPr id="31" name="Rectangle 29" descr="28"/>
          <p:cNvSpPr>
            <a:spLocks noChangeArrowheads="1"/>
          </p:cNvSpPr>
          <p:nvPr/>
        </p:nvSpPr>
        <p:spPr bwMode="auto">
          <a:xfrm>
            <a:off x="1828800" y="391795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4.774</a:t>
            </a:r>
          </a:p>
        </p:txBody>
      </p:sp>
      <p:sp>
        <p:nvSpPr>
          <p:cNvPr id="32" name="Rectangle 30" descr="29"/>
          <p:cNvSpPr>
            <a:spLocks noChangeArrowheads="1"/>
          </p:cNvSpPr>
          <p:nvPr/>
        </p:nvSpPr>
        <p:spPr bwMode="auto">
          <a:xfrm>
            <a:off x="3200400" y="391795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23.710</a:t>
            </a:r>
          </a:p>
        </p:txBody>
      </p:sp>
      <p:sp>
        <p:nvSpPr>
          <p:cNvPr id="33" name="Rectangle 31" descr="30"/>
          <p:cNvSpPr>
            <a:spLocks noChangeArrowheads="1"/>
          </p:cNvSpPr>
          <p:nvPr/>
        </p:nvSpPr>
        <p:spPr bwMode="auto">
          <a:xfrm>
            <a:off x="4572000" y="391795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5.591</a:t>
            </a:r>
          </a:p>
        </p:txBody>
      </p:sp>
      <p:sp>
        <p:nvSpPr>
          <p:cNvPr id="34" name="Rectangle 32" descr="31"/>
          <p:cNvSpPr>
            <a:spLocks noChangeArrowheads="1"/>
          </p:cNvSpPr>
          <p:nvPr/>
        </p:nvSpPr>
        <p:spPr bwMode="auto">
          <a:xfrm>
            <a:off x="5943600" y="391795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27.561</a:t>
            </a:r>
          </a:p>
        </p:txBody>
      </p:sp>
      <p:sp>
        <p:nvSpPr>
          <p:cNvPr id="35" name="Rectangle 33" descr="32"/>
          <p:cNvSpPr>
            <a:spLocks noChangeArrowheads="1"/>
          </p:cNvSpPr>
          <p:nvPr/>
        </p:nvSpPr>
        <p:spPr bwMode="auto">
          <a:xfrm>
            <a:off x="7315200" y="391795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3.2</a:t>
            </a:r>
          </a:p>
        </p:txBody>
      </p:sp>
      <p:sp>
        <p:nvSpPr>
          <p:cNvPr id="36" name="Rectangle 34" descr="33"/>
          <p:cNvSpPr>
            <a:spLocks noChangeArrowheads="1"/>
          </p:cNvSpPr>
          <p:nvPr/>
        </p:nvSpPr>
        <p:spPr bwMode="auto">
          <a:xfrm>
            <a:off x="457200" y="4497388"/>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AMERICA (SOUTH)</a:t>
            </a:r>
          </a:p>
        </p:txBody>
      </p:sp>
      <p:sp>
        <p:nvSpPr>
          <p:cNvPr id="37" name="Rectangle 35" descr="34"/>
          <p:cNvSpPr>
            <a:spLocks noChangeArrowheads="1"/>
          </p:cNvSpPr>
          <p:nvPr/>
        </p:nvSpPr>
        <p:spPr bwMode="auto">
          <a:xfrm>
            <a:off x="1828800" y="4497388"/>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1.004</a:t>
            </a:r>
          </a:p>
        </p:txBody>
      </p:sp>
      <p:sp>
        <p:nvSpPr>
          <p:cNvPr id="38" name="Rectangle 36" descr="35"/>
          <p:cNvSpPr>
            <a:spLocks noChangeArrowheads="1"/>
          </p:cNvSpPr>
          <p:nvPr/>
        </p:nvSpPr>
        <p:spPr bwMode="auto">
          <a:xfrm>
            <a:off x="3200400" y="4497388"/>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6.348</a:t>
            </a:r>
          </a:p>
        </p:txBody>
      </p:sp>
      <p:sp>
        <p:nvSpPr>
          <p:cNvPr id="39" name="Rectangle 37" descr="36"/>
          <p:cNvSpPr>
            <a:spLocks noChangeArrowheads="1"/>
          </p:cNvSpPr>
          <p:nvPr/>
        </p:nvSpPr>
        <p:spPr bwMode="auto">
          <a:xfrm>
            <a:off x="4572000" y="4497388"/>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1.230</a:t>
            </a:r>
          </a:p>
        </p:txBody>
      </p:sp>
      <p:sp>
        <p:nvSpPr>
          <p:cNvPr id="40" name="Rectangle 38" descr="37"/>
          <p:cNvSpPr>
            <a:spLocks noChangeArrowheads="1"/>
          </p:cNvSpPr>
          <p:nvPr/>
        </p:nvSpPr>
        <p:spPr bwMode="auto">
          <a:xfrm>
            <a:off x="5943600" y="4497388"/>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7.255</a:t>
            </a:r>
          </a:p>
        </p:txBody>
      </p:sp>
      <p:sp>
        <p:nvSpPr>
          <p:cNvPr id="41" name="Rectangle 39" descr="38"/>
          <p:cNvSpPr>
            <a:spLocks noChangeArrowheads="1"/>
          </p:cNvSpPr>
          <p:nvPr/>
        </p:nvSpPr>
        <p:spPr bwMode="auto">
          <a:xfrm>
            <a:off x="7315200" y="4497388"/>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4.1</a:t>
            </a:r>
          </a:p>
        </p:txBody>
      </p:sp>
      <p:sp>
        <p:nvSpPr>
          <p:cNvPr id="42" name="Rectangle 40" descr="39"/>
          <p:cNvSpPr>
            <a:spLocks noChangeArrowheads="1"/>
          </p:cNvSpPr>
          <p:nvPr/>
        </p:nvSpPr>
        <p:spPr bwMode="auto">
          <a:xfrm>
            <a:off x="457200" y="5076825"/>
            <a:ext cx="1371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ASIA</a:t>
            </a:r>
          </a:p>
          <a:p>
            <a:pPr algn="ctr" eaLnBrk="1" hangingPunct="1">
              <a:spcBef>
                <a:spcPct val="20000"/>
              </a:spcBef>
              <a:buClr>
                <a:schemeClr val="hlink"/>
              </a:buClr>
              <a:buSzPct val="120000"/>
            </a:pPr>
            <a:r>
              <a:rPr lang="en-US" sz="1600" b="1" i="1">
                <a:effectLst>
                  <a:outerShdw blurRad="38100" dist="38100" dir="2700000" algn="tl">
                    <a:srgbClr val="000000"/>
                  </a:outerShdw>
                </a:effectLst>
              </a:rPr>
              <a:t>INDIA</a:t>
            </a:r>
          </a:p>
        </p:txBody>
      </p:sp>
      <p:sp>
        <p:nvSpPr>
          <p:cNvPr id="43" name="Rectangle 41" descr="40"/>
          <p:cNvSpPr>
            <a:spLocks noChangeArrowheads="1"/>
          </p:cNvSpPr>
          <p:nvPr/>
        </p:nvSpPr>
        <p:spPr bwMode="auto">
          <a:xfrm>
            <a:off x="1828800" y="5076825"/>
            <a:ext cx="1371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8.091</a:t>
            </a:r>
          </a:p>
          <a:p>
            <a:pPr algn="ctr" eaLnBrk="1" hangingPunct="1">
              <a:spcBef>
                <a:spcPct val="20000"/>
              </a:spcBef>
              <a:buClr>
                <a:schemeClr val="hlink"/>
              </a:buClr>
              <a:buSzPct val="120000"/>
            </a:pPr>
            <a:r>
              <a:rPr lang="en-US" sz="1600" b="1" i="1">
                <a:effectLst>
                  <a:outerShdw blurRad="38100" dist="38100" dir="2700000" algn="tl">
                    <a:srgbClr val="000000"/>
                  </a:outerShdw>
                </a:effectLst>
              </a:rPr>
              <a:t>1.573</a:t>
            </a:r>
          </a:p>
        </p:txBody>
      </p:sp>
      <p:sp>
        <p:nvSpPr>
          <p:cNvPr id="44" name="Rectangle 42" descr="41"/>
          <p:cNvSpPr>
            <a:spLocks noChangeArrowheads="1"/>
          </p:cNvSpPr>
          <p:nvPr/>
        </p:nvSpPr>
        <p:spPr bwMode="auto">
          <a:xfrm>
            <a:off x="3200400" y="5076825"/>
            <a:ext cx="1371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48.401</a:t>
            </a:r>
          </a:p>
          <a:p>
            <a:pPr algn="ctr" eaLnBrk="1" hangingPunct="1">
              <a:spcBef>
                <a:spcPct val="20000"/>
              </a:spcBef>
              <a:buClr>
                <a:schemeClr val="hlink"/>
              </a:buClr>
              <a:buSzPct val="120000"/>
            </a:pPr>
            <a:r>
              <a:rPr lang="en-US" sz="1600" b="1" i="1">
                <a:effectLst>
                  <a:outerShdw blurRad="38100" dist="38100" dir="2700000" algn="tl">
                    <a:srgbClr val="000000"/>
                  </a:outerShdw>
                </a:effectLst>
              </a:rPr>
              <a:t>4.905</a:t>
            </a:r>
          </a:p>
        </p:txBody>
      </p:sp>
      <p:sp>
        <p:nvSpPr>
          <p:cNvPr id="45" name="Rectangle 43" descr="42"/>
          <p:cNvSpPr>
            <a:spLocks noChangeArrowheads="1"/>
          </p:cNvSpPr>
          <p:nvPr/>
        </p:nvSpPr>
        <p:spPr bwMode="auto">
          <a:xfrm>
            <a:off x="4572000" y="5076825"/>
            <a:ext cx="1371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10.156</a:t>
            </a:r>
          </a:p>
          <a:p>
            <a:pPr algn="ctr" eaLnBrk="1" hangingPunct="1">
              <a:spcBef>
                <a:spcPct val="20000"/>
              </a:spcBef>
              <a:buClr>
                <a:schemeClr val="hlink"/>
              </a:buClr>
              <a:buSzPct val="120000"/>
            </a:pPr>
            <a:r>
              <a:rPr lang="en-US" sz="1600" b="1" i="1">
                <a:effectLst>
                  <a:outerShdw blurRad="38100" dist="38100" dir="2700000" algn="tl">
                    <a:srgbClr val="000000"/>
                  </a:outerShdw>
                </a:effectLst>
              </a:rPr>
              <a:t>2.075</a:t>
            </a:r>
          </a:p>
        </p:txBody>
      </p:sp>
      <p:sp>
        <p:nvSpPr>
          <p:cNvPr id="46" name="Rectangle 44" descr="43"/>
          <p:cNvSpPr>
            <a:spLocks noChangeArrowheads="1"/>
          </p:cNvSpPr>
          <p:nvPr/>
        </p:nvSpPr>
        <p:spPr bwMode="auto">
          <a:xfrm>
            <a:off x="5943600" y="5076825"/>
            <a:ext cx="1371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65.156</a:t>
            </a:r>
          </a:p>
          <a:p>
            <a:pPr algn="ctr" eaLnBrk="1" hangingPunct="1">
              <a:spcBef>
                <a:spcPct val="20000"/>
              </a:spcBef>
              <a:buClr>
                <a:schemeClr val="hlink"/>
              </a:buClr>
              <a:buSzPct val="120000"/>
            </a:pPr>
            <a:r>
              <a:rPr lang="en-US" sz="1600" b="1" i="1">
                <a:effectLst>
                  <a:outerShdw blurRad="38100" dist="38100" dir="2700000" algn="tl">
                    <a:srgbClr val="000000"/>
                  </a:outerShdw>
                </a:effectLst>
              </a:rPr>
              <a:t>6.774</a:t>
            </a:r>
          </a:p>
        </p:txBody>
      </p:sp>
      <p:sp>
        <p:nvSpPr>
          <p:cNvPr id="47" name="Rectangle 45" descr="44"/>
          <p:cNvSpPr>
            <a:spLocks noChangeArrowheads="1"/>
          </p:cNvSpPr>
          <p:nvPr/>
        </p:nvSpPr>
        <p:spPr bwMode="auto">
          <a:xfrm>
            <a:off x="7315200" y="5076825"/>
            <a:ext cx="1371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5.0</a:t>
            </a:r>
          </a:p>
          <a:p>
            <a:pPr algn="ctr" eaLnBrk="1" hangingPunct="1">
              <a:spcBef>
                <a:spcPct val="20000"/>
              </a:spcBef>
              <a:buClr>
                <a:schemeClr val="hlink"/>
              </a:buClr>
              <a:buSzPct val="120000"/>
            </a:pPr>
            <a:r>
              <a:rPr lang="en-US" sz="1600" b="1" i="1">
                <a:effectLst>
                  <a:outerShdw blurRad="38100" dist="38100" dir="2700000" algn="tl">
                    <a:srgbClr val="000000"/>
                  </a:outerShdw>
                </a:effectLst>
              </a:rPr>
              <a:t>5.8</a:t>
            </a:r>
          </a:p>
        </p:txBody>
      </p:sp>
      <p:sp>
        <p:nvSpPr>
          <p:cNvPr id="48" name="Rectangle 46" descr="45"/>
          <p:cNvSpPr>
            <a:spLocks noChangeArrowheads="1"/>
          </p:cNvSpPr>
          <p:nvPr/>
        </p:nvSpPr>
        <p:spPr bwMode="auto">
          <a:xfrm>
            <a:off x="457200" y="5705475"/>
            <a:ext cx="137160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OCEANIA</a:t>
            </a:r>
          </a:p>
        </p:txBody>
      </p:sp>
      <p:sp>
        <p:nvSpPr>
          <p:cNvPr id="49" name="Rectangle 47" descr="46"/>
          <p:cNvSpPr>
            <a:spLocks noChangeArrowheads="1"/>
          </p:cNvSpPr>
          <p:nvPr/>
        </p:nvSpPr>
        <p:spPr bwMode="auto">
          <a:xfrm>
            <a:off x="1828800" y="5705475"/>
            <a:ext cx="137160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0.116</a:t>
            </a:r>
          </a:p>
        </p:txBody>
      </p:sp>
      <p:sp>
        <p:nvSpPr>
          <p:cNvPr id="50" name="Rectangle 48" descr="47"/>
          <p:cNvSpPr>
            <a:spLocks noChangeArrowheads="1"/>
          </p:cNvSpPr>
          <p:nvPr/>
        </p:nvSpPr>
        <p:spPr bwMode="auto">
          <a:xfrm>
            <a:off x="3200400" y="5705475"/>
            <a:ext cx="137160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0.578</a:t>
            </a:r>
          </a:p>
        </p:txBody>
      </p:sp>
      <p:sp>
        <p:nvSpPr>
          <p:cNvPr id="51" name="Rectangle 49" descr="48"/>
          <p:cNvSpPr>
            <a:spLocks noChangeArrowheads="1"/>
          </p:cNvSpPr>
          <p:nvPr/>
        </p:nvSpPr>
        <p:spPr bwMode="auto">
          <a:xfrm>
            <a:off x="4572000" y="5705475"/>
            <a:ext cx="137160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0.141</a:t>
            </a:r>
          </a:p>
        </p:txBody>
      </p:sp>
      <p:sp>
        <p:nvSpPr>
          <p:cNvPr id="52" name="Rectangle 50" descr="49"/>
          <p:cNvSpPr>
            <a:spLocks noChangeArrowheads="1"/>
          </p:cNvSpPr>
          <p:nvPr/>
        </p:nvSpPr>
        <p:spPr bwMode="auto">
          <a:xfrm>
            <a:off x="5943600" y="5705475"/>
            <a:ext cx="137160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0.712</a:t>
            </a:r>
          </a:p>
        </p:txBody>
      </p:sp>
      <p:sp>
        <p:nvSpPr>
          <p:cNvPr id="53" name="Rectangle 51" descr="50"/>
          <p:cNvSpPr>
            <a:spLocks noChangeArrowheads="1"/>
          </p:cNvSpPr>
          <p:nvPr/>
        </p:nvSpPr>
        <p:spPr bwMode="auto">
          <a:xfrm>
            <a:off x="7315200" y="5705475"/>
            <a:ext cx="137160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1600" b="1">
                <a:effectLst>
                  <a:outerShdw blurRad="38100" dist="38100" dir="2700000" algn="tl">
                    <a:srgbClr val="000000"/>
                  </a:outerShdw>
                </a:effectLst>
              </a:rPr>
              <a:t>3.9</a:t>
            </a:r>
          </a:p>
        </p:txBody>
      </p:sp>
      <p:sp>
        <p:nvSpPr>
          <p:cNvPr id="54" name="Rectangle 52" descr="51"/>
          <p:cNvSpPr>
            <a:spLocks noChangeArrowheads="1"/>
          </p:cNvSpPr>
          <p:nvPr/>
        </p:nvSpPr>
        <p:spPr bwMode="auto">
          <a:xfrm>
            <a:off x="457200" y="6157913"/>
            <a:ext cx="13716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2400" b="1">
                <a:effectLst>
                  <a:outerShdw blurRad="38100" dist="38100" dir="2700000" algn="tl">
                    <a:srgbClr val="000000"/>
                  </a:outerShdw>
                </a:effectLst>
              </a:rPr>
              <a:t>TOTAL</a:t>
            </a:r>
          </a:p>
        </p:txBody>
      </p:sp>
      <p:sp>
        <p:nvSpPr>
          <p:cNvPr id="55" name="Rectangle 53" descr="52"/>
          <p:cNvSpPr>
            <a:spLocks noChangeArrowheads="1"/>
          </p:cNvSpPr>
          <p:nvPr/>
        </p:nvSpPr>
        <p:spPr bwMode="auto">
          <a:xfrm>
            <a:off x="1828800" y="6157913"/>
            <a:ext cx="13716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2400" b="1">
                <a:effectLst>
                  <a:outerShdw blurRad="38100" dist="38100" dir="2700000" algn="tl">
                    <a:srgbClr val="000000"/>
                  </a:outerShdw>
                </a:effectLst>
              </a:rPr>
              <a:t>19.683</a:t>
            </a:r>
          </a:p>
        </p:txBody>
      </p:sp>
      <p:sp>
        <p:nvSpPr>
          <p:cNvPr id="56" name="Rectangle 54" descr="53"/>
          <p:cNvSpPr>
            <a:spLocks noChangeArrowheads="1"/>
          </p:cNvSpPr>
          <p:nvPr/>
        </p:nvSpPr>
        <p:spPr bwMode="auto">
          <a:xfrm>
            <a:off x="3200400" y="6157913"/>
            <a:ext cx="1447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2400" b="1">
                <a:effectLst>
                  <a:outerShdw blurRad="38100" dist="38100" dir="2700000" algn="tl">
                    <a:srgbClr val="000000"/>
                  </a:outerShdw>
                </a:effectLst>
              </a:rPr>
              <a:t>106.899</a:t>
            </a:r>
          </a:p>
        </p:txBody>
      </p:sp>
      <p:sp>
        <p:nvSpPr>
          <p:cNvPr id="57" name="Rectangle 55" descr="54"/>
          <p:cNvSpPr>
            <a:spLocks noChangeArrowheads="1"/>
          </p:cNvSpPr>
          <p:nvPr/>
        </p:nvSpPr>
        <p:spPr bwMode="auto">
          <a:xfrm>
            <a:off x="4572000" y="6157913"/>
            <a:ext cx="13716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2400" b="1">
                <a:effectLst>
                  <a:outerShdw blurRad="38100" dist="38100" dir="2700000" algn="tl">
                    <a:srgbClr val="000000"/>
                  </a:outerShdw>
                </a:effectLst>
              </a:rPr>
              <a:t>23.774</a:t>
            </a:r>
          </a:p>
        </p:txBody>
      </p:sp>
      <p:sp>
        <p:nvSpPr>
          <p:cNvPr id="58" name="Rectangle 56" descr="55"/>
          <p:cNvSpPr>
            <a:spLocks noChangeArrowheads="1"/>
          </p:cNvSpPr>
          <p:nvPr/>
        </p:nvSpPr>
        <p:spPr bwMode="auto">
          <a:xfrm>
            <a:off x="5943600" y="6157913"/>
            <a:ext cx="13716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2400" b="1">
                <a:effectLst>
                  <a:outerShdw blurRad="38100" dist="38100" dir="2700000" algn="tl">
                    <a:srgbClr val="000000"/>
                  </a:outerShdw>
                </a:effectLst>
              </a:rPr>
              <a:t>127.28</a:t>
            </a:r>
          </a:p>
        </p:txBody>
      </p:sp>
      <p:sp>
        <p:nvSpPr>
          <p:cNvPr id="59" name="Rectangle 57" descr="56"/>
          <p:cNvSpPr>
            <a:spLocks noChangeArrowheads="1"/>
          </p:cNvSpPr>
          <p:nvPr/>
        </p:nvSpPr>
        <p:spPr bwMode="auto">
          <a:xfrm>
            <a:off x="7315200" y="6157913"/>
            <a:ext cx="13716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120000"/>
            </a:pPr>
            <a:r>
              <a:rPr lang="en-US" sz="2400" b="1">
                <a:effectLst>
                  <a:outerShdw blurRad="38100" dist="38100" dir="2700000" algn="tl">
                    <a:srgbClr val="000000"/>
                  </a:outerShdw>
                </a:effectLst>
              </a:rPr>
              <a:t>3.87</a:t>
            </a:r>
          </a:p>
        </p:txBody>
      </p:sp>
      <p:sp>
        <p:nvSpPr>
          <p:cNvPr id="60" name="Line 59"/>
          <p:cNvSpPr>
            <a:spLocks noChangeShapeType="1"/>
          </p:cNvSpPr>
          <p:nvPr/>
        </p:nvSpPr>
        <p:spPr bwMode="auto">
          <a:xfrm>
            <a:off x="457200" y="2179638"/>
            <a:ext cx="8229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 name="Line 67"/>
          <p:cNvSpPr>
            <a:spLocks noChangeShapeType="1"/>
          </p:cNvSpPr>
          <p:nvPr/>
        </p:nvSpPr>
        <p:spPr bwMode="auto">
          <a:xfrm>
            <a:off x="457200" y="6613525"/>
            <a:ext cx="8229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 name="Line 68"/>
          <p:cNvSpPr>
            <a:spLocks noChangeShapeType="1"/>
          </p:cNvSpPr>
          <p:nvPr/>
        </p:nvSpPr>
        <p:spPr bwMode="auto">
          <a:xfrm>
            <a:off x="457200" y="1600200"/>
            <a:ext cx="0" cy="501332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3" name="Line 74"/>
          <p:cNvSpPr>
            <a:spLocks noChangeShapeType="1"/>
          </p:cNvSpPr>
          <p:nvPr/>
        </p:nvSpPr>
        <p:spPr bwMode="auto">
          <a:xfrm>
            <a:off x="8686800" y="1600200"/>
            <a:ext cx="0" cy="501332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4" name="Line 58"/>
          <p:cNvSpPr>
            <a:spLocks noChangeShapeType="1"/>
          </p:cNvSpPr>
          <p:nvPr/>
        </p:nvSpPr>
        <p:spPr bwMode="auto">
          <a:xfrm>
            <a:off x="457200" y="1600200"/>
            <a:ext cx="8229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Tree>
    <p:extLst>
      <p:ext uri="{BB962C8B-B14F-4D97-AF65-F5344CB8AC3E}">
        <p14:creationId xmlns:p14="http://schemas.microsoft.com/office/powerpoint/2010/main" val="23895052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471055" y="-457200"/>
            <a:ext cx="8229600" cy="1384300"/>
          </a:xfrm>
          <a:prstGeom prst="rect">
            <a:avLst/>
          </a:prstGeom>
          <a:ln w="6350" cap="rnd">
            <a:noFill/>
          </a:ln>
        </p:spPr>
        <p:txBody>
          <a:bodyPr vert="horz" rtlCol="0"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IN" sz="2400" b="1" dirty="0" smtClean="0"/>
              <a:t>TECHNICAL TEXTILE CONSUMPTION BY REGION</a:t>
            </a:r>
            <a:endParaRPr lang="en-IN" sz="2400" b="1" dirty="0"/>
          </a:p>
        </p:txBody>
      </p:sp>
      <p:graphicFrame>
        <p:nvGraphicFramePr>
          <p:cNvPr id="5" name="Object 4"/>
          <p:cNvGraphicFramePr>
            <a:graphicFrameLocks noChangeAspect="1"/>
          </p:cNvGraphicFramePr>
          <p:nvPr/>
        </p:nvGraphicFramePr>
        <p:xfrm>
          <a:off x="903288" y="1905000"/>
          <a:ext cx="7335837" cy="4114800"/>
        </p:xfrm>
        <a:graphic>
          <a:graphicData uri="http://schemas.openxmlformats.org/presentationml/2006/ole">
            <mc:AlternateContent xmlns:mc="http://schemas.openxmlformats.org/markup-compatibility/2006">
              <mc:Choice xmlns:v="urn:schemas-microsoft-com:vml" Requires="v">
                <p:oleObj spid="_x0000_s1035" name="Chart" r:id="rId3" imgW="7810500" imgH="4381500" progId="MSGraph.Chart.8">
                  <p:embed followColorScheme="full"/>
                </p:oleObj>
              </mc:Choice>
              <mc:Fallback>
                <p:oleObj name="Chart" r:id="rId3" imgW="7810500" imgH="4381500"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88" y="1905000"/>
                        <a:ext cx="733583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895633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92100"/>
            <a:ext cx="8229600" cy="1384300"/>
          </a:xfrm>
        </p:spPr>
        <p:txBody>
          <a:bodyPr/>
          <a:lstStyle/>
          <a:p>
            <a:r>
              <a:rPr lang="en-US" b="1" dirty="0"/>
              <a:t>FIBRE-WISE CONSUMPTION</a:t>
            </a:r>
          </a:p>
        </p:txBody>
      </p:sp>
      <p:sp>
        <p:nvSpPr>
          <p:cNvPr id="5" name="Rectangle 3"/>
          <p:cNvSpPr txBox="1">
            <a:spLocks noChangeArrowheads="1"/>
          </p:cNvSpPr>
          <p:nvPr/>
        </p:nvSpPr>
        <p:spPr>
          <a:xfrm>
            <a:off x="457200" y="1905000"/>
            <a:ext cx="8229600" cy="41148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nSpc>
                <a:spcPct val="80000"/>
              </a:lnSpc>
            </a:pPr>
            <a:r>
              <a:rPr lang="en-US" sz="2800" b="1" dirty="0" smtClean="0"/>
              <a:t>POLYESTER                                     -      25 %</a:t>
            </a:r>
          </a:p>
          <a:p>
            <a:pPr>
              <a:lnSpc>
                <a:spcPct val="80000"/>
              </a:lnSpc>
            </a:pPr>
            <a:r>
              <a:rPr lang="en-US" sz="2800" b="1" dirty="0" smtClean="0"/>
              <a:t>POLYOLEFINS                                 -      25 %</a:t>
            </a:r>
          </a:p>
          <a:p>
            <a:pPr>
              <a:lnSpc>
                <a:spcPct val="80000"/>
              </a:lnSpc>
            </a:pPr>
            <a:r>
              <a:rPr lang="en-US" sz="2800" b="1" dirty="0" smtClean="0"/>
              <a:t>GLASS                                              -         15 %</a:t>
            </a:r>
          </a:p>
          <a:p>
            <a:pPr>
              <a:lnSpc>
                <a:spcPct val="80000"/>
              </a:lnSpc>
            </a:pPr>
            <a:r>
              <a:rPr lang="en-US" sz="2800" b="1" dirty="0" smtClean="0"/>
              <a:t>JUTE, COIR, ETC.                            -      14 %</a:t>
            </a:r>
          </a:p>
          <a:p>
            <a:pPr>
              <a:lnSpc>
                <a:spcPct val="80000"/>
              </a:lnSpc>
            </a:pPr>
            <a:r>
              <a:rPr lang="en-US" sz="2800" b="1" dirty="0" smtClean="0"/>
              <a:t>COTTON                                           -        7 %</a:t>
            </a:r>
          </a:p>
          <a:p>
            <a:pPr>
              <a:lnSpc>
                <a:spcPct val="80000"/>
              </a:lnSpc>
            </a:pPr>
            <a:r>
              <a:rPr lang="en-US" sz="2800" b="1" dirty="0" smtClean="0"/>
              <a:t>VISCOSE                                          -          3 % </a:t>
            </a:r>
          </a:p>
          <a:p>
            <a:pPr>
              <a:lnSpc>
                <a:spcPct val="80000"/>
              </a:lnSpc>
            </a:pPr>
            <a:r>
              <a:rPr lang="en-US" sz="2800" b="1" dirty="0" smtClean="0"/>
              <a:t>OTHER CELLULOSICS                     -     3 %</a:t>
            </a:r>
          </a:p>
          <a:p>
            <a:pPr>
              <a:lnSpc>
                <a:spcPct val="80000"/>
              </a:lnSpc>
            </a:pPr>
            <a:r>
              <a:rPr lang="en-US" sz="2800" b="1" dirty="0" smtClean="0"/>
              <a:t>POLYAMIDE                                     -        7 %</a:t>
            </a:r>
          </a:p>
          <a:p>
            <a:pPr>
              <a:lnSpc>
                <a:spcPct val="80000"/>
              </a:lnSpc>
            </a:pPr>
            <a:r>
              <a:rPr lang="en-US" sz="2800" b="1" dirty="0" smtClean="0"/>
              <a:t>ARAMID AND CARBON FIBRES     -   1 %</a:t>
            </a:r>
          </a:p>
          <a:p>
            <a:pPr>
              <a:lnSpc>
                <a:spcPct val="80000"/>
              </a:lnSpc>
              <a:buFontTx/>
              <a:buNone/>
            </a:pPr>
            <a:endParaRPr lang="en-US" sz="2800" dirty="0"/>
          </a:p>
        </p:txBody>
      </p:sp>
    </p:spTree>
    <p:extLst>
      <p:ext uri="{BB962C8B-B14F-4D97-AF65-F5344CB8AC3E}">
        <p14:creationId xmlns:p14="http://schemas.microsoft.com/office/powerpoint/2010/main" val="2301201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92100"/>
            <a:ext cx="8229600" cy="1384300"/>
          </a:xfrm>
        </p:spPr>
        <p:txBody>
          <a:bodyPr/>
          <a:lstStyle/>
          <a:p>
            <a:pPr algn="ctr"/>
            <a:r>
              <a:rPr lang="en-US" sz="3200" b="1"/>
              <a:t>FIBRE CONSUMPTION IN TECHNICAL TEXTILES IN INDIA</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1828800"/>
            <a:ext cx="8229600" cy="4572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069657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a:grpSpLocks/>
          </p:cNvGrpSpPr>
          <p:nvPr/>
        </p:nvGrpSpPr>
        <p:grpSpPr bwMode="auto">
          <a:xfrm>
            <a:off x="1717964" y="1176914"/>
            <a:ext cx="6096000" cy="4575175"/>
            <a:chOff x="1680" y="720"/>
            <a:chExt cx="3840" cy="2882"/>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 y="720"/>
              <a:ext cx="3840" cy="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9"/>
            <p:cNvSpPr>
              <a:spLocks noChangeArrowheads="1"/>
            </p:cNvSpPr>
            <p:nvPr/>
          </p:nvSpPr>
          <p:spPr bwMode="auto">
            <a:xfrm>
              <a:off x="3648" y="3072"/>
              <a:ext cx="240" cy="144"/>
            </a:xfrm>
            <a:prstGeom prst="ellipse">
              <a:avLst/>
            </a:prstGeom>
            <a:noFill/>
            <a:ln w="38100" algn="ctr">
              <a:solidFill>
                <a:srgbClr val="FFCC00"/>
              </a:solidFill>
              <a:round/>
              <a:headEn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IN"/>
            </a:p>
          </p:txBody>
        </p:sp>
        <p:sp>
          <p:nvSpPr>
            <p:cNvPr id="7" name="Oval 10"/>
            <p:cNvSpPr>
              <a:spLocks noChangeArrowheads="1"/>
            </p:cNvSpPr>
            <p:nvPr/>
          </p:nvSpPr>
          <p:spPr bwMode="auto">
            <a:xfrm>
              <a:off x="4272" y="2784"/>
              <a:ext cx="240" cy="144"/>
            </a:xfrm>
            <a:prstGeom prst="ellipse">
              <a:avLst/>
            </a:prstGeom>
            <a:noFill/>
            <a:ln w="38100" algn="ctr">
              <a:solidFill>
                <a:srgbClr val="FFCC00"/>
              </a:solidFill>
              <a:round/>
              <a:headEn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IN"/>
            </a:p>
          </p:txBody>
        </p:sp>
        <p:sp>
          <p:nvSpPr>
            <p:cNvPr id="8" name="Oval 11"/>
            <p:cNvSpPr>
              <a:spLocks noChangeArrowheads="1"/>
            </p:cNvSpPr>
            <p:nvPr/>
          </p:nvSpPr>
          <p:spPr bwMode="auto">
            <a:xfrm>
              <a:off x="4752" y="2496"/>
              <a:ext cx="240" cy="144"/>
            </a:xfrm>
            <a:prstGeom prst="ellipse">
              <a:avLst/>
            </a:prstGeom>
            <a:noFill/>
            <a:ln w="38100" algn="ctr">
              <a:solidFill>
                <a:srgbClr val="FFCC00"/>
              </a:solidFill>
              <a:round/>
              <a:headEn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IN"/>
            </a:p>
          </p:txBody>
        </p:sp>
        <p:sp>
          <p:nvSpPr>
            <p:cNvPr id="9" name="Oval 12"/>
            <p:cNvSpPr>
              <a:spLocks noChangeArrowheads="1"/>
            </p:cNvSpPr>
            <p:nvPr/>
          </p:nvSpPr>
          <p:spPr bwMode="auto">
            <a:xfrm>
              <a:off x="3264" y="3216"/>
              <a:ext cx="240" cy="144"/>
            </a:xfrm>
            <a:prstGeom prst="ellipse">
              <a:avLst/>
            </a:prstGeom>
            <a:noFill/>
            <a:ln w="38100" algn="ctr">
              <a:solidFill>
                <a:srgbClr val="FFCC00"/>
              </a:solidFill>
              <a:round/>
              <a:headEn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IN"/>
            </a:p>
          </p:txBody>
        </p:sp>
        <p:sp>
          <p:nvSpPr>
            <p:cNvPr id="10" name="Rectangle 13"/>
            <p:cNvSpPr>
              <a:spLocks noChangeArrowheads="1"/>
            </p:cNvSpPr>
            <p:nvPr/>
          </p:nvSpPr>
          <p:spPr bwMode="auto">
            <a:xfrm>
              <a:off x="4236" y="3312"/>
              <a:ext cx="95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1">
              <a:spAutoFit/>
            </a:bodyPr>
            <a:lstStyle/>
            <a:p>
              <a:r>
                <a:rPr lang="en-US">
                  <a:solidFill>
                    <a:srgbClr val="FFCC00"/>
                  </a:solidFill>
                  <a:effectLst/>
                </a:rPr>
                <a:t>Anco Drain</a:t>
              </a:r>
            </a:p>
          </p:txBody>
        </p:sp>
        <p:sp>
          <p:nvSpPr>
            <p:cNvPr id="11" name="Line 14"/>
            <p:cNvSpPr>
              <a:spLocks noChangeShapeType="1"/>
            </p:cNvSpPr>
            <p:nvPr/>
          </p:nvSpPr>
          <p:spPr bwMode="auto">
            <a:xfrm flipH="1" flipV="1">
              <a:off x="3840" y="3216"/>
              <a:ext cx="336" cy="192"/>
            </a:xfrm>
            <a:prstGeom prst="line">
              <a:avLst/>
            </a:prstGeom>
            <a:noFill/>
            <a:ln w="31750">
              <a:solidFill>
                <a:srgbClr val="FFCC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endParaRPr lang="en-IN"/>
            </a:p>
          </p:txBody>
        </p:sp>
      </p:grpSp>
    </p:spTree>
    <p:extLst>
      <p:ext uri="{BB962C8B-B14F-4D97-AF65-F5344CB8AC3E}">
        <p14:creationId xmlns:p14="http://schemas.microsoft.com/office/powerpoint/2010/main" val="3502494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pproach Embankment for Bridge acrossVasista Godavary at Chinchinada, A"/>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02960" y="1371600"/>
            <a:ext cx="6323076" cy="40782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1219200" y="5611091"/>
            <a:ext cx="632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1">
            <a:spAutoFit/>
          </a:bodyPr>
          <a:lstStyle/>
          <a:p>
            <a:r>
              <a:rPr lang="en-US" sz="2000" dirty="0">
                <a:effectLst/>
              </a:rPr>
              <a:t>Separator - Approach Embankment for Bridge across </a:t>
            </a:r>
            <a:r>
              <a:rPr lang="en-US" sz="2000" dirty="0" err="1">
                <a:effectLst/>
              </a:rPr>
              <a:t>Vasista</a:t>
            </a:r>
            <a:r>
              <a:rPr lang="en-US" sz="2000" dirty="0">
                <a:effectLst/>
              </a:rPr>
              <a:t>, Godavari at </a:t>
            </a:r>
            <a:r>
              <a:rPr lang="en-US" sz="2000" dirty="0" err="1">
                <a:effectLst/>
              </a:rPr>
              <a:t>Chinchinada</a:t>
            </a:r>
            <a:r>
              <a:rPr lang="en-US" sz="2000" dirty="0">
                <a:effectLst/>
              </a:rPr>
              <a:t>, A.P. (N H 5A)3</a:t>
            </a:r>
          </a:p>
        </p:txBody>
      </p:sp>
    </p:spTree>
    <p:extLst>
      <p:ext uri="{BB962C8B-B14F-4D97-AF65-F5344CB8AC3E}">
        <p14:creationId xmlns:p14="http://schemas.microsoft.com/office/powerpoint/2010/main" val="117796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a:grpSpLocks/>
          </p:cNvGrpSpPr>
          <p:nvPr/>
        </p:nvGrpSpPr>
        <p:grpSpPr bwMode="auto">
          <a:xfrm>
            <a:off x="1295400" y="1295400"/>
            <a:ext cx="6477000" cy="4572000"/>
            <a:chOff x="1344" y="912"/>
            <a:chExt cx="4080" cy="2880"/>
          </a:xfrm>
        </p:grpSpPr>
        <p:sp>
          <p:nvSpPr>
            <p:cNvPr id="5" name="Rectangle 13"/>
            <p:cNvSpPr>
              <a:spLocks noChangeArrowheads="1"/>
            </p:cNvSpPr>
            <p:nvPr/>
          </p:nvSpPr>
          <p:spPr bwMode="auto">
            <a:xfrm>
              <a:off x="1344" y="3600"/>
              <a:ext cx="40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a:spcBef>
                  <a:spcPct val="50000"/>
                </a:spcBef>
              </a:pPr>
              <a:r>
                <a:rPr lang="en-US" sz="2000">
                  <a:solidFill>
                    <a:schemeClr val="accent2"/>
                  </a:solidFill>
                  <a:effectLst/>
                </a:rPr>
                <a:t>Narmada Bank Protection Works, Madhi, Gujarat</a:t>
              </a:r>
            </a:p>
          </p:txBody>
        </p:sp>
        <p:pic>
          <p:nvPicPr>
            <p:cNvPr id="6" name="Picture 14" descr="100_1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 y="912"/>
              <a:ext cx="3504" cy="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Lst>
          </p:spPr>
        </p:pic>
      </p:grpSp>
    </p:spTree>
    <p:extLst>
      <p:ext uri="{BB962C8B-B14F-4D97-AF65-F5344CB8AC3E}">
        <p14:creationId xmlns:p14="http://schemas.microsoft.com/office/powerpoint/2010/main" val="1048902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endParaRPr lang="en-IN" sz="2000" dirty="0" smtClean="0"/>
          </a:p>
          <a:p>
            <a:endParaRPr lang="en-IN" sz="2000" dirty="0"/>
          </a:p>
          <a:p>
            <a:r>
              <a:rPr lang="en-IN" sz="2000" dirty="0" smtClean="0"/>
              <a:t>The </a:t>
            </a:r>
            <a:r>
              <a:rPr lang="en-IN" sz="2000" dirty="0"/>
              <a:t>term ‘Geosynthetics’ has two parts: the prefix ‘geo’, referring to an end use associated </a:t>
            </a:r>
            <a:r>
              <a:rPr lang="en-IN" sz="2000" dirty="0" smtClean="0"/>
              <a:t>with improving </a:t>
            </a:r>
            <a:r>
              <a:rPr lang="en-IN" sz="2000" dirty="0"/>
              <a:t>the performance of civil engineering works involving earth/ground/soil and </a:t>
            </a:r>
            <a:r>
              <a:rPr lang="en-IN" sz="2000" dirty="0" smtClean="0"/>
              <a:t>the suffix </a:t>
            </a:r>
            <a:r>
              <a:rPr lang="en-IN" sz="2000" dirty="0"/>
              <a:t>‘synthetics’, referring to the fact that the materials are almost exclusively from </a:t>
            </a:r>
            <a:r>
              <a:rPr lang="en-IN" sz="2000" dirty="0" smtClean="0"/>
              <a:t>man-made products</a:t>
            </a:r>
            <a:r>
              <a:rPr lang="en-IN" sz="2000" dirty="0"/>
              <a:t>. The materials used in the manufacture of geosynthetics are primarily </a:t>
            </a:r>
            <a:r>
              <a:rPr lang="en-IN" sz="2000" dirty="0" smtClean="0"/>
              <a:t>synthetic polymers </a:t>
            </a:r>
            <a:r>
              <a:rPr lang="en-IN" sz="2000" dirty="0"/>
              <a:t>generally derived from crude petroleum oils; although rubber, fiberglass, and </a:t>
            </a:r>
            <a:r>
              <a:rPr lang="en-IN" sz="2000" dirty="0" smtClean="0"/>
              <a:t>other materials </a:t>
            </a:r>
            <a:r>
              <a:rPr lang="en-IN" sz="2000" dirty="0"/>
              <a:t>are also sometimes used for manufacturing geosynthetics.</a:t>
            </a:r>
          </a:p>
        </p:txBody>
      </p:sp>
    </p:spTree>
    <p:extLst>
      <p:ext uri="{BB962C8B-B14F-4D97-AF65-F5344CB8AC3E}">
        <p14:creationId xmlns:p14="http://schemas.microsoft.com/office/powerpoint/2010/main" val="204031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Image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30412"/>
            <a:ext cx="5340838" cy="410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6"/>
          <p:cNvSpPr>
            <a:spLocks noChangeArrowheads="1"/>
          </p:cNvSpPr>
          <p:nvPr/>
        </p:nvSpPr>
        <p:spPr bwMode="auto">
          <a:xfrm>
            <a:off x="2362200" y="5410200"/>
            <a:ext cx="4674679" cy="60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a:r>
              <a:rPr lang="en-GB" sz="2000" dirty="0">
                <a:effectLst/>
              </a:rPr>
              <a:t>Abutment Protection Works, JJKR Section &amp; DKB Line, East Coast Railways</a:t>
            </a:r>
            <a:r>
              <a:rPr lang="en-US" sz="2000" dirty="0">
                <a:effectLst>
                  <a:outerShdw blurRad="38100" dist="38100" dir="2700000" algn="tl">
                    <a:srgbClr val="C0C0C0"/>
                  </a:outerShdw>
                </a:effectLst>
              </a:rPr>
              <a:t> </a:t>
            </a:r>
          </a:p>
        </p:txBody>
      </p:sp>
    </p:spTree>
    <p:extLst>
      <p:ext uri="{BB962C8B-B14F-4D97-AF65-F5344CB8AC3E}">
        <p14:creationId xmlns:p14="http://schemas.microsoft.com/office/powerpoint/2010/main" val="3841486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8"/>
          <p:cNvGrpSpPr>
            <a:grpSpLocks/>
          </p:cNvGrpSpPr>
          <p:nvPr/>
        </p:nvGrpSpPr>
        <p:grpSpPr bwMode="auto">
          <a:xfrm>
            <a:off x="1219200" y="914400"/>
            <a:ext cx="7475537" cy="5410200"/>
            <a:chOff x="886" y="768"/>
            <a:chExt cx="4373" cy="2883"/>
          </a:xfrm>
        </p:grpSpPr>
        <p:grpSp>
          <p:nvGrpSpPr>
            <p:cNvPr id="5" name="Group 19"/>
            <p:cNvGrpSpPr>
              <a:grpSpLocks/>
            </p:cNvGrpSpPr>
            <p:nvPr/>
          </p:nvGrpSpPr>
          <p:grpSpPr bwMode="auto">
            <a:xfrm>
              <a:off x="960" y="768"/>
              <a:ext cx="4299" cy="2883"/>
              <a:chOff x="288" y="672"/>
              <a:chExt cx="4299" cy="2883"/>
            </a:xfrm>
          </p:grpSpPr>
          <p:sp>
            <p:nvSpPr>
              <p:cNvPr id="11" name="Rectangle 21"/>
              <p:cNvSpPr>
                <a:spLocks noChangeArrowheads="1"/>
              </p:cNvSpPr>
              <p:nvPr/>
            </p:nvSpPr>
            <p:spPr bwMode="auto">
              <a:xfrm>
                <a:off x="288" y="3363"/>
                <a:ext cx="429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l"/>
                <a:r>
                  <a:rPr lang="en-US" sz="2000">
                    <a:effectLst/>
                  </a:rPr>
                  <a:t>Reinforced Soil System with Gabion Facia, MRPL, Mangalore</a:t>
                </a:r>
                <a:r>
                  <a:rPr lang="en-US" sz="2000">
                    <a:effectLst>
                      <a:outerShdw blurRad="38100" dist="38100" dir="2700000" algn="tl">
                        <a:srgbClr val="C0C0C0"/>
                      </a:outerShdw>
                    </a:effectLst>
                  </a:rPr>
                  <a:t> </a:t>
                </a:r>
              </a:p>
            </p:txBody>
          </p:sp>
          <p:pic>
            <p:nvPicPr>
              <p:cNvPr id="12" name="Picture 2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 y="672"/>
                <a:ext cx="3504" cy="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 Box 22"/>
            <p:cNvSpPr txBox="1">
              <a:spLocks noChangeArrowheads="1"/>
            </p:cNvSpPr>
            <p:nvPr/>
          </p:nvSpPr>
          <p:spPr bwMode="auto">
            <a:xfrm>
              <a:off x="886" y="2804"/>
              <a:ext cx="81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1">
              <a:spAutoFit/>
            </a:bodyPr>
            <a:lstStyle/>
            <a:p>
              <a:pPr>
                <a:spcBef>
                  <a:spcPct val="50000"/>
                </a:spcBef>
              </a:pPr>
              <a:r>
                <a:rPr lang="en-US" sz="2000" dirty="0">
                  <a:solidFill>
                    <a:srgbClr val="FFCC00"/>
                  </a:solidFill>
                  <a:effectLst/>
                </a:rPr>
                <a:t>Gabion </a:t>
              </a:r>
              <a:r>
                <a:rPr lang="en-US" sz="2000" dirty="0" err="1">
                  <a:solidFill>
                    <a:srgbClr val="FFCC00"/>
                  </a:solidFill>
                  <a:effectLst/>
                </a:rPr>
                <a:t>Facia</a:t>
              </a:r>
              <a:endParaRPr lang="en-US" sz="2000" dirty="0">
                <a:solidFill>
                  <a:srgbClr val="FFCC00"/>
                </a:solidFill>
                <a:effectLst/>
              </a:endParaRPr>
            </a:p>
          </p:txBody>
        </p:sp>
        <p:sp>
          <p:nvSpPr>
            <p:cNvPr id="7" name="Text Box 23"/>
            <p:cNvSpPr txBox="1">
              <a:spLocks noChangeArrowheads="1"/>
            </p:cNvSpPr>
            <p:nvPr/>
          </p:nvSpPr>
          <p:spPr bwMode="auto">
            <a:xfrm>
              <a:off x="1248" y="1584"/>
              <a:ext cx="10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1">
              <a:spAutoFit/>
            </a:bodyPr>
            <a:lstStyle/>
            <a:p>
              <a:pPr>
                <a:spcBef>
                  <a:spcPct val="50000"/>
                </a:spcBef>
              </a:pPr>
              <a:r>
                <a:rPr lang="en-US" sz="2000">
                  <a:solidFill>
                    <a:srgbClr val="FFCC00"/>
                  </a:solidFill>
                  <a:effectLst/>
                </a:rPr>
                <a:t>Garmat</a:t>
              </a:r>
              <a:r>
                <a:rPr lang="en-US" sz="2000" baseline="30000">
                  <a:solidFill>
                    <a:srgbClr val="FFCC00"/>
                  </a:solidFill>
                  <a:effectLst/>
                </a:rPr>
                <a:t>TM</a:t>
              </a:r>
            </a:p>
          </p:txBody>
        </p:sp>
        <p:sp>
          <p:nvSpPr>
            <p:cNvPr id="8" name="Line 24"/>
            <p:cNvSpPr>
              <a:spLocks noChangeShapeType="1"/>
            </p:cNvSpPr>
            <p:nvPr/>
          </p:nvSpPr>
          <p:spPr bwMode="auto">
            <a:xfrm>
              <a:off x="1584" y="2928"/>
              <a:ext cx="576" cy="0"/>
            </a:xfrm>
            <a:prstGeom prst="line">
              <a:avLst/>
            </a:prstGeom>
            <a:noFill/>
            <a:ln w="25400">
              <a:solidFill>
                <a:srgbClr val="FFCC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endParaRPr lang="en-IN"/>
            </a:p>
          </p:txBody>
        </p:sp>
        <p:sp>
          <p:nvSpPr>
            <p:cNvPr id="9" name="Text Box 25"/>
            <p:cNvSpPr txBox="1">
              <a:spLocks noChangeArrowheads="1"/>
            </p:cNvSpPr>
            <p:nvPr/>
          </p:nvSpPr>
          <p:spPr bwMode="auto">
            <a:xfrm>
              <a:off x="2544" y="1968"/>
              <a:ext cx="100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1">
              <a:spAutoFit/>
            </a:bodyPr>
            <a:lstStyle/>
            <a:p>
              <a:r>
                <a:rPr lang="en-US" sz="2000">
                  <a:solidFill>
                    <a:srgbClr val="FFCC00"/>
                  </a:solidFill>
                  <a:effectLst/>
                </a:rPr>
                <a:t>Reinforced</a:t>
              </a:r>
            </a:p>
            <a:p>
              <a:r>
                <a:rPr lang="en-US" sz="2000">
                  <a:solidFill>
                    <a:srgbClr val="FFCC00"/>
                  </a:solidFill>
                  <a:effectLst/>
                </a:rPr>
                <a:t>Soil</a:t>
              </a:r>
              <a:endParaRPr lang="en-US" sz="2000" baseline="30000">
                <a:solidFill>
                  <a:srgbClr val="FFCC00"/>
                </a:solidFill>
                <a:effectLst/>
              </a:endParaRPr>
            </a:p>
          </p:txBody>
        </p:sp>
        <p:sp>
          <p:nvSpPr>
            <p:cNvPr id="10" name="Line 26"/>
            <p:cNvSpPr>
              <a:spLocks noChangeShapeType="1"/>
            </p:cNvSpPr>
            <p:nvPr/>
          </p:nvSpPr>
          <p:spPr bwMode="auto">
            <a:xfrm>
              <a:off x="3064" y="2372"/>
              <a:ext cx="0" cy="336"/>
            </a:xfrm>
            <a:prstGeom prst="line">
              <a:avLst/>
            </a:prstGeom>
            <a:noFill/>
            <a:ln w="25400">
              <a:solidFill>
                <a:srgbClr val="FFCC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endParaRPr lang="en-IN"/>
            </a:p>
          </p:txBody>
        </p:sp>
      </p:grpSp>
    </p:spTree>
    <p:extLst>
      <p:ext uri="{BB962C8B-B14F-4D97-AF65-F5344CB8AC3E}">
        <p14:creationId xmlns:p14="http://schemas.microsoft.com/office/powerpoint/2010/main" val="1770918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
          <p:cNvGrpSpPr>
            <a:grpSpLocks/>
          </p:cNvGrpSpPr>
          <p:nvPr/>
        </p:nvGrpSpPr>
        <p:grpSpPr bwMode="auto">
          <a:xfrm>
            <a:off x="1325562" y="1143000"/>
            <a:ext cx="6454775" cy="4648200"/>
            <a:chOff x="1272" y="1152"/>
            <a:chExt cx="4066" cy="2928"/>
          </a:xfrm>
        </p:grpSpPr>
        <p:pic>
          <p:nvPicPr>
            <p:cNvPr id="5" name="Picture 18" descr="000_04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1152"/>
              <a:ext cx="4042" cy="2695"/>
            </a:xfrm>
            <a:prstGeom prst="rect">
              <a:avLst/>
            </a:prstGeom>
            <a:noFill/>
            <a:ln w="34925" algn="ctr">
              <a:solidFill>
                <a:srgbClr val="FF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19"/>
            <p:cNvSpPr>
              <a:spLocks noChangeArrowheads="1"/>
            </p:cNvSpPr>
            <p:nvPr/>
          </p:nvSpPr>
          <p:spPr bwMode="auto">
            <a:xfrm>
              <a:off x="1272" y="3888"/>
              <a:ext cx="285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1">
              <a:spAutoFit/>
            </a:bodyPr>
            <a:lstStyle/>
            <a:p>
              <a:r>
                <a:rPr lang="en-US" sz="2000">
                  <a:solidFill>
                    <a:srgbClr val="3333CC"/>
                  </a:solidFill>
                  <a:effectLst/>
                </a:rPr>
                <a:t>Toe Protection Works – Central Railways</a:t>
              </a:r>
            </a:p>
          </p:txBody>
        </p:sp>
      </p:grpSp>
    </p:spTree>
    <p:extLst>
      <p:ext uri="{BB962C8B-B14F-4D97-AF65-F5344CB8AC3E}">
        <p14:creationId xmlns:p14="http://schemas.microsoft.com/office/powerpoint/2010/main" val="271239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1981200" y="1219200"/>
            <a:ext cx="5334000" cy="4800600"/>
            <a:chOff x="576" y="768"/>
            <a:chExt cx="3360" cy="3024"/>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768"/>
              <a:ext cx="3360" cy="26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576" y="3408"/>
              <a:ext cx="331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a:r>
                <a:rPr lang="en-GB" sz="2000">
                  <a:effectLst/>
                </a:rPr>
                <a:t>Tapi River Bank Protection under Construction using Steel Gabions, Barimata, Surat, Gujarat)</a:t>
              </a:r>
              <a:r>
                <a:rPr lang="en-US" sz="2000">
                  <a:effectLst>
                    <a:outerShdw blurRad="38100" dist="38100" dir="2700000" algn="tl">
                      <a:srgbClr val="C0C0C0"/>
                    </a:outerShdw>
                  </a:effectLst>
                </a:rPr>
                <a:t> </a:t>
              </a:r>
            </a:p>
          </p:txBody>
        </p:sp>
      </p:grpSp>
    </p:spTree>
    <p:extLst>
      <p:ext uri="{BB962C8B-B14F-4D97-AF65-F5344CB8AC3E}">
        <p14:creationId xmlns:p14="http://schemas.microsoft.com/office/powerpoint/2010/main" val="3700419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p:cNvGrpSpPr>
            <a:grpSpLocks/>
          </p:cNvGrpSpPr>
          <p:nvPr/>
        </p:nvGrpSpPr>
        <p:grpSpPr bwMode="auto">
          <a:xfrm>
            <a:off x="1752600" y="1447800"/>
            <a:ext cx="5715000" cy="4568825"/>
            <a:chOff x="606" y="672"/>
            <a:chExt cx="3810" cy="3070"/>
          </a:xfrm>
        </p:grpSpPr>
        <p:pic>
          <p:nvPicPr>
            <p:cNvPr id="5" name="Picture 14" descr="100_17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672"/>
              <a:ext cx="3792" cy="28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5"/>
            <p:cNvSpPr>
              <a:spLocks noChangeArrowheads="1"/>
            </p:cNvSpPr>
            <p:nvPr/>
          </p:nvSpPr>
          <p:spPr bwMode="auto">
            <a:xfrm>
              <a:off x="606" y="3538"/>
              <a:ext cx="1066"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l"/>
              <a:r>
                <a:rPr lang="en-GB" sz="2000">
                  <a:effectLst/>
                </a:rPr>
                <a:t>Jetty, Gujarat</a:t>
              </a:r>
              <a:r>
                <a:rPr lang="en-US" sz="2000">
                  <a:effectLst>
                    <a:outerShdw blurRad="38100" dist="38100" dir="2700000" algn="tl">
                      <a:srgbClr val="C0C0C0"/>
                    </a:outerShdw>
                  </a:effectLst>
                </a:rPr>
                <a:t> </a:t>
              </a:r>
            </a:p>
          </p:txBody>
        </p:sp>
      </p:grpSp>
    </p:spTree>
    <p:extLst>
      <p:ext uri="{BB962C8B-B14F-4D97-AF65-F5344CB8AC3E}">
        <p14:creationId xmlns:p14="http://schemas.microsoft.com/office/powerpoint/2010/main" val="45685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can00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010400" cy="45339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38100">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5"/>
          <p:cNvSpPr>
            <a:spLocks noChangeArrowheads="1"/>
          </p:cNvSpPr>
          <p:nvPr/>
        </p:nvSpPr>
        <p:spPr bwMode="auto">
          <a:xfrm>
            <a:off x="1066800" y="5410200"/>
            <a:ext cx="64166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sz="2000" dirty="0" err="1">
                <a:effectLst/>
              </a:rPr>
              <a:t>Tensar</a:t>
            </a:r>
            <a:r>
              <a:rPr lang="en-US" sz="2000" dirty="0">
                <a:effectLst/>
              </a:rPr>
              <a:t>® </a:t>
            </a:r>
            <a:r>
              <a:rPr lang="en-US" sz="2000" dirty="0" err="1">
                <a:effectLst/>
              </a:rPr>
              <a:t>Geogrid</a:t>
            </a:r>
            <a:r>
              <a:rPr lang="en-US" sz="2000" dirty="0">
                <a:effectLst/>
              </a:rPr>
              <a:t> Reinforced Soil Wall System at CSEB,</a:t>
            </a:r>
          </a:p>
          <a:p>
            <a:r>
              <a:rPr lang="en-US" sz="2000" dirty="0">
                <a:effectLst/>
              </a:rPr>
              <a:t>            – Inner Side View, towards deck slab (</a:t>
            </a:r>
            <a:r>
              <a:rPr lang="en-US" sz="2000" dirty="0" err="1">
                <a:effectLst/>
              </a:rPr>
              <a:t>Korba</a:t>
            </a:r>
            <a:r>
              <a:rPr lang="en-US" sz="2000" dirty="0">
                <a:effectLst/>
              </a:rPr>
              <a:t>, India)</a:t>
            </a:r>
          </a:p>
        </p:txBody>
      </p:sp>
    </p:spTree>
    <p:extLst>
      <p:ext uri="{BB962C8B-B14F-4D97-AF65-F5344CB8AC3E}">
        <p14:creationId xmlns:p14="http://schemas.microsoft.com/office/powerpoint/2010/main" val="1705394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pond sand spread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6705600" cy="40538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1676400" y="5562600"/>
            <a:ext cx="662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r>
              <a:rPr lang="pt-BR" sz="2000" dirty="0">
                <a:effectLst/>
              </a:rPr>
              <a:t>Protection Layer in Landfills, HZL, Visakhapatnam, A.P</a:t>
            </a:r>
          </a:p>
        </p:txBody>
      </p:sp>
    </p:spTree>
    <p:extLst>
      <p:ext uri="{BB962C8B-B14F-4D97-AF65-F5344CB8AC3E}">
        <p14:creationId xmlns:p14="http://schemas.microsoft.com/office/powerpoint/2010/main" val="2076147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2296" indent="0">
              <a:buNone/>
            </a:pPr>
            <a:r>
              <a:rPr lang="en-US" sz="2000" dirty="0"/>
              <a:t>BOOK :</a:t>
            </a:r>
          </a:p>
          <a:p>
            <a:pPr marL="82296" indent="0">
              <a:buNone/>
            </a:pPr>
            <a:r>
              <a:rPr lang="en-US" sz="2000" dirty="0"/>
              <a:t>ENGINEERING WITH GEOSYNTHETICS- TATA MCGRAW HILL PUBLICATIONS CO.PVT.LTD,NEW DELH</a:t>
            </a:r>
          </a:p>
          <a:p>
            <a:pPr marL="82296" indent="0">
              <a:buNone/>
            </a:pPr>
            <a:endParaRPr lang="en-US" sz="2000" dirty="0"/>
          </a:p>
          <a:p>
            <a:pPr marL="82296" indent="0">
              <a:buNone/>
            </a:pPr>
            <a:r>
              <a:rPr lang="en-US" sz="2000" dirty="0"/>
              <a:t>NET :</a:t>
            </a:r>
          </a:p>
          <a:p>
            <a:pPr marL="82296" indent="0">
              <a:buNone/>
            </a:pPr>
            <a:r>
              <a:rPr lang="en-US" sz="2000" dirty="0"/>
              <a:t>THE BOMBAY TEXTILE RESEARCH ASSOCIATION,  Mumbai-(www.btraindia.com)</a:t>
            </a:r>
            <a:endParaRPr lang="en-IN" sz="2000" dirty="0"/>
          </a:p>
          <a:p>
            <a:pPr marL="82296" indent="0">
              <a:buNone/>
            </a:pPr>
            <a:endParaRPr lang="en-US" sz="2000" dirty="0"/>
          </a:p>
          <a:p>
            <a:pPr marL="82296" indent="0">
              <a:buNone/>
            </a:pPr>
            <a:r>
              <a:rPr lang="en-US" sz="2000" dirty="0"/>
              <a:t>GEOFABRICS LIMITED, U.K (www.geofabrics.com)</a:t>
            </a:r>
          </a:p>
          <a:p>
            <a:endParaRPr lang="en-IN" sz="2000" dirty="0"/>
          </a:p>
        </p:txBody>
      </p:sp>
      <p:sp>
        <p:nvSpPr>
          <p:cNvPr id="3" name="Title 2"/>
          <p:cNvSpPr>
            <a:spLocks noGrp="1"/>
          </p:cNvSpPr>
          <p:nvPr>
            <p:ph type="title"/>
          </p:nvPr>
        </p:nvSpPr>
        <p:spPr/>
        <p:txBody>
          <a:bodyPr/>
          <a:lstStyle/>
          <a:p>
            <a:r>
              <a:rPr lang="en-US" u="sng" dirty="0" smtClean="0"/>
              <a:t>Bibliography</a:t>
            </a:r>
            <a:endParaRPr lang="en-IN" u="sng" dirty="0"/>
          </a:p>
        </p:txBody>
      </p:sp>
    </p:spTree>
    <p:extLst>
      <p:ext uri="{BB962C8B-B14F-4D97-AF65-F5344CB8AC3E}">
        <p14:creationId xmlns:p14="http://schemas.microsoft.com/office/powerpoint/2010/main" val="26769596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0672" y="2967335"/>
            <a:ext cx="4322658" cy="923330"/>
          </a:xfrm>
          <a:prstGeom prst="rect">
            <a:avLst/>
          </a:prstGeom>
          <a:scene3d>
            <a:camera prst="orthographicFront">
              <a:rot lat="0" lon="0" rev="0"/>
            </a:camera>
            <a:lightRig rig="freezing" dir="t"/>
          </a:scene3d>
          <a:sp3d prstMaterial="dkEdge"/>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44239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endParaRPr lang="en-IN" sz="2000" dirty="0" smtClean="0"/>
          </a:p>
          <a:p>
            <a:endParaRPr lang="en-IN" sz="2000" dirty="0"/>
          </a:p>
          <a:p>
            <a:r>
              <a:rPr lang="en-IN" sz="2000" dirty="0" smtClean="0"/>
              <a:t>Geosynthetics </a:t>
            </a:r>
            <a:r>
              <a:rPr lang="en-IN" sz="2000" dirty="0"/>
              <a:t>are usually sheet materials supplied in roll form and they are used in many </a:t>
            </a:r>
            <a:r>
              <a:rPr lang="en-IN" sz="2000" dirty="0" smtClean="0"/>
              <a:t>geotechnical applications</a:t>
            </a:r>
            <a:r>
              <a:rPr lang="en-IN" sz="2000" dirty="0"/>
              <a:t>. </a:t>
            </a:r>
            <a:endParaRPr lang="en-IN" sz="2000" dirty="0" smtClean="0"/>
          </a:p>
          <a:p>
            <a:r>
              <a:rPr lang="en-IN" sz="2000" dirty="0" smtClean="0"/>
              <a:t>There </a:t>
            </a:r>
            <a:r>
              <a:rPr lang="en-IN" sz="2000" dirty="0"/>
              <a:t>are five categories - </a:t>
            </a:r>
            <a:r>
              <a:rPr lang="en-IN" sz="2000" dirty="0" err="1"/>
              <a:t>geogrids</a:t>
            </a:r>
            <a:r>
              <a:rPr lang="en-IN" sz="2000" dirty="0"/>
              <a:t>, </a:t>
            </a:r>
            <a:r>
              <a:rPr lang="en-IN" sz="2000" dirty="0" err="1"/>
              <a:t>geomembranes</a:t>
            </a:r>
            <a:r>
              <a:rPr lang="en-IN" sz="2000" dirty="0"/>
              <a:t>, </a:t>
            </a:r>
            <a:r>
              <a:rPr lang="en-IN" sz="2000" dirty="0" err="1"/>
              <a:t>geonets</a:t>
            </a:r>
            <a:r>
              <a:rPr lang="en-IN" sz="2000" dirty="0"/>
              <a:t>, geotextiles </a:t>
            </a:r>
            <a:r>
              <a:rPr lang="en-IN" sz="2000" dirty="0" smtClean="0"/>
              <a:t>and </a:t>
            </a:r>
            <a:r>
              <a:rPr lang="en-IN" sz="2000" dirty="0"/>
              <a:t>related products (materials such as erosion </a:t>
            </a:r>
            <a:r>
              <a:rPr lang="en-IN" sz="2000" dirty="0" smtClean="0"/>
              <a:t>mats) </a:t>
            </a:r>
            <a:r>
              <a:rPr lang="en-IN" sz="2000" dirty="0"/>
              <a:t>that do not </a:t>
            </a:r>
            <a:r>
              <a:rPr lang="en-IN" sz="2000" dirty="0" smtClean="0"/>
              <a:t>fall naturally </a:t>
            </a:r>
            <a:r>
              <a:rPr lang="en-IN" sz="2000" dirty="0"/>
              <a:t>into one of the other four categories.</a:t>
            </a:r>
          </a:p>
          <a:p>
            <a:r>
              <a:rPr lang="en-IN" sz="2000" dirty="0"/>
              <a:t>There are six main functions that these materials can provide and many products provide one of more </a:t>
            </a:r>
            <a:r>
              <a:rPr lang="en-IN" sz="2000" dirty="0" smtClean="0"/>
              <a:t>of these</a:t>
            </a:r>
            <a:r>
              <a:rPr lang="en-IN" sz="2000" dirty="0"/>
              <a:t>, particularly the </a:t>
            </a:r>
            <a:r>
              <a:rPr lang="en-IN" sz="2000" dirty="0" err="1"/>
              <a:t>geocomposites</a:t>
            </a:r>
            <a:r>
              <a:rPr lang="en-IN" sz="2000" dirty="0"/>
              <a:t> which, as the name suggests, are made up of multiple components.</a:t>
            </a:r>
          </a:p>
        </p:txBody>
      </p:sp>
    </p:spTree>
    <p:extLst>
      <p:ext uri="{BB962C8B-B14F-4D97-AF65-F5344CB8AC3E}">
        <p14:creationId xmlns:p14="http://schemas.microsoft.com/office/powerpoint/2010/main" val="224935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3581400" cy="4678363"/>
          </a:xfrm>
        </p:spPr>
        <p:txBody>
          <a:bodyPr>
            <a:normAutofit lnSpcReduction="10000"/>
          </a:bodyPr>
          <a:lstStyle/>
          <a:p>
            <a:pPr marL="0" indent="0">
              <a:buNone/>
            </a:pPr>
            <a:endParaRPr lang="en-IN" sz="1600" dirty="0" smtClean="0"/>
          </a:p>
          <a:p>
            <a:pPr marL="0" indent="0">
              <a:buNone/>
            </a:pPr>
            <a:endParaRPr lang="en-IN" sz="1600" dirty="0"/>
          </a:p>
          <a:p>
            <a:pPr marL="0" indent="0">
              <a:buNone/>
            </a:pPr>
            <a:endParaRPr lang="en-IN" sz="1600" dirty="0" smtClean="0"/>
          </a:p>
          <a:p>
            <a:pPr marL="0" indent="0">
              <a:buNone/>
            </a:pPr>
            <a:endParaRPr lang="en-IN" sz="1600" dirty="0"/>
          </a:p>
          <a:p>
            <a:pPr marL="0" indent="0">
              <a:buNone/>
            </a:pPr>
            <a:endParaRPr lang="en-IN" sz="1600" dirty="0" smtClean="0"/>
          </a:p>
          <a:p>
            <a:pPr marL="0" indent="0">
              <a:buNone/>
            </a:pPr>
            <a:endParaRPr lang="en-IN" sz="1600" dirty="0"/>
          </a:p>
          <a:p>
            <a:pPr marL="0" indent="0">
              <a:buNone/>
            </a:pPr>
            <a:endParaRPr lang="en-IN" sz="1600" dirty="0" smtClean="0"/>
          </a:p>
          <a:p>
            <a:pPr marL="0" indent="0">
              <a:buNone/>
            </a:pPr>
            <a:endParaRPr lang="en-IN" sz="1600" dirty="0"/>
          </a:p>
          <a:p>
            <a:pPr marL="0" indent="0">
              <a:lnSpc>
                <a:spcPct val="110000"/>
              </a:lnSpc>
              <a:buNone/>
            </a:pPr>
            <a:r>
              <a:rPr lang="en-IN" sz="1600" dirty="0" smtClean="0"/>
              <a:t>Preventing </a:t>
            </a:r>
            <a:r>
              <a:rPr lang="en-IN" sz="1600" dirty="0"/>
              <a:t>intermixing of soil types</a:t>
            </a:r>
          </a:p>
          <a:p>
            <a:pPr marL="0" indent="0">
              <a:lnSpc>
                <a:spcPct val="110000"/>
              </a:lnSpc>
              <a:buNone/>
            </a:pPr>
            <a:r>
              <a:rPr lang="en-IN" sz="1600" dirty="0"/>
              <a:t>or soil/aggregate to maintain the</a:t>
            </a:r>
          </a:p>
          <a:p>
            <a:pPr marL="0" indent="0">
              <a:lnSpc>
                <a:spcPct val="110000"/>
              </a:lnSpc>
              <a:buNone/>
            </a:pPr>
            <a:r>
              <a:rPr lang="en-IN" sz="1600" dirty="0"/>
              <a:t>integrity of each material yet still</a:t>
            </a:r>
          </a:p>
          <a:p>
            <a:pPr marL="0" indent="0">
              <a:lnSpc>
                <a:spcPct val="110000"/>
              </a:lnSpc>
              <a:buNone/>
            </a:pPr>
            <a:r>
              <a:rPr lang="en-IN" sz="1600" dirty="0"/>
              <a:t>allow the free passage of</a:t>
            </a:r>
          </a:p>
          <a:p>
            <a:pPr marL="0" indent="0">
              <a:lnSpc>
                <a:spcPct val="110000"/>
              </a:lnSpc>
              <a:buNone/>
            </a:pPr>
            <a:r>
              <a:rPr lang="en-IN" sz="1600" dirty="0"/>
              <a:t>liquids/gases. Commonly used in</a:t>
            </a:r>
          </a:p>
          <a:p>
            <a:pPr marL="0" indent="0">
              <a:lnSpc>
                <a:spcPct val="110000"/>
              </a:lnSpc>
              <a:buNone/>
            </a:pPr>
            <a:r>
              <a:rPr lang="en-IN" sz="1600" dirty="0"/>
              <a:t>between sub-base/subgrade and</a:t>
            </a:r>
          </a:p>
          <a:p>
            <a:pPr marL="0" indent="0">
              <a:lnSpc>
                <a:spcPct val="110000"/>
              </a:lnSpc>
              <a:buNone/>
            </a:pPr>
            <a:r>
              <a:rPr lang="en-IN" sz="1600" dirty="0"/>
              <a:t>around drainage materials.</a:t>
            </a:r>
          </a:p>
        </p:txBody>
      </p:sp>
      <p:sp>
        <p:nvSpPr>
          <p:cNvPr id="2" name="Title 1"/>
          <p:cNvSpPr>
            <a:spLocks noGrp="1"/>
          </p:cNvSpPr>
          <p:nvPr>
            <p:ph type="title"/>
          </p:nvPr>
        </p:nvSpPr>
        <p:spPr>
          <a:xfrm>
            <a:off x="495300" y="0"/>
            <a:ext cx="5257800" cy="1143000"/>
          </a:xfrm>
        </p:spPr>
        <p:txBody>
          <a:bodyPr>
            <a:normAutofit/>
          </a:bodyPr>
          <a:lstStyle/>
          <a:p>
            <a:pPr algn="l"/>
            <a:r>
              <a:rPr lang="en-US" sz="2400" b="1" u="sng" dirty="0"/>
              <a:t>Roles of </a:t>
            </a:r>
            <a:r>
              <a:rPr lang="en-US" sz="2400" b="1" u="sng" dirty="0" smtClean="0"/>
              <a:t>geosynthetics :</a:t>
            </a:r>
            <a:endParaRPr lang="en-IN"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54727"/>
            <a:ext cx="2133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3851564"/>
            <a:ext cx="3886200" cy="1569660"/>
          </a:xfrm>
          <a:prstGeom prst="rect">
            <a:avLst/>
          </a:prstGeom>
          <a:noFill/>
        </p:spPr>
        <p:txBody>
          <a:bodyPr wrap="square" rtlCol="0">
            <a:spAutoFit/>
          </a:bodyPr>
          <a:lstStyle/>
          <a:p>
            <a:r>
              <a:rPr lang="en-IN" sz="1600" dirty="0"/>
              <a:t>Allowing fluids and gases to flow</a:t>
            </a:r>
          </a:p>
          <a:p>
            <a:r>
              <a:rPr lang="en-IN" sz="1600" dirty="0"/>
              <a:t>both through the plane of the</a:t>
            </a:r>
          </a:p>
          <a:p>
            <a:r>
              <a:rPr lang="en-IN" sz="1600" dirty="0"/>
              <a:t>material. Commonly used as</a:t>
            </a:r>
          </a:p>
          <a:p>
            <a:r>
              <a:rPr lang="en-IN" sz="1600" dirty="0"/>
              <a:t>components in </a:t>
            </a:r>
            <a:r>
              <a:rPr lang="en-IN" sz="1600" dirty="0" err="1"/>
              <a:t>geocomposites</a:t>
            </a:r>
            <a:r>
              <a:rPr lang="en-IN" sz="1600" dirty="0"/>
              <a:t> used</a:t>
            </a:r>
          </a:p>
          <a:p>
            <a:r>
              <a:rPr lang="en-IN" sz="1600" dirty="0"/>
              <a:t>for surface water runoff or for gas</a:t>
            </a:r>
          </a:p>
          <a:p>
            <a:r>
              <a:rPr lang="en-IN" sz="1600" dirty="0"/>
              <a:t>collection under membranes.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4780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108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8091" y="4267200"/>
            <a:ext cx="3657600" cy="1569660"/>
          </a:xfrm>
          <a:prstGeom prst="rect">
            <a:avLst/>
          </a:prstGeom>
          <a:noFill/>
        </p:spPr>
        <p:txBody>
          <a:bodyPr wrap="square" rtlCol="0">
            <a:spAutoFit/>
          </a:bodyPr>
          <a:lstStyle/>
          <a:p>
            <a:r>
              <a:rPr lang="en-IN" sz="1600" dirty="0"/>
              <a:t>Restraining soil particles subject to</a:t>
            </a:r>
          </a:p>
          <a:p>
            <a:r>
              <a:rPr lang="en-IN" sz="1600" dirty="0"/>
              <a:t>hydraulic forces whilst allowing the</a:t>
            </a:r>
          </a:p>
          <a:p>
            <a:r>
              <a:rPr lang="en-IN" sz="1600" dirty="0"/>
              <a:t>passage of liquids/gases. This</a:t>
            </a:r>
          </a:p>
          <a:p>
            <a:r>
              <a:rPr lang="en-IN" sz="1600" dirty="0"/>
              <a:t>function is often partnered with</a:t>
            </a:r>
          </a:p>
          <a:p>
            <a:r>
              <a:rPr lang="en-IN" sz="1600" dirty="0"/>
              <a:t>separation e.g. in coastal defence</a:t>
            </a:r>
          </a:p>
          <a:p>
            <a:r>
              <a:rPr lang="en-IN" sz="1600" dirty="0"/>
              <a:t>applications or wrapped drains</a:t>
            </a:r>
            <a:r>
              <a:rPr lang="en-IN" sz="1600" dirty="0" smtClean="0"/>
              <a:t>.</a:t>
            </a:r>
            <a:endParaRPr lang="en-IN" sz="1600" dirty="0"/>
          </a:p>
        </p:txBody>
      </p:sp>
      <p:sp>
        <p:nvSpPr>
          <p:cNvPr id="5" name="TextBox 4"/>
          <p:cNvSpPr txBox="1"/>
          <p:nvPr/>
        </p:nvSpPr>
        <p:spPr>
          <a:xfrm>
            <a:off x="4814455" y="4267200"/>
            <a:ext cx="3657600" cy="1846659"/>
          </a:xfrm>
          <a:prstGeom prst="rect">
            <a:avLst/>
          </a:prstGeom>
          <a:noFill/>
        </p:spPr>
        <p:txBody>
          <a:bodyPr wrap="square" rtlCol="0">
            <a:spAutoFit/>
          </a:bodyPr>
          <a:lstStyle/>
          <a:p>
            <a:r>
              <a:rPr lang="en-IN" sz="1600" dirty="0"/>
              <a:t>Preventing or limiting localised</a:t>
            </a:r>
          </a:p>
          <a:p>
            <a:r>
              <a:rPr lang="en-IN" sz="1600" dirty="0"/>
              <a:t>damage to an adjacent material,</a:t>
            </a:r>
          </a:p>
          <a:p>
            <a:r>
              <a:rPr lang="en-IN" sz="1600" dirty="0"/>
              <a:t>usually a </a:t>
            </a:r>
            <a:r>
              <a:rPr lang="en-IN" sz="1600" dirty="0" err="1"/>
              <a:t>geomembrane</a:t>
            </a:r>
            <a:r>
              <a:rPr lang="en-IN" sz="1600" dirty="0"/>
              <a:t> used to </a:t>
            </a:r>
            <a:r>
              <a:rPr lang="en-IN" sz="1600" dirty="0" smtClean="0"/>
              <a:t>line a </a:t>
            </a:r>
            <a:r>
              <a:rPr lang="en-IN" sz="1600" dirty="0"/>
              <a:t>lagoon or a landfill. Thick</a:t>
            </a:r>
          </a:p>
          <a:p>
            <a:r>
              <a:rPr lang="en-IN" sz="1600" dirty="0"/>
              <a:t>geotextiles prevent puncture or</a:t>
            </a:r>
          </a:p>
          <a:p>
            <a:r>
              <a:rPr lang="en-IN" sz="1600" dirty="0"/>
              <a:t>excessive strain in the membrane.</a:t>
            </a:r>
          </a:p>
          <a:p>
            <a:endParaRPr lang="en-IN"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95400"/>
            <a:ext cx="2819400" cy="2667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319645"/>
            <a:ext cx="2367395" cy="2667000"/>
          </a:xfrm>
          <a:prstGeom prst="rect">
            <a:avLst/>
          </a:prstGeom>
        </p:spPr>
      </p:pic>
    </p:spTree>
    <p:extLst>
      <p:ext uri="{BB962C8B-B14F-4D97-AF65-F5344CB8AC3E}">
        <p14:creationId xmlns:p14="http://schemas.microsoft.com/office/powerpoint/2010/main" val="304306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419600"/>
            <a:ext cx="3429000" cy="1323439"/>
          </a:xfrm>
          <a:prstGeom prst="rect">
            <a:avLst/>
          </a:prstGeom>
          <a:noFill/>
        </p:spPr>
        <p:txBody>
          <a:bodyPr wrap="square" rtlCol="0">
            <a:spAutoFit/>
          </a:bodyPr>
          <a:lstStyle/>
          <a:p>
            <a:r>
              <a:rPr lang="en-IN" sz="1600" dirty="0"/>
              <a:t>Providing additional strength to </a:t>
            </a:r>
            <a:r>
              <a:rPr lang="en-IN" sz="1600" dirty="0" smtClean="0"/>
              <a:t>soils to </a:t>
            </a:r>
            <a:r>
              <a:rPr lang="en-IN" sz="1600" dirty="0"/>
              <a:t>enable steep slopes and </a:t>
            </a:r>
            <a:r>
              <a:rPr lang="en-IN" sz="1600" dirty="0" smtClean="0"/>
              <a:t>soil structures </a:t>
            </a:r>
            <a:r>
              <a:rPr lang="en-IN" sz="1600" dirty="0"/>
              <a:t>to be </a:t>
            </a:r>
            <a:r>
              <a:rPr lang="en-IN" sz="1600" dirty="0" smtClean="0"/>
              <a:t>constructed, and</a:t>
            </a:r>
            <a:r>
              <a:rPr lang="en-IN" sz="1600" dirty="0"/>
              <a:t> </a:t>
            </a:r>
            <a:r>
              <a:rPr lang="en-IN" sz="1600" dirty="0" smtClean="0"/>
              <a:t>allow </a:t>
            </a:r>
            <a:r>
              <a:rPr lang="en-IN" sz="1600" dirty="0"/>
              <a:t>construction over weak </a:t>
            </a:r>
            <a:r>
              <a:rPr lang="en-IN" sz="1600" dirty="0" smtClean="0"/>
              <a:t>and variable </a:t>
            </a:r>
            <a:r>
              <a:rPr lang="en-IN" sz="1600" dirty="0"/>
              <a:t>soils</a:t>
            </a:r>
            <a:r>
              <a:rPr lang="en-IN" sz="1600" dirty="0" smtClean="0"/>
              <a:t>.</a:t>
            </a:r>
            <a:endParaRPr lang="en-IN" sz="1600" dirty="0"/>
          </a:p>
        </p:txBody>
      </p:sp>
      <p:sp>
        <p:nvSpPr>
          <p:cNvPr id="5" name="TextBox 4"/>
          <p:cNvSpPr txBox="1"/>
          <p:nvPr/>
        </p:nvSpPr>
        <p:spPr>
          <a:xfrm>
            <a:off x="5105400" y="4419600"/>
            <a:ext cx="3200400" cy="1815882"/>
          </a:xfrm>
          <a:prstGeom prst="rect">
            <a:avLst/>
          </a:prstGeom>
          <a:noFill/>
        </p:spPr>
        <p:txBody>
          <a:bodyPr wrap="square" rtlCol="0">
            <a:spAutoFit/>
          </a:bodyPr>
          <a:lstStyle/>
          <a:p>
            <a:r>
              <a:rPr lang="en-IN" sz="1600" dirty="0"/>
              <a:t>Isolating one material </a:t>
            </a:r>
            <a:r>
              <a:rPr lang="en-IN" sz="1600" dirty="0" smtClean="0"/>
              <a:t>from another. The </a:t>
            </a:r>
            <a:r>
              <a:rPr lang="en-IN" sz="1600" dirty="0"/>
              <a:t>most frequent use of </a:t>
            </a:r>
            <a:r>
              <a:rPr lang="en-IN" sz="1600" dirty="0" smtClean="0"/>
              <a:t>this function </a:t>
            </a:r>
            <a:r>
              <a:rPr lang="en-IN" sz="1600" dirty="0"/>
              <a:t>is in landfills </a:t>
            </a:r>
            <a:r>
              <a:rPr lang="en-IN" sz="1600" dirty="0" smtClean="0"/>
              <a:t>where impermeable </a:t>
            </a:r>
            <a:r>
              <a:rPr lang="en-IN" sz="1600" dirty="0"/>
              <a:t>linings </a:t>
            </a:r>
            <a:r>
              <a:rPr lang="en-IN" sz="1600" dirty="0" smtClean="0"/>
              <a:t>prevent contamination </a:t>
            </a:r>
            <a:r>
              <a:rPr lang="en-IN" sz="1600" dirty="0"/>
              <a:t>of surrounding soils.</a:t>
            </a:r>
          </a:p>
          <a:p>
            <a:endParaRPr lang="en-IN"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42555"/>
            <a:ext cx="2514600" cy="2971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042555"/>
            <a:ext cx="2662237" cy="2971799"/>
          </a:xfrm>
          <a:prstGeom prst="rect">
            <a:avLst/>
          </a:prstGeom>
        </p:spPr>
      </p:pic>
    </p:spTree>
    <p:extLst>
      <p:ext uri="{BB962C8B-B14F-4D97-AF65-F5344CB8AC3E}">
        <p14:creationId xmlns:p14="http://schemas.microsoft.com/office/powerpoint/2010/main" val="544013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445</TotalTime>
  <Words>2481</Words>
  <Application>Microsoft Office PowerPoint</Application>
  <PresentationFormat>On-screen Show (4:3)</PresentationFormat>
  <Paragraphs>342</Paragraphs>
  <Slides>58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Paper</vt:lpstr>
      <vt:lpstr>Chart</vt:lpstr>
      <vt:lpstr>GEOSYNTHETICS</vt:lpstr>
      <vt:lpstr>PowerPoint Presentation</vt:lpstr>
      <vt:lpstr>PowerPoint Presentation</vt:lpstr>
      <vt:lpstr>CONTENTS</vt:lpstr>
      <vt:lpstr>PowerPoint Presentation</vt:lpstr>
      <vt:lpstr>PowerPoint Presentation</vt:lpstr>
      <vt:lpstr>Roles of geosynthetics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rapid growth in the past four decades all over the world is due mainly to the following favourable basic characteristics of geosynthetics:</vt:lpstr>
      <vt:lpstr>PowerPoint Presentation</vt:lpstr>
      <vt:lpstr>PowerPoint Presentation</vt:lpstr>
      <vt:lpstr>PowerPoint Presentation</vt:lpstr>
      <vt:lpstr>Areas of Application</vt:lpstr>
      <vt:lpstr> Environmental Protection  </vt:lpstr>
      <vt:lpstr>    Coastal Protection </vt:lpstr>
      <vt:lpstr> Rock fall protection </vt:lpstr>
      <vt:lpstr> Canal Lining </vt:lpstr>
      <vt:lpstr>PowerPoint Presentation</vt:lpstr>
      <vt:lpstr> Flood Control </vt:lpstr>
      <vt:lpstr>Infrastructure development Roads</vt:lpstr>
      <vt:lpstr>PowerPoint Presentation</vt:lpstr>
      <vt:lpstr> Railways </vt:lpstr>
      <vt:lpstr>PowerPoint Presentation</vt:lpstr>
      <vt:lpstr> Ground Improvement </vt:lpstr>
      <vt:lpstr> Slope Stabilization </vt:lpstr>
      <vt:lpstr>Tests for geosynthetics</vt:lpstr>
      <vt:lpstr>ADVANTAGES</vt:lpstr>
      <vt:lpstr>PowerPoint Presentation</vt:lpstr>
      <vt:lpstr>PowerPoint Presentation</vt:lpstr>
      <vt:lpstr>FIBRE-WISE CONSUMPTION</vt:lpstr>
      <vt:lpstr>FIBRE CONSUMPTION IN TECHNICAL TEXTILES IN INDIA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Bibliography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GEOSYNTHETICS</dc:title>
  <dc:creator>Er. Saurabh shah</dc:creator>
  <cp:lastModifiedBy>Er. Saurabh shah</cp:lastModifiedBy>
  <cp:revision>80</cp:revision>
  <dcterms:created xsi:type="dcterms:W3CDTF">2006-08-16T00:00:00Z</dcterms:created>
  <dcterms:modified xsi:type="dcterms:W3CDTF">2010-11-19T04:39:18Z</dcterms:modified>
</cp:coreProperties>
</file>