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9" r:id="rId3"/>
    <p:sldId id="257" r:id="rId4"/>
    <p:sldId id="281" r:id="rId5"/>
    <p:sldId id="260" r:id="rId6"/>
    <p:sldId id="261" r:id="rId7"/>
    <p:sldId id="263" r:id="rId8"/>
    <p:sldId id="266" r:id="rId9"/>
    <p:sldId id="265" r:id="rId10"/>
    <p:sldId id="264" r:id="rId11"/>
    <p:sldId id="272" r:id="rId12"/>
    <p:sldId id="271" r:id="rId13"/>
    <p:sldId id="270" r:id="rId14"/>
    <p:sldId id="269" r:id="rId15"/>
    <p:sldId id="273" r:id="rId16"/>
    <p:sldId id="268" r:id="rId17"/>
    <p:sldId id="267" r:id="rId18"/>
    <p:sldId id="278" r:id="rId19"/>
    <p:sldId id="277" r:id="rId20"/>
    <p:sldId id="280" r:id="rId21"/>
    <p:sldId id="258" r:id="rId22"/>
    <p:sldId id="262" r:id="rId23"/>
    <p:sldId id="282" r:id="rId24"/>
  </p:sldIdLst>
  <p:sldSz cx="9144000" cy="6858000" type="screen4x3"/>
  <p:notesSz cx="6784975" cy="9856788"/>
  <p:defaultTextStyle>
    <a:defPPr>
      <a:defRPr lang="fr-FR"/>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00"/>
    <a:srgbClr val="AE1517"/>
    <a:srgbClr val="758C3A"/>
    <a:srgbClr val="0C7CD2"/>
    <a:srgbClr val="7DD330"/>
    <a:srgbClr val="003300"/>
    <a:srgbClr val="72AAA1"/>
    <a:srgbClr val="1F7EE7"/>
    <a:srgbClr val="CC0000"/>
    <a:srgbClr val="344B74"/>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8060" autoAdjust="0"/>
  </p:normalViewPr>
  <p:slideViewPr>
    <p:cSldViewPr>
      <p:cViewPr>
        <p:scale>
          <a:sx n="69" d="100"/>
          <a:sy n="69" d="100"/>
        </p:scale>
        <p:origin x="-534"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0050" cy="4921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43338" y="0"/>
            <a:ext cx="2940050" cy="492125"/>
          </a:xfrm>
          <a:prstGeom prst="rect">
            <a:avLst/>
          </a:prstGeom>
        </p:spPr>
        <p:txBody>
          <a:bodyPr vert="horz" lIns="91440" tIns="45720" rIns="91440" bIns="45720" rtlCol="0"/>
          <a:lstStyle>
            <a:lvl1pPr algn="r">
              <a:defRPr sz="1200"/>
            </a:lvl1pPr>
          </a:lstStyle>
          <a:p>
            <a:fld id="{E2194EE5-74EE-4965-BD6D-370295303087}" type="datetimeFigureOut">
              <a:rPr lang="en-US" smtClean="0"/>
              <a:t>11/18/2010</a:t>
            </a:fld>
            <a:endParaRPr lang="en-US"/>
          </a:p>
        </p:txBody>
      </p:sp>
      <p:sp>
        <p:nvSpPr>
          <p:cNvPr id="4" name="Slide Image Placeholder 3"/>
          <p:cNvSpPr>
            <a:spLocks noGrp="1" noRot="1" noChangeAspect="1"/>
          </p:cNvSpPr>
          <p:nvPr>
            <p:ph type="sldImg" idx="2"/>
          </p:nvPr>
        </p:nvSpPr>
        <p:spPr>
          <a:xfrm>
            <a:off x="928688" y="739775"/>
            <a:ext cx="4927600" cy="36957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7863" y="4681538"/>
            <a:ext cx="5429250" cy="4435475"/>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361488"/>
            <a:ext cx="2940050" cy="4937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43338" y="9361488"/>
            <a:ext cx="2940050" cy="493712"/>
          </a:xfrm>
          <a:prstGeom prst="rect">
            <a:avLst/>
          </a:prstGeom>
        </p:spPr>
        <p:txBody>
          <a:bodyPr vert="horz" lIns="91440" tIns="45720" rIns="91440" bIns="45720" rtlCol="0" anchor="b"/>
          <a:lstStyle>
            <a:lvl1pPr algn="r">
              <a:defRPr sz="1200"/>
            </a:lvl1pPr>
          </a:lstStyle>
          <a:p>
            <a:fld id="{AE2BF0B1-A132-408F-A7F2-5B50A707E74B}"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hyperlink" Target="http://www.powerpointstyles.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1" name="Text Box 27"/>
          <p:cNvSpPr txBox="1">
            <a:spLocks noChangeArrowheads="1"/>
          </p:cNvSpPr>
          <p:nvPr userDrawn="1"/>
        </p:nvSpPr>
        <p:spPr bwMode="auto">
          <a:xfrm>
            <a:off x="3348038" y="6237288"/>
            <a:ext cx="2990850" cy="366712"/>
          </a:xfrm>
          <a:prstGeom prst="rect">
            <a:avLst/>
          </a:prstGeom>
          <a:noFill/>
          <a:ln w="9525">
            <a:noFill/>
            <a:miter lim="800000"/>
            <a:headEnd/>
            <a:tailEnd/>
          </a:ln>
          <a:effectLst/>
        </p:spPr>
        <p:txBody>
          <a:bodyPr wrap="none">
            <a:spAutoFit/>
          </a:bodyPr>
          <a:lstStyle/>
          <a:p>
            <a:r>
              <a:rPr lang="fr-FR">
                <a:hlinkClick r:id="rId13"/>
              </a:rPr>
              <a:t>Free Powerpoint Templates</a:t>
            </a:r>
            <a:endParaRPr lang="fr-FR"/>
          </a:p>
        </p:txBody>
      </p:sp>
      <p:pic>
        <p:nvPicPr>
          <p:cNvPr id="1050" name="Picture 26" descr="jh gjr liul "/>
          <p:cNvPicPr>
            <a:picLocks noChangeAspect="1" noChangeArrowheads="1"/>
          </p:cNvPicPr>
          <p:nvPr userDrawn="1"/>
        </p:nvPicPr>
        <p:blipFill>
          <a:blip r:embed="rId14"/>
          <a:srcRect/>
          <a:stretch>
            <a:fillRect/>
          </a:stretch>
        </p:blipFill>
        <p:spPr bwMode="auto">
          <a:xfrm>
            <a:off x="0" y="0"/>
            <a:ext cx="9144000" cy="6858000"/>
          </a:xfrm>
          <a:prstGeom prst="rect">
            <a:avLst/>
          </a:prstGeom>
          <a:noFill/>
        </p:spPr>
      </p:pic>
      <p:sp>
        <p:nvSpPr>
          <p:cNvPr id="1032" name="Text Box 8"/>
          <p:cNvSpPr txBox="1">
            <a:spLocks noChangeArrowheads="1"/>
          </p:cNvSpPr>
          <p:nvPr userDrawn="1"/>
        </p:nvSpPr>
        <p:spPr bwMode="auto">
          <a:xfrm>
            <a:off x="7962900" y="6375400"/>
            <a:ext cx="1073150" cy="366713"/>
          </a:xfrm>
          <a:prstGeom prst="rect">
            <a:avLst/>
          </a:prstGeom>
          <a:noFill/>
          <a:ln w="9525">
            <a:noFill/>
            <a:miter lim="800000"/>
            <a:headEnd/>
            <a:tailEnd/>
          </a:ln>
          <a:effectLst/>
        </p:spPr>
        <p:txBody>
          <a:bodyPr wrap="none">
            <a:spAutoFit/>
          </a:bodyPr>
          <a:lstStyle/>
          <a:p>
            <a:r>
              <a:rPr lang="fr-FR" b="1">
                <a:solidFill>
                  <a:schemeClr val="bg1"/>
                </a:solidFill>
              </a:rPr>
              <a:t>Page </a:t>
            </a:r>
            <a:fld id="{4146822B-5DB0-4E85-9A92-DC353F9C6A0C}" type="slidenum">
              <a:rPr lang="fr-FR" b="1">
                <a:solidFill>
                  <a:schemeClr val="bg1"/>
                </a:solidFill>
              </a:rPr>
              <a:pPr/>
              <a:t>‹#›</a:t>
            </a:fld>
            <a:endParaRPr lang="fr-FR" b="1">
              <a:solidFill>
                <a:schemeClr val="bg1"/>
              </a:solidFill>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powerpointstyles.com/" TargetMode="Externa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flyashbricksinfo.com/construction/green-concrete"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0" name="Text Box 22"/>
          <p:cNvSpPr txBox="1">
            <a:spLocks noChangeArrowheads="1"/>
          </p:cNvSpPr>
          <p:nvPr/>
        </p:nvSpPr>
        <p:spPr bwMode="auto">
          <a:xfrm>
            <a:off x="3348038" y="6237288"/>
            <a:ext cx="2990850" cy="366712"/>
          </a:xfrm>
          <a:prstGeom prst="rect">
            <a:avLst/>
          </a:prstGeom>
          <a:noFill/>
          <a:ln w="9525">
            <a:noFill/>
            <a:miter lim="800000"/>
            <a:headEnd/>
            <a:tailEnd/>
          </a:ln>
          <a:effectLst/>
        </p:spPr>
        <p:txBody>
          <a:bodyPr wrap="none">
            <a:spAutoFit/>
          </a:bodyPr>
          <a:lstStyle/>
          <a:p>
            <a:r>
              <a:rPr lang="fr-FR">
                <a:hlinkClick r:id="rId2"/>
              </a:rPr>
              <a:t>Free Powerpoint Templates</a:t>
            </a:r>
            <a:endParaRPr lang="fr-FR"/>
          </a:p>
        </p:txBody>
      </p:sp>
      <p:pic>
        <p:nvPicPr>
          <p:cNvPr id="2069" name="Picture 21" descr="l;kjh gfjuy yujh"/>
          <p:cNvPicPr>
            <a:picLocks noChangeAspect="1" noChangeArrowheads="1"/>
          </p:cNvPicPr>
          <p:nvPr/>
        </p:nvPicPr>
        <p:blipFill>
          <a:blip r:embed="rId3"/>
          <a:srcRect/>
          <a:stretch>
            <a:fillRect/>
          </a:stretch>
        </p:blipFill>
        <p:spPr bwMode="auto">
          <a:xfrm>
            <a:off x="0" y="0"/>
            <a:ext cx="9144000" cy="7072290"/>
          </a:xfrm>
          <a:prstGeom prst="rect">
            <a:avLst/>
          </a:prstGeom>
          <a:solidFill>
            <a:schemeClr val="accent1">
              <a:lumMod val="75000"/>
            </a:schemeClr>
          </a:solidFill>
          <a:effectLst>
            <a:outerShdw blurRad="50800" dist="50800" dir="5400000" algn="ctr" rotWithShape="0">
              <a:srgbClr val="000000"/>
            </a:outerShdw>
          </a:effectLst>
        </p:spPr>
      </p:pic>
      <p:sp>
        <p:nvSpPr>
          <p:cNvPr id="6" name="Rectangle 5"/>
          <p:cNvSpPr/>
          <p:nvPr/>
        </p:nvSpPr>
        <p:spPr>
          <a:xfrm>
            <a:off x="4572000" y="5357826"/>
            <a:ext cx="4572000" cy="1785104"/>
          </a:xfrm>
          <a:prstGeom prst="rect">
            <a:avLst/>
          </a:prstGeom>
        </p:spPr>
        <p:txBody>
          <a:bodyPr>
            <a:spAutoFit/>
          </a:bodyPr>
          <a:lstStyle/>
          <a:p>
            <a:r>
              <a:rPr lang="en-US" dirty="0" smtClean="0">
                <a:ln w="0" cap="rnd" cmpd="sng">
                  <a:noFill/>
                </a:ln>
                <a:solidFill>
                  <a:srgbClr val="C00000"/>
                </a:solidFill>
                <a:latin typeface="Arial Rounded MT Bold" pitchFamily="34" charset="0"/>
              </a:rPr>
              <a:t>Guided by :-</a:t>
            </a:r>
          </a:p>
          <a:p>
            <a:pPr algn="ctr"/>
            <a:r>
              <a:rPr lang="en-US" dirty="0" smtClean="0">
                <a:ln w="0" cap="rnd" cmpd="sng">
                  <a:noFill/>
                </a:ln>
                <a:solidFill>
                  <a:srgbClr val="C00000"/>
                </a:solidFill>
                <a:latin typeface="Arial Rounded MT Bold" pitchFamily="34" charset="0"/>
              </a:rPr>
              <a:t>Prof. </a:t>
            </a:r>
            <a:r>
              <a:rPr lang="en-US" dirty="0" err="1" smtClean="0">
                <a:ln w="0" cap="rnd" cmpd="sng">
                  <a:noFill/>
                </a:ln>
                <a:solidFill>
                  <a:srgbClr val="C00000"/>
                </a:solidFill>
                <a:latin typeface="Arial Rounded MT Bold" pitchFamily="34" charset="0"/>
              </a:rPr>
              <a:t>Dhara</a:t>
            </a:r>
            <a:r>
              <a:rPr lang="en-US" dirty="0" smtClean="0">
                <a:ln w="0" cap="rnd" cmpd="sng">
                  <a:noFill/>
                </a:ln>
                <a:solidFill>
                  <a:srgbClr val="C00000"/>
                </a:solidFill>
                <a:latin typeface="Arial Rounded MT Bold" pitchFamily="34" charset="0"/>
              </a:rPr>
              <a:t> shah</a:t>
            </a:r>
          </a:p>
          <a:p>
            <a:pPr algn="ctr"/>
            <a:r>
              <a:rPr lang="en-US" dirty="0" smtClean="0">
                <a:ln w="0" cap="rnd" cmpd="sng">
                  <a:noFill/>
                </a:ln>
                <a:solidFill>
                  <a:srgbClr val="C00000"/>
                </a:solidFill>
                <a:latin typeface="Arial Rounded MT Bold" pitchFamily="34" charset="0"/>
              </a:rPr>
              <a:t>Prof. </a:t>
            </a:r>
            <a:r>
              <a:rPr lang="en-US" dirty="0" err="1" smtClean="0">
                <a:ln w="0" cap="rnd" cmpd="sng">
                  <a:noFill/>
                </a:ln>
                <a:solidFill>
                  <a:srgbClr val="C00000"/>
                </a:solidFill>
                <a:latin typeface="Arial Rounded MT Bold" pitchFamily="34" charset="0"/>
              </a:rPr>
              <a:t>Aanal</a:t>
            </a:r>
            <a:r>
              <a:rPr lang="en-US" dirty="0" smtClean="0">
                <a:ln w="0" cap="rnd" cmpd="sng">
                  <a:noFill/>
                </a:ln>
                <a:solidFill>
                  <a:srgbClr val="C00000"/>
                </a:solidFill>
                <a:latin typeface="Arial Rounded MT Bold" pitchFamily="34" charset="0"/>
              </a:rPr>
              <a:t> shah</a:t>
            </a:r>
            <a:endParaRPr lang="en-US" dirty="0" smtClean="0">
              <a:ln w="0" cap="rnd" cmpd="sng">
                <a:noFill/>
              </a:ln>
              <a:solidFill>
                <a:srgbClr val="C00000"/>
              </a:solidFill>
              <a:latin typeface="Arial Rounded MT Bold" pitchFamily="34" charset="0"/>
            </a:endParaRPr>
          </a:p>
          <a:p>
            <a:r>
              <a:rPr lang="en-US" dirty="0" smtClean="0">
                <a:ln w="0" cap="rnd" cmpd="sng">
                  <a:noFill/>
                </a:ln>
                <a:solidFill>
                  <a:srgbClr val="C00000"/>
                </a:solidFill>
                <a:latin typeface="Arial Rounded MT Bold" pitchFamily="34" charset="0"/>
              </a:rPr>
              <a:t>Prepared by:- </a:t>
            </a:r>
            <a:r>
              <a:rPr lang="en-US" dirty="0" err="1" smtClean="0">
                <a:ln w="0" cap="rnd" cmpd="sng">
                  <a:noFill/>
                </a:ln>
                <a:solidFill>
                  <a:srgbClr val="C00000"/>
                </a:solidFill>
                <a:latin typeface="Arial Rounded MT Bold" pitchFamily="34" charset="0"/>
              </a:rPr>
              <a:t>Pankaj</a:t>
            </a:r>
            <a:r>
              <a:rPr lang="en-US" dirty="0" smtClean="0">
                <a:ln w="0" cap="rnd" cmpd="sng">
                  <a:noFill/>
                </a:ln>
                <a:solidFill>
                  <a:srgbClr val="C00000"/>
                </a:solidFill>
                <a:latin typeface="Arial Rounded MT Bold" pitchFamily="34" charset="0"/>
              </a:rPr>
              <a:t> </a:t>
            </a:r>
            <a:r>
              <a:rPr lang="en-US" dirty="0" err="1" smtClean="0">
                <a:ln w="0" cap="rnd" cmpd="sng">
                  <a:noFill/>
                </a:ln>
                <a:solidFill>
                  <a:srgbClr val="C00000"/>
                </a:solidFill>
                <a:latin typeface="Arial Rounded MT Bold" pitchFamily="34" charset="0"/>
              </a:rPr>
              <a:t>khunt</a:t>
            </a:r>
            <a:endParaRPr lang="en-US" dirty="0" smtClean="0">
              <a:ln w="0" cap="rnd" cmpd="sng">
                <a:noFill/>
              </a:ln>
              <a:solidFill>
                <a:srgbClr val="C00000"/>
              </a:solidFill>
              <a:latin typeface="Arial Rounded MT Bold" pitchFamily="34" charset="0"/>
            </a:endParaRPr>
          </a:p>
          <a:p>
            <a:r>
              <a:rPr lang="en-US" dirty="0" smtClean="0">
                <a:ln w="0" cap="rnd" cmpd="sng">
                  <a:noFill/>
                </a:ln>
                <a:solidFill>
                  <a:srgbClr val="C00000"/>
                </a:solidFill>
                <a:latin typeface="Arial Rounded MT Bold" pitchFamily="34" charset="0"/>
              </a:rPr>
              <a:t>                                 SD-0610</a:t>
            </a:r>
          </a:p>
          <a:p>
            <a:pPr algn="ctr"/>
            <a:r>
              <a:rPr lang="en-US" dirty="0" smtClean="0">
                <a:ln w="9525" cap="rnd" cmpd="sng">
                  <a:solidFill>
                    <a:schemeClr val="bg1"/>
                  </a:solidFill>
                </a:ln>
                <a:solidFill>
                  <a:srgbClr val="C00000"/>
                </a:solidFill>
                <a:latin typeface="Dutch801 Rm BT" pitchFamily="18" charset="0"/>
              </a:rPr>
              <a:t>                                                                                                  </a:t>
            </a:r>
            <a:endParaRPr lang="en-US" sz="2000" dirty="0" smtClean="0">
              <a:ln w="9525" cap="rnd" cmpd="sng">
                <a:solidFill>
                  <a:schemeClr val="bg1"/>
                </a:solidFill>
              </a:ln>
              <a:solidFill>
                <a:srgbClr val="C00000"/>
              </a:solidFill>
              <a:latin typeface="Dutch801 Rm BT" pitchFamily="18" charset="0"/>
            </a:endParaRPr>
          </a:p>
        </p:txBody>
      </p:sp>
      <p:sp>
        <p:nvSpPr>
          <p:cNvPr id="7" name="Rectangle 6"/>
          <p:cNvSpPr/>
          <p:nvPr/>
        </p:nvSpPr>
        <p:spPr>
          <a:xfrm>
            <a:off x="0" y="857232"/>
            <a:ext cx="9144000" cy="954107"/>
          </a:xfrm>
          <a:prstGeom prst="rect">
            <a:avLst/>
          </a:prstGeom>
          <a:solidFill>
            <a:schemeClr val="accent5">
              <a:lumMod val="75000"/>
            </a:schemeClr>
          </a:solidFill>
        </p:spPr>
        <p:txBody>
          <a:bodyPr wrap="square" anchor="ctr" anchorCtr="1">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2800" b="1" dirty="0" smtClean="0">
                <a:ln w="11430"/>
                <a:solidFill>
                  <a:srgbClr val="C00000"/>
                </a:solidFill>
                <a:effectLst>
                  <a:outerShdw blurRad="80000" dist="40000" dir="5040000" algn="tl">
                    <a:srgbClr val="000000">
                      <a:alpha val="30000"/>
                    </a:srgbClr>
                  </a:outerShdw>
                </a:effectLst>
                <a:latin typeface="Arial Rounded MT Bold" pitchFamily="34" charset="0"/>
              </a:rPr>
              <a:t>MARBLE AND QUARRY DUST AS ADDITIVES IN CONCRETE</a:t>
            </a:r>
          </a:p>
        </p:txBody>
      </p:sp>
      <p:pic>
        <p:nvPicPr>
          <p:cNvPr id="10242" name="Picture 2"/>
          <p:cNvPicPr>
            <a:picLocks noChangeAspect="1" noChangeArrowheads="1"/>
          </p:cNvPicPr>
          <p:nvPr/>
        </p:nvPicPr>
        <p:blipFill>
          <a:blip r:embed="rId4" cstate="print"/>
          <a:srcRect/>
          <a:stretch>
            <a:fillRect/>
          </a:stretch>
        </p:blipFill>
        <p:spPr bwMode="auto">
          <a:xfrm>
            <a:off x="4786314" y="1857364"/>
            <a:ext cx="3857652" cy="330495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243" name="Picture 3"/>
          <p:cNvPicPr>
            <a:picLocks noChangeAspect="1" noChangeArrowheads="1"/>
          </p:cNvPicPr>
          <p:nvPr/>
        </p:nvPicPr>
        <p:blipFill>
          <a:blip r:embed="rId5"/>
          <a:srcRect/>
          <a:stretch>
            <a:fillRect/>
          </a:stretch>
        </p:blipFill>
        <p:spPr bwMode="auto">
          <a:xfrm>
            <a:off x="1214414" y="4643446"/>
            <a:ext cx="2466975" cy="184785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14480" y="357166"/>
            <a:ext cx="5894562" cy="584775"/>
          </a:xfrm>
          <a:prstGeom prst="rect">
            <a:avLst/>
          </a:prstGeom>
        </p:spPr>
        <p:txBody>
          <a:bodyPr wrap="squar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Raw materials and test methods </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sp>
        <p:nvSpPr>
          <p:cNvPr id="3" name="Rectangle 2"/>
          <p:cNvSpPr/>
          <p:nvPr/>
        </p:nvSpPr>
        <p:spPr>
          <a:xfrm>
            <a:off x="785786" y="1142984"/>
            <a:ext cx="7500990" cy="5078313"/>
          </a:xfrm>
          <a:prstGeom prst="rect">
            <a:avLst/>
          </a:prstGeom>
        </p:spPr>
        <p:txBody>
          <a:bodyPr wrap="square">
            <a:spAutoFit/>
          </a:bodyPr>
          <a:lstStyle/>
          <a:p>
            <a:pPr marL="457200" indent="-457200" algn="just"/>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Cement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a:t>
            </a:r>
          </a:p>
          <a:p>
            <a:pPr marL="457200" indent="-457200" algn="just">
              <a:buFont typeface="+mj-lt"/>
              <a:buAutoNum type="arabicPeriod"/>
            </a:pPr>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Ordinary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Portland Cement (43 Grade) with 28 percent normal consistency with specific surface 3300 cm2/g conforming to IS: 8112-1989 [8] was used. </a:t>
            </a:r>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Marble sludge powder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a:t>
            </a:r>
          </a:p>
          <a:p>
            <a:pPr marL="457200" indent="-457200" algn="just"/>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Marble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sludge powder was obtained in wet form directly taken from deposits of marble factories. </a:t>
            </a:r>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Quarry rock dust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a:t>
            </a:r>
          </a:p>
          <a:p>
            <a:pPr marL="457200" indent="-457200" algn="just"/>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The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quarry rock dust was obtained from local crusher at </a:t>
            </a:r>
            <a:r>
              <a:rPr lang="en-US" b="1" dirty="0" err="1"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Kariapatti</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err="1"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Virudunagar</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 District. The specific gravity of the quarry rock dust is 2.677. Moisture content and bulk density of waste are less than the sand properties. </a:t>
            </a:r>
          </a:p>
          <a:p>
            <a:pPr marL="457200" indent="-457200" algn="just"/>
            <a:endPar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571472" y="642918"/>
            <a:ext cx="8072494" cy="5357850"/>
          </a:xfrm>
        </p:spPr>
        <p:txBody>
          <a:bodyPr/>
          <a:lstStyle/>
          <a:p>
            <a:pPr marL="457200" indent="-457200" algn="just">
              <a:spcBef>
                <a:spcPct val="0"/>
              </a:spcBef>
              <a:buNone/>
            </a:pP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Fine aggregate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a:t>
            </a:r>
          </a:p>
          <a:p>
            <a:pPr marL="457200" indent="-457200" algn="just">
              <a:spcBef>
                <a:spcPct val="0"/>
              </a:spcBef>
              <a:buNone/>
            </a:pPr>
            <a:endPar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457200" indent="-457200" algn="just">
              <a:spcBef>
                <a:spcPct val="0"/>
              </a:spcBef>
              <a:buNone/>
            </a:pP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Medium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size sand from Madurai </a:t>
            </a:r>
            <a:r>
              <a:rPr lang="en-US" sz="2000" b="1" kern="1200" dirty="0" err="1" smtClean="0">
                <a:solidFill>
                  <a:srgbClr val="002060"/>
                </a:solidFill>
                <a:effectLst>
                  <a:outerShdw blurRad="101600" dist="38100" dir="2700000" sx="99000" sy="99000" algn="tl">
                    <a:srgbClr val="000000">
                      <a:alpha val="63000"/>
                    </a:srgbClr>
                  </a:outerShdw>
                </a:effectLst>
                <a:latin typeface="Arial Rounded MT Bold" pitchFamily="34" charset="0"/>
              </a:rPr>
              <a:t>Vaigai</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river with a modulus of fineness = 2.20; Specific gravity 2.677, normal grading with the silt content 0.8%. </a:t>
            </a:r>
          </a:p>
          <a:p>
            <a:pPr marL="457200" indent="-457200" algn="just">
              <a:spcBef>
                <a:spcPct val="0"/>
              </a:spcBef>
              <a:buNone/>
            </a:pPr>
            <a:endPar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None/>
            </a:pP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Course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aggregate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a:t>
            </a:r>
          </a:p>
          <a:p>
            <a:pPr algn="just">
              <a:buNone/>
            </a:pP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Crushed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stone from Madurai district with a size of 5-20 mm and normal continuous grading was used. The content of flaky and elongated particles is &lt;3%, the crushing index ≤6% and the specific gravity 2.738. </a:t>
            </a:r>
            <a:endPar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None/>
            </a:pPr>
            <a:endPar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None/>
            </a:pP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Water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a:t>
            </a:r>
          </a:p>
          <a:p>
            <a:pPr algn="just">
              <a:buNone/>
            </a:pP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    A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tap water available in the concrete laboratory was used in manufacturing the concrete. </a:t>
            </a:r>
            <a:r>
              <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The qualities of water samples are uniform and potable</a:t>
            </a:r>
            <a:r>
              <a:rPr lang="en-US" sz="2000" dirty="0" smtClean="0"/>
              <a:t>. </a:t>
            </a:r>
            <a:endParaRPr lang="en-US" sz="20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714348" y="1643050"/>
            <a:ext cx="7715304" cy="3929090"/>
          </a:xfrm>
          <a:prstGeom prst="rect">
            <a:avLst/>
          </a:prstGeom>
          <a:noFill/>
          <a:ln w="9525">
            <a:noFill/>
            <a:miter lim="800000"/>
            <a:headEnd/>
            <a:tailEnd/>
          </a:ln>
          <a:effectLst/>
        </p:spPr>
      </p:pic>
      <p:sp>
        <p:nvSpPr>
          <p:cNvPr id="3" name="Rectangle 2"/>
          <p:cNvSpPr/>
          <p:nvPr/>
        </p:nvSpPr>
        <p:spPr>
          <a:xfrm>
            <a:off x="3000364" y="571480"/>
            <a:ext cx="3391667" cy="584775"/>
          </a:xfrm>
          <a:prstGeom prst="rect">
            <a:avLst/>
          </a:prstGeom>
        </p:spPr>
        <p:txBody>
          <a:bodyPr wrap="squar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Mix </a:t>
            </a:r>
            <a:r>
              <a:rPr lang="en-US" sz="3200" b="1" u="sng" dirty="0" smtClean="0">
                <a:solidFill>
                  <a:srgbClr val="FF0000"/>
                </a:solidFill>
                <a:effectLst>
                  <a:outerShdw blurRad="38100" dist="38100" dir="2700000" algn="tl">
                    <a:srgbClr val="FFFFFF"/>
                  </a:outerShdw>
                </a:effectLst>
                <a:latin typeface="Times New Roman" pitchFamily="18" charset="0"/>
              </a:rPr>
              <a:t>proportion </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1142976" y="2571744"/>
            <a:ext cx="6786610" cy="1428760"/>
          </a:xfrm>
          <a:prstGeom prst="rect">
            <a:avLst/>
          </a:prstGeom>
          <a:noFill/>
          <a:ln w="9525">
            <a:noFill/>
            <a:miter lim="800000"/>
            <a:headEnd/>
            <a:tailEnd/>
          </a:ln>
          <a:effectLst/>
        </p:spPr>
      </p:pic>
      <p:sp>
        <p:nvSpPr>
          <p:cNvPr id="3" name="Rectangle 2"/>
          <p:cNvSpPr/>
          <p:nvPr/>
        </p:nvSpPr>
        <p:spPr>
          <a:xfrm>
            <a:off x="714348" y="428604"/>
            <a:ext cx="7881260" cy="584775"/>
          </a:xfrm>
          <a:prstGeom prst="rect">
            <a:avLst/>
          </a:prstGeom>
        </p:spPr>
        <p:txBody>
          <a:bodyPr wrap="squar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Slump, slump flow value and V- funnel time </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00232" y="642918"/>
            <a:ext cx="5424434" cy="584775"/>
          </a:xfrm>
          <a:prstGeom prst="rect">
            <a:avLst/>
          </a:prstGeom>
        </p:spPr>
        <p:txBody>
          <a:bodyPr wrap="non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Hardened mixture properties </a:t>
            </a:r>
          </a:p>
        </p:txBody>
      </p:sp>
      <p:pic>
        <p:nvPicPr>
          <p:cNvPr id="6146" name="Picture 2"/>
          <p:cNvPicPr>
            <a:picLocks noChangeAspect="1" noChangeArrowheads="1"/>
          </p:cNvPicPr>
          <p:nvPr/>
        </p:nvPicPr>
        <p:blipFill>
          <a:blip r:embed="rId2"/>
          <a:srcRect/>
          <a:stretch>
            <a:fillRect/>
          </a:stretch>
        </p:blipFill>
        <p:spPr bwMode="auto">
          <a:xfrm>
            <a:off x="714348" y="2500305"/>
            <a:ext cx="8143932" cy="1714513"/>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42976" y="2071678"/>
            <a:ext cx="6072230" cy="2369880"/>
          </a:xfrm>
          <a:prstGeom prst="rect">
            <a:avLst/>
          </a:prstGeom>
        </p:spPr>
        <p:txBody>
          <a:bodyPr wrap="square">
            <a:spAutoFit/>
          </a:bodyPr>
          <a:lstStyle/>
          <a:p>
            <a:pPr algn="just"/>
            <a:r>
              <a:rPr lang="en-US" sz="2400" b="1" dirty="0" smtClean="0">
                <a:solidFill>
                  <a:srgbClr val="002060"/>
                </a:solidFill>
                <a:effectLst>
                  <a:outerShdw blurRad="101600" dist="38100" dir="2700000" sx="99000" sy="99000" algn="tl">
                    <a:srgbClr val="000000">
                      <a:alpha val="63000"/>
                    </a:srgbClr>
                  </a:outerShdw>
                </a:effectLst>
                <a:latin typeface="Arial Rounded MT Bold" pitchFamily="34" charset="0"/>
              </a:rPr>
              <a:t>Durability of concrete in terms of</a:t>
            </a:r>
          </a:p>
          <a:p>
            <a:pPr algn="just"/>
            <a:endParaRPr lang="en-US" sz="24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1371600" lvl="2" indent="-457200"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Resistance to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Sulphate</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attack</a:t>
            </a:r>
          </a:p>
          <a:p>
            <a:pPr marL="1371600" lvl="2" indent="-457200"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1371600" lvl="2" indent="-457200"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Permeability</a:t>
            </a:r>
          </a:p>
          <a:p>
            <a:pPr marL="1371600" lvl="2" indent="-457200"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1371600" lvl="2" indent="-457200"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Water absorption</a:t>
            </a: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p:txBody>
      </p:sp>
      <p:sp>
        <p:nvSpPr>
          <p:cNvPr id="5" name="Rectangle 4"/>
          <p:cNvSpPr/>
          <p:nvPr/>
        </p:nvSpPr>
        <p:spPr>
          <a:xfrm>
            <a:off x="2643174" y="500042"/>
            <a:ext cx="3929090" cy="584775"/>
          </a:xfrm>
          <a:prstGeom prst="rect">
            <a:avLst/>
          </a:prstGeom>
        </p:spPr>
        <p:txBody>
          <a:bodyPr wrap="square">
            <a:spAutoFit/>
          </a:bodyPr>
          <a:lstStyle/>
          <a:p>
            <a:pPr algn="just"/>
            <a:r>
              <a:rPr lang="en-US" sz="3200" b="1" u="sng" dirty="0" smtClean="0">
                <a:solidFill>
                  <a:srgbClr val="FF0000"/>
                </a:solidFill>
                <a:effectLst>
                  <a:outerShdw blurRad="38100" dist="38100" dir="2700000" algn="tl">
                    <a:srgbClr val="FFFFFF"/>
                  </a:outerShdw>
                </a:effectLst>
                <a:latin typeface="Times New Roman" pitchFamily="18" charset="0"/>
              </a:rPr>
              <a:t>Durability studies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71539" y="428604"/>
            <a:ext cx="6929485" cy="1077218"/>
          </a:xfrm>
          <a:prstGeom prst="rect">
            <a:avLst/>
          </a:prstGeom>
        </p:spPr>
        <p:txBody>
          <a:bodyPr wrap="squar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Resistance to </a:t>
            </a:r>
            <a:r>
              <a:rPr lang="en-US" sz="3200" b="1" u="sng" dirty="0" err="1" smtClean="0">
                <a:solidFill>
                  <a:srgbClr val="FF0000"/>
                </a:solidFill>
                <a:effectLst>
                  <a:outerShdw blurRad="38100" dist="38100" dir="2700000" algn="tl">
                    <a:srgbClr val="FFFFFF"/>
                  </a:outerShdw>
                </a:effectLst>
                <a:latin typeface="Times New Roman" pitchFamily="18" charset="0"/>
              </a:rPr>
              <a:t>sulphate</a:t>
            </a:r>
            <a:r>
              <a:rPr lang="en-US" sz="3200" b="1" u="sng" dirty="0" smtClean="0">
                <a:solidFill>
                  <a:srgbClr val="FF0000"/>
                </a:solidFill>
                <a:effectLst>
                  <a:outerShdw blurRad="38100" dist="38100" dir="2700000" algn="tl">
                    <a:srgbClr val="FFFFFF"/>
                  </a:outerShdw>
                </a:effectLst>
                <a:latin typeface="Times New Roman" pitchFamily="18" charset="0"/>
              </a:rPr>
              <a:t> attack in term </a:t>
            </a:r>
            <a:r>
              <a:rPr lang="en-US" sz="3200" b="1" u="sng" dirty="0" smtClean="0">
                <a:solidFill>
                  <a:srgbClr val="FF0000"/>
                </a:solidFill>
                <a:effectLst>
                  <a:outerShdw blurRad="38100" dist="38100" dir="2700000" algn="tl">
                    <a:srgbClr val="FFFFFF"/>
                  </a:outerShdw>
                </a:effectLst>
                <a:latin typeface="Times New Roman" pitchFamily="18" charset="0"/>
              </a:rPr>
              <a:t>of Percentage </a:t>
            </a:r>
            <a:r>
              <a:rPr lang="en-US" sz="3200" b="1" u="sng" dirty="0" smtClean="0">
                <a:solidFill>
                  <a:srgbClr val="FF0000"/>
                </a:solidFill>
                <a:effectLst>
                  <a:outerShdw blurRad="38100" dist="38100" dir="2700000" algn="tl">
                    <a:srgbClr val="FFFFFF"/>
                  </a:outerShdw>
                </a:effectLst>
                <a:latin typeface="Times New Roman" pitchFamily="18" charset="0"/>
              </a:rPr>
              <a:t>of weight </a:t>
            </a:r>
            <a:r>
              <a:rPr lang="en-US" sz="3200" b="1" u="sng" dirty="0" smtClean="0">
                <a:solidFill>
                  <a:srgbClr val="FF0000"/>
                </a:solidFill>
                <a:effectLst>
                  <a:outerShdw blurRad="38100" dist="38100" dir="2700000" algn="tl">
                    <a:srgbClr val="FFFFFF"/>
                  </a:outerShdw>
                </a:effectLst>
                <a:latin typeface="Times New Roman" pitchFamily="18" charset="0"/>
              </a:rPr>
              <a:t>loss</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pic>
        <p:nvPicPr>
          <p:cNvPr id="7170" name="Picture 2"/>
          <p:cNvPicPr>
            <a:picLocks noChangeAspect="1" noChangeArrowheads="1"/>
          </p:cNvPicPr>
          <p:nvPr/>
        </p:nvPicPr>
        <p:blipFill>
          <a:blip r:embed="rId2"/>
          <a:srcRect/>
          <a:stretch>
            <a:fillRect/>
          </a:stretch>
        </p:blipFill>
        <p:spPr bwMode="auto">
          <a:xfrm>
            <a:off x="285720" y="3286124"/>
            <a:ext cx="8643998" cy="2126733"/>
          </a:xfrm>
          <a:prstGeom prst="rect">
            <a:avLst/>
          </a:prstGeom>
          <a:noFill/>
          <a:ln w="9525">
            <a:noFill/>
            <a:miter lim="800000"/>
            <a:headEnd/>
            <a:tailEnd/>
          </a:ln>
          <a:effectLst/>
        </p:spPr>
      </p:pic>
      <p:sp>
        <p:nvSpPr>
          <p:cNvPr id="4" name="Rectangle 3"/>
          <p:cNvSpPr/>
          <p:nvPr/>
        </p:nvSpPr>
        <p:spPr>
          <a:xfrm>
            <a:off x="1071538" y="1714488"/>
            <a:ext cx="7072362" cy="1015663"/>
          </a:xfrm>
          <a:prstGeom prst="rect">
            <a:avLst/>
          </a:prstGeom>
        </p:spPr>
        <p:txBody>
          <a:bodyPr wrap="square">
            <a:spAutoFit/>
          </a:bodyPr>
          <a:lstStyle/>
          <a:p>
            <a:pPr algn="just"/>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The marble powder can reduce the content of calcium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aluminate</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in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cementitious</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material, leading to increase of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sulphate</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resistance of concrete.</a:t>
            </a:r>
            <a:r>
              <a:rPr lang="en-US" sz="1600" dirty="0" smtClean="0"/>
              <a:t> </a:t>
            </a:r>
            <a:endParaRPr lang="en-US" sz="16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0166" y="571480"/>
            <a:ext cx="6327951" cy="584775"/>
          </a:xfrm>
          <a:prstGeom prst="rect">
            <a:avLst/>
          </a:prstGeom>
        </p:spPr>
        <p:txBody>
          <a:bodyPr wrap="non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Permeability of concrete specimen</a:t>
            </a:r>
            <a:r>
              <a:rPr lang="en-US" dirty="0" smtClean="0"/>
              <a:t> </a:t>
            </a:r>
            <a:endParaRPr lang="en-US" dirty="0"/>
          </a:p>
        </p:txBody>
      </p:sp>
      <p:pic>
        <p:nvPicPr>
          <p:cNvPr id="8194" name="Picture 2"/>
          <p:cNvPicPr>
            <a:picLocks noChangeAspect="1" noChangeArrowheads="1"/>
          </p:cNvPicPr>
          <p:nvPr/>
        </p:nvPicPr>
        <p:blipFill>
          <a:blip r:embed="rId2"/>
          <a:srcRect/>
          <a:stretch>
            <a:fillRect/>
          </a:stretch>
        </p:blipFill>
        <p:spPr bwMode="auto">
          <a:xfrm>
            <a:off x="642910" y="3357562"/>
            <a:ext cx="8072494" cy="1319218"/>
          </a:xfrm>
          <a:prstGeom prst="rect">
            <a:avLst/>
          </a:prstGeom>
          <a:noFill/>
          <a:ln w="9525">
            <a:noFill/>
            <a:miter lim="800000"/>
            <a:headEnd/>
            <a:tailEnd/>
          </a:ln>
          <a:effectLst/>
        </p:spPr>
      </p:pic>
      <p:sp>
        <p:nvSpPr>
          <p:cNvPr id="4" name="Rectangle 3"/>
          <p:cNvSpPr/>
          <p:nvPr/>
        </p:nvSpPr>
        <p:spPr>
          <a:xfrm>
            <a:off x="1000100" y="1571612"/>
            <a:ext cx="7215238" cy="1323439"/>
          </a:xfrm>
          <a:prstGeom prst="rect">
            <a:avLst/>
          </a:prstGeom>
        </p:spPr>
        <p:txBody>
          <a:bodyPr wrap="square">
            <a:spAutoFit/>
          </a:bodyPr>
          <a:lstStyle/>
          <a:p>
            <a:pPr algn="just"/>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Due to the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pozzolanic</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and filling effects of the marble powder and quarry rock dust, there is more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cementitious</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material formed with dense structure, therefore, it is easy to prepare a high impermeable concrete.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8992" y="642918"/>
            <a:ext cx="2408032" cy="584775"/>
          </a:xfrm>
          <a:prstGeom prst="rect">
            <a:avLst/>
          </a:prstGeom>
        </p:spPr>
        <p:txBody>
          <a:bodyPr wrap="non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Conclusions </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sp>
        <p:nvSpPr>
          <p:cNvPr id="3" name="Rectangle 2"/>
          <p:cNvSpPr/>
          <p:nvPr/>
        </p:nvSpPr>
        <p:spPr>
          <a:xfrm>
            <a:off x="857224" y="1142985"/>
            <a:ext cx="7643866" cy="6370975"/>
          </a:xfrm>
          <a:prstGeom prst="rect">
            <a:avLst/>
          </a:prstGeom>
        </p:spPr>
        <p:txBody>
          <a:bodyPr wrap="square">
            <a:spAutoFit/>
          </a:bodyPr>
          <a:lstStyle/>
          <a:p>
            <a:pPr algn="just">
              <a:buFont typeface="Wingdings" pitchFamily="2" charset="2"/>
              <a:buChar char="ü"/>
            </a:pPr>
            <a:endParaRPr lang="en-US" dirty="0" smtClean="0"/>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The </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chemical compositions of quarry rock dust and marble sludge powder such as Fe2O3,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MnO</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Na2O,MgO, K2O, Al2O3,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CaO</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and SiO2 are comparable with that of cement. </a:t>
            </a:r>
          </a:p>
          <a:p>
            <a:pPr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The </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replacement of fine aggregate with 50% marble sludge powder and 50% Quarry rock dust (Green concrete) gives an excellent result in strength aspect and quality aspect. </a:t>
            </a: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Green concrete induced higher workability and it satisfy the self compacting concrete performance which is the slump flow is 657mm without affecting the strength of concrete. </a:t>
            </a:r>
          </a:p>
          <a:p>
            <a:pPr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Test results show that these industrial wastes are capable of improving hardened concrete performance.</a:t>
            </a:r>
            <a:r>
              <a:rPr lang="en-US" dirty="0" smtClean="0"/>
              <a:t> </a:t>
            </a:r>
            <a:endParaRPr lang="en-US" dirty="0" smtClean="0"/>
          </a:p>
          <a:p>
            <a:endParaRPr lang="en-US" dirty="0" smtClean="0"/>
          </a:p>
          <a:p>
            <a:endParaRPr lang="en-US" dirty="0" smtClean="0"/>
          </a:p>
          <a:p>
            <a:r>
              <a:rPr lang="en-US" dirty="0" smtClean="0"/>
              <a:t> </a:t>
            </a:r>
            <a:endParaRPr lang="en-US" dirty="0" smtClean="0"/>
          </a:p>
          <a:p>
            <a:endParaRPr lang="en-US" dirty="0" smtClean="0"/>
          </a:p>
          <a:p>
            <a:endParaRPr lang="en-US" dirty="0" smtClean="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71538" y="1028343"/>
            <a:ext cx="7000924" cy="4370427"/>
          </a:xfrm>
          <a:prstGeom prst="rect">
            <a:avLst/>
          </a:prstGeom>
        </p:spPr>
        <p:txBody>
          <a:bodyPr wrap="square">
            <a:spAutoFit/>
          </a:bodyPr>
          <a:lstStyle/>
          <a:p>
            <a:endParaRPr lang="en-US" dirty="0" smtClean="0"/>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Green concrete enhancing fresh concrete behavior and can be used in architectural concrete mixtures containing white cement. </a:t>
            </a:r>
          </a:p>
          <a:p>
            <a:pPr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Permeability test results clearly demonstrate that the permeability of green concrete is less compared to that of conventional concrete. </a:t>
            </a:r>
          </a:p>
          <a:p>
            <a:pPr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The water absorption of green concrete is slightly higher than conventional concrete. </a:t>
            </a:r>
          </a:p>
          <a:p>
            <a:pPr algn="just">
              <a:buFont typeface="Wingdings" pitchFamily="2" charset="2"/>
              <a:buChar char="ü"/>
            </a:pP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The durability of green concrete under </a:t>
            </a:r>
            <a:r>
              <a:rPr lang="en-US" sz="2000" b="1" dirty="0" err="1" smtClean="0">
                <a:solidFill>
                  <a:srgbClr val="002060"/>
                </a:solidFill>
                <a:effectLst>
                  <a:outerShdw blurRad="101600" dist="38100" dir="2700000" sx="99000" sy="99000" algn="tl">
                    <a:srgbClr val="000000">
                      <a:alpha val="63000"/>
                    </a:srgbClr>
                  </a:outerShdw>
                </a:effectLst>
                <a:latin typeface="Arial Rounded MT Bold" pitchFamily="34" charset="0"/>
              </a:rPr>
              <a:t>sulphate</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 is higher to that of conventional concrete.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8596" y="285728"/>
            <a:ext cx="8229600" cy="1143000"/>
          </a:xfrm>
        </p:spPr>
        <p:txBody>
          <a:bodyPr anchor="ctr" anchorCtr="1"/>
          <a:lstStyle/>
          <a:p>
            <a:pPr algn="l"/>
            <a:r>
              <a:rPr lang="en-US" sz="3200" b="1" u="sng" kern="1200" dirty="0" smtClean="0">
                <a:solidFill>
                  <a:srgbClr val="FF0000"/>
                </a:solidFill>
                <a:effectLst>
                  <a:outerShdw blurRad="38100" dist="38100" dir="2700000" algn="tl">
                    <a:srgbClr val="FFFFFF"/>
                  </a:outerShdw>
                </a:effectLst>
                <a:latin typeface="Times New Roman" pitchFamily="18" charset="0"/>
              </a:rPr>
              <a:t>Introduction</a:t>
            </a:r>
            <a:endParaRPr lang="en-US" sz="3200" b="1" u="sng" kern="1200" dirty="0">
              <a:solidFill>
                <a:srgbClr val="FF0000"/>
              </a:solidFill>
              <a:effectLst>
                <a:outerShdw blurRad="38100" dist="38100" dir="2700000" algn="tl">
                  <a:srgbClr val="FFFFFF"/>
                </a:outerShdw>
              </a:effectLst>
              <a:latin typeface="Times New Roman" pitchFamily="18" charset="0"/>
            </a:endParaRPr>
          </a:p>
        </p:txBody>
      </p:sp>
      <p:sp>
        <p:nvSpPr>
          <p:cNvPr id="3" name="Content Placeholder 2"/>
          <p:cNvSpPr>
            <a:spLocks noGrp="1"/>
          </p:cNvSpPr>
          <p:nvPr>
            <p:ph idx="1"/>
          </p:nvPr>
        </p:nvSpPr>
        <p:spPr>
          <a:xfrm>
            <a:off x="214282" y="1571612"/>
            <a:ext cx="8686800" cy="4000528"/>
          </a:xfrm>
        </p:spPr>
        <p:txBody>
          <a:bodyPr anchor="ctr" anchorCtr="0"/>
          <a:lstStyle/>
          <a:p>
            <a:pPr algn="just">
              <a:buFont typeface="Wingdings" pitchFamily="2" charset="2"/>
              <a:buChar char="ü"/>
            </a:pPr>
            <a:r>
              <a:rPr lang="en-US" sz="1800" b="1" kern="1200" dirty="0">
                <a:solidFill>
                  <a:srgbClr val="002060"/>
                </a:solidFill>
                <a:effectLst>
                  <a:outerShdw blurRad="101600" dist="38100" dir="2700000" sx="99000" sy="99000" algn="tl">
                    <a:srgbClr val="000000">
                      <a:alpha val="63000"/>
                    </a:srgbClr>
                  </a:outerShdw>
                </a:effectLst>
                <a:latin typeface="Arial Rounded MT Bold" pitchFamily="34" charset="0"/>
              </a:rPr>
              <a:t>Green concrete capable for sustainable development is characterized by application of industrial wastes to reduce consumption of natural resources and energy and pollution of the </a:t>
            </a:r>
            <a:r>
              <a:rPr lang="en-US" sz="18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environment</a:t>
            </a:r>
          </a:p>
          <a:p>
            <a:pPr algn="just">
              <a:buFont typeface="Wingdings" pitchFamily="2" charset="2"/>
              <a:buChar char="ü"/>
            </a:pPr>
            <a:r>
              <a:rPr lang="en-US" sz="18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Green concrete has nothing to do with color. It is a concept of thinking environment into concrete considering every aspect from raw materials manufacture over mixture design to structural design, construction, and service life </a:t>
            </a:r>
          </a:p>
          <a:p>
            <a:pPr algn="just">
              <a:buFont typeface="Wingdings" pitchFamily="2" charset="2"/>
              <a:buChar char="ü"/>
            </a:pPr>
            <a:r>
              <a:rPr lang="en-US" sz="1800" b="1" kern="1200" dirty="0" smtClean="0">
                <a:solidFill>
                  <a:srgbClr val="002060"/>
                </a:solidFill>
                <a:effectLst>
                  <a:outerShdw blurRad="101600" dist="38100" dir="2700000" sx="99000" sy="99000" algn="tl">
                    <a:srgbClr val="000000">
                      <a:alpha val="63000"/>
                    </a:srgbClr>
                  </a:outerShdw>
                </a:effectLst>
                <a:latin typeface="Arial Rounded MT Bold" pitchFamily="34" charset="0"/>
              </a:rPr>
              <a:t>Green concrete is very often also cheap to produce, because, for example, waste products are used as a partial substitute for cement, charges for the disposal of waste are avoided, energy consumption in production is lower, and durability is greater. </a:t>
            </a:r>
            <a:endParaRPr lang="en-US" sz="1800" b="1" kern="1200" dirty="0">
              <a:solidFill>
                <a:srgbClr val="002060"/>
              </a:solidFill>
              <a:effectLst>
                <a:outerShdw blurRad="101600" dist="38100" dir="2700000" sx="99000" sy="99000" algn="tl">
                  <a:srgbClr val="000000">
                    <a:alpha val="63000"/>
                  </a:srgbClr>
                </a:outerShdw>
              </a:effectLst>
              <a:latin typeface="Arial Rounded MT Bold"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srcRect b="12265"/>
          <a:stretch>
            <a:fillRect/>
          </a:stretch>
        </p:blipFill>
        <p:spPr bwMode="auto">
          <a:xfrm>
            <a:off x="785786" y="1428736"/>
            <a:ext cx="3857652" cy="2846737"/>
          </a:xfrm>
          <a:prstGeom prst="rect">
            <a:avLst/>
          </a:prstGeom>
          <a:noFill/>
          <a:ln w="9525">
            <a:noFill/>
            <a:miter lim="800000"/>
            <a:headEnd/>
            <a:tailEnd/>
          </a:ln>
          <a:effectLst/>
        </p:spPr>
      </p:pic>
      <p:sp>
        <p:nvSpPr>
          <p:cNvPr id="3" name="TextBox 2"/>
          <p:cNvSpPr txBox="1"/>
          <p:nvPr/>
        </p:nvSpPr>
        <p:spPr>
          <a:xfrm>
            <a:off x="2571736" y="214290"/>
            <a:ext cx="3929090" cy="584775"/>
          </a:xfrm>
          <a:prstGeom prst="rect">
            <a:avLst/>
          </a:prstGeom>
          <a:noFill/>
        </p:spPr>
        <p:txBody>
          <a:bodyPr wrap="square" rtlCol="0">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ea typeface="+mj-ea"/>
                <a:cs typeface="+mj-cs"/>
              </a:rPr>
              <a:t>Architectural effect</a:t>
            </a:r>
          </a:p>
        </p:txBody>
      </p:sp>
      <p:pic>
        <p:nvPicPr>
          <p:cNvPr id="4" name="Picture 2"/>
          <p:cNvPicPr>
            <a:picLocks noChangeAspect="1" noChangeArrowheads="1"/>
          </p:cNvPicPr>
          <p:nvPr/>
        </p:nvPicPr>
        <p:blipFill>
          <a:blip r:embed="rId3"/>
          <a:srcRect/>
          <a:stretch>
            <a:fillRect/>
          </a:stretch>
        </p:blipFill>
        <p:spPr bwMode="auto">
          <a:xfrm>
            <a:off x="4857752" y="2928934"/>
            <a:ext cx="3786214" cy="28575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928794" y="214290"/>
            <a:ext cx="5105406" cy="584775"/>
          </a:xfrm>
          <a:prstGeom prst="rect">
            <a:avLst/>
          </a:prstGeom>
          <a:noFill/>
          <a:ln w="9525">
            <a:noFill/>
            <a:miter lim="800000"/>
            <a:headEnd/>
            <a:tailEnd/>
          </a:ln>
          <a:effectLst/>
        </p:spPr>
        <p:txBody>
          <a:bodyPr wrap="square" anchor="ctr" anchorCtr="1">
            <a:spAutoFit/>
          </a:bodyPr>
          <a:lstStyle/>
          <a:p>
            <a:r>
              <a:rPr lang="fr-FR" sz="3200" b="1" u="sng" dirty="0">
                <a:solidFill>
                  <a:srgbClr val="FF0000"/>
                </a:solidFill>
                <a:effectLst>
                  <a:outerShdw blurRad="38100" dist="38100" dir="2700000" algn="tl">
                    <a:srgbClr val="FFFFFF"/>
                  </a:outerShdw>
                </a:effectLst>
                <a:latin typeface="Times New Roman" pitchFamily="18" charset="0"/>
                <a:ea typeface="+mj-ea"/>
                <a:cs typeface="+mj-cs"/>
              </a:rPr>
              <a:t>REFERENCES</a:t>
            </a:r>
          </a:p>
        </p:txBody>
      </p:sp>
      <p:sp>
        <p:nvSpPr>
          <p:cNvPr id="17411" name="Text Box 3"/>
          <p:cNvSpPr txBox="1">
            <a:spLocks noChangeArrowheads="1"/>
          </p:cNvSpPr>
          <p:nvPr/>
        </p:nvSpPr>
        <p:spPr bwMode="auto">
          <a:xfrm>
            <a:off x="1000100" y="1785926"/>
            <a:ext cx="7704137" cy="3735396"/>
          </a:xfrm>
          <a:prstGeom prst="rect">
            <a:avLst/>
          </a:prstGeom>
          <a:noFill/>
          <a:ln w="9525">
            <a:noFill/>
            <a:miter lim="800000"/>
            <a:headEnd/>
            <a:tailEnd/>
          </a:ln>
          <a:effectLst/>
        </p:spPr>
        <p:txBody>
          <a:bodyPr lIns="180000" tIns="180000" rIns="180000" bIns="180000"/>
          <a:lstStyle/>
          <a:p>
            <a:pPr marL="457200" indent="-457200" algn="just">
              <a:buFont typeface="+mj-lt"/>
              <a:buAutoNum type="arabicPeriod"/>
            </a:pP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ARPN</a:t>
            </a:r>
            <a:r>
              <a:rPr lang="en-US" sz="2000" dirty="0"/>
              <a:t> </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Journal of Engineering and Applied Sciences,</a:t>
            </a:r>
            <a:r>
              <a:rPr lang="pt-BR"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vol. 4, no. 4, june 2009 issn </a:t>
            </a: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1819-6608</a:t>
            </a:r>
          </a:p>
          <a:p>
            <a:pPr marL="457200" indent="-457200" algn="just">
              <a:buFont typeface="+mj-lt"/>
              <a:buAutoNum type="arabicPeriod"/>
            </a:pPr>
            <a:endParaRPr lang="pt-BR" b="1" dirty="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buFont typeface="+mj-lt"/>
              <a:buAutoNum type="arabicPeriod"/>
            </a:pP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Chloride Penetration Study on Self-Compacting Green Concrete Using Crusher Rock Dust and Marble Sludge Powder as Fine Aggregate, M.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shahul</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hameed</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 A.S.S.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sekar</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V.saraswathi</a:t>
            </a: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a:t>
            </a:r>
          </a:p>
          <a:p>
            <a:pPr marL="457200" indent="-457200" algn="just">
              <a:buFont typeface="+mj-lt"/>
              <a:buAutoNum type="arabicPeriod"/>
            </a:pPr>
            <a:endParaRPr lang="pt-BR" b="1" dirty="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457200" indent="-457200" algn="just">
              <a:buFont typeface="+mj-lt"/>
              <a:buAutoNum type="arabicPeriod"/>
            </a:pP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Recyclable materials in concrete technology: sustainability and durability ,G.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Moriconi</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,Department of Materials and Environment Engineering and Physics,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Università</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Politecnica</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delle</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Marche, </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cs typeface="+mn-cs"/>
              </a:rPr>
              <a:t>Ancona</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Italy</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7224" y="1720840"/>
            <a:ext cx="7286676" cy="3970318"/>
          </a:xfrm>
          <a:prstGeom prst="rect">
            <a:avLst/>
          </a:prstGeom>
        </p:spPr>
        <p:txBody>
          <a:bodyPr wrap="square">
            <a:spAutoFit/>
          </a:bodyPr>
          <a:lstStyle/>
          <a:p>
            <a:pPr marL="457200" indent="-457200" algn="just">
              <a:buAutoNum type="arabicPeriod" startAt="4"/>
            </a:pP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rPr>
              <a:t>Properties </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rPr>
              <a:t>of self-</a:t>
            </a:r>
            <a:r>
              <a:rPr lang="en-US" b="1" dirty="0" err="1">
                <a:solidFill>
                  <a:srgbClr val="002060"/>
                </a:solidFill>
                <a:effectLst>
                  <a:outerShdw blurRad="101600" dist="38100" dir="2700000" sx="99000" sy="99000" algn="tl">
                    <a:srgbClr val="000000">
                      <a:alpha val="63000"/>
                    </a:srgbClr>
                  </a:outerShdw>
                </a:effectLst>
                <a:latin typeface="Arial Rounded MT Bold" pitchFamily="34" charset="0"/>
              </a:rPr>
              <a:t>levelling</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rPr>
              <a:t> concrete made with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rPr>
              <a:t>industrial wastes.</a:t>
            </a:r>
            <a:r>
              <a:rPr lang="it-IT" b="1" dirty="0">
                <a:solidFill>
                  <a:srgbClr val="002060"/>
                </a:solidFill>
                <a:effectLst>
                  <a:outerShdw blurRad="101600" dist="38100" dir="2700000" sx="99000" sy="99000" algn="tl">
                    <a:srgbClr val="000000">
                      <a:alpha val="63000"/>
                    </a:srgbClr>
                  </a:outerShdw>
                </a:effectLst>
                <a:latin typeface="Arial Rounded MT Bold" pitchFamily="34" charset="0"/>
              </a:rPr>
              <a:t>Francesco Colangelo , Milena Marroccoli  and </a:t>
            </a:r>
            <a:r>
              <a:rPr lang="it-IT" b="1" dirty="0" smtClean="0">
                <a:solidFill>
                  <a:srgbClr val="002060"/>
                </a:solidFill>
                <a:effectLst>
                  <a:outerShdw blurRad="101600" dist="38100" dir="2700000" sx="99000" sy="99000" algn="tl">
                    <a:srgbClr val="000000">
                      <a:alpha val="63000"/>
                    </a:srgbClr>
                  </a:outerShdw>
                </a:effectLst>
                <a:latin typeface="Arial Rounded MT Bold" pitchFamily="34" charset="0"/>
              </a:rPr>
              <a:t>Raffaele Cioffi </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rPr>
              <a:t>Department of Environmental Engineering and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rPr>
              <a:t>Physics University </a:t>
            </a:r>
            <a:r>
              <a:rPr lang="en-US" b="1" dirty="0">
                <a:solidFill>
                  <a:srgbClr val="002060"/>
                </a:solidFill>
                <a:effectLst>
                  <a:outerShdw blurRad="101600" dist="38100" dir="2700000" sx="99000" sy="99000" algn="tl">
                    <a:srgbClr val="000000">
                      <a:alpha val="63000"/>
                    </a:srgbClr>
                  </a:outerShdw>
                </a:effectLst>
                <a:latin typeface="Arial Rounded MT Bold" pitchFamily="34" charset="0"/>
              </a:rPr>
              <a:t>of Basilicata, </a:t>
            </a:r>
            <a:r>
              <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rPr>
              <a:t>Italy</a:t>
            </a:r>
          </a:p>
          <a:p>
            <a:pPr marL="457200" indent="-457200" algn="just"/>
            <a:endParaRPr lang="en-US"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457200" indent="-457200"/>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rPr>
              <a:t> 5.    </a:t>
            </a: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hlinkClick r:id="rId2"/>
              </a:rPr>
              <a:t>http://flyashbricksinfo.com/construction/green-concrete</a:t>
            </a: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rPr>
              <a:t> containing-quarry-rock-dust-and-marble-sludge-powder-as fine </a:t>
            </a: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rPr>
              <a:t>aggregate.html </a:t>
            </a:r>
          </a:p>
          <a:p>
            <a:pPr marL="457200" indent="-457200"/>
            <a:endPar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457200" indent="-457200">
              <a:buAutoNum type="arabicPeriod" startAt="6"/>
            </a:pP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rPr>
              <a:t>Magazines</a:t>
            </a:r>
          </a:p>
          <a:p>
            <a:pPr marL="457200" indent="-457200"/>
            <a:endPar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1828800" lvl="3" indent="-457200"/>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rPr>
              <a:t>Concrete </a:t>
            </a:r>
            <a:r>
              <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rPr>
              <a:t>international</a:t>
            </a:r>
          </a:p>
          <a:p>
            <a:pPr marL="1828800" lvl="3" indent="-457200"/>
            <a:endParaRPr lang="pt-BR"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marL="1828800" lvl="3" indent="-457200"/>
            <a:endParaRPr lang="pt-BR" b="1" dirty="0">
              <a:solidFill>
                <a:srgbClr val="002060"/>
              </a:solidFill>
              <a:effectLst>
                <a:outerShdw blurRad="101600" dist="38100" dir="2700000" sx="99000" sy="99000" algn="tl">
                  <a:srgbClr val="000000">
                    <a:alpha val="63000"/>
                  </a:srgbClr>
                </a:outerShdw>
              </a:effectLst>
              <a:latin typeface="Arial Rounded MT Bold"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1" name="Picture 3"/>
          <p:cNvPicPr>
            <a:picLocks noChangeAspect="1" noChangeArrowheads="1"/>
          </p:cNvPicPr>
          <p:nvPr/>
        </p:nvPicPr>
        <p:blipFill>
          <a:blip r:embed="rId2"/>
          <a:srcRect/>
          <a:stretch>
            <a:fillRect/>
          </a:stretch>
        </p:blipFill>
        <p:spPr bwMode="auto">
          <a:xfrm>
            <a:off x="1357290" y="1071546"/>
            <a:ext cx="6589840" cy="4424384"/>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3080" name="Text Box 8"/>
          <p:cNvSpPr txBox="1">
            <a:spLocks noChangeArrowheads="1"/>
          </p:cNvSpPr>
          <p:nvPr/>
        </p:nvSpPr>
        <p:spPr bwMode="auto">
          <a:xfrm>
            <a:off x="900113" y="908050"/>
            <a:ext cx="7704137" cy="4319588"/>
          </a:xfrm>
          <a:prstGeom prst="rect">
            <a:avLst/>
          </a:prstGeom>
          <a:noFill/>
          <a:ln w="9525">
            <a:noFill/>
            <a:miter lim="800000"/>
            <a:headEnd/>
            <a:tailEnd/>
          </a:ln>
          <a:effectLst/>
        </p:spPr>
        <p:txBody>
          <a:bodyPr lIns="180000" tIns="180000" rIns="180000" bIns="180000"/>
          <a:lstStyle/>
          <a:p>
            <a:pPr algn="just"/>
            <a:endParaRPr lang="fr-FR" sz="2000" b="1" dirty="0">
              <a:solidFill>
                <a:srgbClr val="344B74"/>
              </a:solidFill>
              <a:latin typeface="Verdana" pitchFamily="34" charset="0"/>
            </a:endParaRPr>
          </a:p>
        </p:txBody>
      </p:sp>
      <p:sp>
        <p:nvSpPr>
          <p:cNvPr id="4" name="Text Box 7"/>
          <p:cNvSpPr txBox="1">
            <a:spLocks noChangeArrowheads="1"/>
          </p:cNvSpPr>
          <p:nvPr/>
        </p:nvSpPr>
        <p:spPr bwMode="auto">
          <a:xfrm>
            <a:off x="395288" y="188913"/>
            <a:ext cx="7891488" cy="584775"/>
          </a:xfrm>
          <a:prstGeom prst="rect">
            <a:avLst/>
          </a:prstGeom>
          <a:noFill/>
          <a:ln w="9525">
            <a:noFill/>
            <a:miter lim="800000"/>
            <a:headEnd/>
            <a:tailEnd/>
          </a:ln>
          <a:effectLst/>
        </p:spPr>
        <p:txBody>
          <a:bodyPr wrap="square">
            <a:spAutoFit/>
          </a:bodyPr>
          <a:lstStyle/>
          <a:p>
            <a:endParaRPr lang="fr-FR" sz="3200" dirty="0">
              <a:solidFill>
                <a:srgbClr val="344B74"/>
              </a:solidFill>
            </a:endParaRPr>
          </a:p>
        </p:txBody>
      </p:sp>
      <p:sp>
        <p:nvSpPr>
          <p:cNvPr id="5" name="Text Box 7"/>
          <p:cNvSpPr txBox="1">
            <a:spLocks noChangeArrowheads="1"/>
          </p:cNvSpPr>
          <p:nvPr/>
        </p:nvSpPr>
        <p:spPr bwMode="auto">
          <a:xfrm>
            <a:off x="1142976" y="357166"/>
            <a:ext cx="6891356" cy="584775"/>
          </a:xfrm>
          <a:prstGeom prst="rect">
            <a:avLst/>
          </a:prstGeom>
          <a:noFill/>
          <a:ln w="9525">
            <a:noFill/>
            <a:miter lim="800000"/>
            <a:headEnd/>
            <a:tailEnd/>
          </a:ln>
          <a:effectLst/>
        </p:spPr>
        <p:txBody>
          <a:bodyPr wrap="square">
            <a:spAutoFit/>
          </a:bodyPr>
          <a:lstStyle/>
          <a:p>
            <a:pPr algn="ctr"/>
            <a:r>
              <a:rPr lang="en-US" sz="3200" b="1" u="sng" dirty="0" smtClean="0">
                <a:solidFill>
                  <a:srgbClr val="FF0000"/>
                </a:solidFill>
                <a:effectLst>
                  <a:outerShdw blurRad="38100" dist="38100" dir="2700000" algn="tl">
                    <a:srgbClr val="FFFFFF"/>
                  </a:outerShdw>
                </a:effectLst>
                <a:latin typeface="Times New Roman" pitchFamily="18" charset="0"/>
              </a:rPr>
              <a:t>Why marble dust and quarry rock?</a:t>
            </a:r>
            <a:endParaRPr lang="fr-FR" sz="3200" b="1" u="sng" dirty="0">
              <a:solidFill>
                <a:srgbClr val="FF0000"/>
              </a:solidFill>
              <a:effectLst>
                <a:outerShdw blurRad="38100" dist="38100" dir="2700000" algn="tl">
                  <a:srgbClr val="FFFFFF"/>
                </a:outerShdw>
              </a:effectLst>
              <a:latin typeface="Times New Roman" pitchFamily="18" charset="0"/>
            </a:endParaRPr>
          </a:p>
        </p:txBody>
      </p:sp>
      <p:sp>
        <p:nvSpPr>
          <p:cNvPr id="7" name="Rectangle 6"/>
          <p:cNvSpPr/>
          <p:nvPr/>
        </p:nvSpPr>
        <p:spPr>
          <a:xfrm>
            <a:off x="500034" y="1500174"/>
            <a:ext cx="8429684" cy="3785652"/>
          </a:xfrm>
          <a:prstGeom prst="rect">
            <a:avLst/>
          </a:prstGeom>
        </p:spPr>
        <p:txBody>
          <a:bodyPr wrap="square" anchor="b" anchorCtr="0">
            <a:spAutoFit/>
          </a:bodyPr>
          <a:lstStyle/>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Natural sand in many parts of the country is not graded properly and has excessive silt on other hand quarry rock dust does not contain silt or organic impurities and can be produced to meet desired gradation and fineness as per requirement. </a:t>
            </a:r>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endPar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Marble </a:t>
            </a:r>
            <a:r>
              <a:rPr lang="en-US" sz="2000" b="1" dirty="0">
                <a:solidFill>
                  <a:srgbClr val="002060"/>
                </a:solidFill>
                <a:effectLst>
                  <a:outerShdw blurRad="101600" dist="38100" dir="2700000" sx="99000" sy="99000" algn="tl">
                    <a:srgbClr val="000000">
                      <a:alpha val="63000"/>
                    </a:srgbClr>
                  </a:outerShdw>
                </a:effectLst>
                <a:latin typeface="Arial Rounded MT Bold" pitchFamily="34" charset="0"/>
              </a:rPr>
              <a:t>sludge powder can be used as filler and helps to reduce the total voids content in concrete</a:t>
            </a:r>
          </a:p>
          <a:p>
            <a:pPr algn="just">
              <a:buFont typeface="Wingdings" pitchFamily="2" charset="2"/>
              <a:buChar char="ü"/>
            </a:pPr>
            <a:endParaRPr lang="en-US" sz="2000" b="1" dirty="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a:solidFill>
                  <a:srgbClr val="002060"/>
                </a:solidFill>
                <a:effectLst>
                  <a:outerShdw blurRad="101600" dist="38100" dir="2700000" sx="99000" sy="99000" algn="tl">
                    <a:srgbClr val="000000">
                      <a:alpha val="63000"/>
                    </a:srgbClr>
                  </a:outerShdw>
                </a:effectLst>
                <a:latin typeface="Arial Rounded MT Bold" pitchFamily="34" charset="0"/>
              </a:rPr>
              <a:t>This contributes to improve the strength of concrete</a:t>
            </a:r>
          </a:p>
          <a:p>
            <a:pPr algn="just">
              <a:buFont typeface="Wingdings" pitchFamily="2" charset="2"/>
              <a:buChar char="ü"/>
            </a:pPr>
            <a:endParaRPr lang="en-US" sz="2000" b="1" dirty="0">
              <a:solidFill>
                <a:srgbClr val="002060"/>
              </a:solidFill>
              <a:effectLst>
                <a:outerShdw blurRad="101600" dist="38100" dir="2700000" sx="99000" sy="99000" algn="tl">
                  <a:srgbClr val="000000">
                    <a:alpha val="63000"/>
                  </a:srgbClr>
                </a:outerShdw>
              </a:effectLst>
              <a:latin typeface="Arial Rounded MT Bold" pitchFamily="34" charset="0"/>
            </a:endParaRPr>
          </a:p>
          <a:p>
            <a:pPr algn="just">
              <a:buFont typeface="Wingdings" pitchFamily="2" charset="2"/>
              <a:buChar char="ü"/>
            </a:pPr>
            <a:r>
              <a:rPr lang="en-US" sz="2000" b="1" dirty="0">
                <a:solidFill>
                  <a:srgbClr val="002060"/>
                </a:solidFill>
                <a:effectLst>
                  <a:outerShdw blurRad="101600" dist="38100" dir="2700000" sx="99000" sy="99000" algn="tl">
                    <a:srgbClr val="000000">
                      <a:alpha val="63000"/>
                    </a:srgbClr>
                  </a:outerShdw>
                </a:effectLst>
                <a:latin typeface="Arial Rounded MT Bold" pitchFamily="34" charset="0"/>
              </a:rPr>
              <a:t>Marble sludge powder and quarry rock dust improved pozzolanic reaction, micro-aggregate filling, and concrete </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rPr>
              <a:t>durability</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srcRect/>
          <a:stretch>
            <a:fillRect/>
          </a:stretch>
        </p:blipFill>
        <p:spPr bwMode="auto">
          <a:xfrm>
            <a:off x="1428728" y="1252538"/>
            <a:ext cx="6786610" cy="4352925"/>
          </a:xfrm>
          <a:prstGeom prst="rect">
            <a:avLst/>
          </a:prstGeom>
          <a:noFill/>
          <a:ln w="9525">
            <a:noFill/>
            <a:miter lim="800000"/>
            <a:headEnd/>
            <a:tailEnd/>
          </a:ln>
          <a:effectLst/>
        </p:spPr>
      </p:pic>
      <p:sp>
        <p:nvSpPr>
          <p:cNvPr id="3" name="Rectangle 2"/>
          <p:cNvSpPr/>
          <p:nvPr/>
        </p:nvSpPr>
        <p:spPr>
          <a:xfrm>
            <a:off x="1643042" y="357166"/>
            <a:ext cx="6383029" cy="584775"/>
          </a:xfrm>
          <a:prstGeom prst="rect">
            <a:avLst/>
          </a:prstGeom>
        </p:spPr>
        <p:txBody>
          <a:bodyPr wrap="non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Green Marble Mining at our Mines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2910" y="1571612"/>
            <a:ext cx="8001056" cy="3970318"/>
          </a:xfrm>
          <a:prstGeom prst="rect">
            <a:avLst/>
          </a:prstGeom>
        </p:spPr>
        <p:txBody>
          <a:bodyPr wrap="square" anchor="ctr" anchorCtr="0">
            <a:spAutoFit/>
          </a:bodyPr>
          <a:lstStyle/>
          <a:p>
            <a:pPr algn="just">
              <a:buFont typeface="Wingdings" pitchFamily="2" charset="2"/>
              <a:buChar char="ü"/>
            </a:pPr>
            <a:r>
              <a:rPr lang="en-US" sz="2400"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Physical characteristics of marble sludge powder, quarry rock dust and river sand.</a:t>
            </a:r>
          </a:p>
          <a:p>
            <a:pPr algn="just">
              <a:buFont typeface="Wingdings" pitchFamily="2" charset="2"/>
              <a:buChar char="ü"/>
            </a:pPr>
            <a:endParaRPr lang="en-US" sz="2400" b="1" dirty="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algn="just">
              <a:buFont typeface="Wingdings" pitchFamily="2" charset="2"/>
              <a:buChar char="ü"/>
            </a:pPr>
            <a:r>
              <a:rPr lang="en-US" sz="2400"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Chemical characteristics of marble sludge powder, quarry rock dust, river sand and Portland </a:t>
            </a:r>
            <a:r>
              <a:rPr lang="en-US" sz="2400"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cement</a:t>
            </a:r>
          </a:p>
          <a:p>
            <a:pPr algn="just"/>
            <a:endParaRPr lang="en-US" sz="2400"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algn="just">
              <a:buFont typeface="Wingdings" pitchFamily="2" charset="2"/>
              <a:buChar char="ü"/>
            </a:pPr>
            <a:r>
              <a:rPr lang="en-US" sz="2400"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Durability studies</a:t>
            </a:r>
          </a:p>
          <a:p>
            <a:pPr algn="just"/>
            <a:endParaRPr lang="en-US" sz="2400" b="1" dirty="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1371600" lvl="2" indent="-457200" algn="just">
              <a:buFont typeface="+mj-lt"/>
              <a:buAutoNum type="arabicPeriod"/>
            </a:pPr>
            <a:r>
              <a:rPr lang="en-US" sz="2000" b="1" dirty="0">
                <a:solidFill>
                  <a:srgbClr val="002060"/>
                </a:solidFill>
                <a:effectLst>
                  <a:outerShdw blurRad="101600" dist="38100" dir="2700000" sx="99000" sy="99000" algn="tl">
                    <a:srgbClr val="000000">
                      <a:alpha val="63000"/>
                    </a:srgbClr>
                  </a:outerShdw>
                </a:effectLst>
                <a:latin typeface="Arial Rounded MT Bold" pitchFamily="34" charset="0"/>
                <a:cs typeface="+mn-cs"/>
              </a:rPr>
              <a:t>Resistance to sulphate </a:t>
            </a: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attack</a:t>
            </a:r>
          </a:p>
          <a:p>
            <a:pPr marL="1371600" lvl="2" indent="-457200" algn="just">
              <a:buFont typeface="+mj-lt"/>
              <a:buAutoNum type="arabicPeriod"/>
            </a:pPr>
            <a:endParaRPr lang="en-US" sz="2000" b="1" dirty="0">
              <a:solidFill>
                <a:srgbClr val="002060"/>
              </a:solidFill>
              <a:effectLst>
                <a:outerShdw blurRad="101600" dist="38100" dir="2700000" sx="99000" sy="99000" algn="tl">
                  <a:srgbClr val="000000">
                    <a:alpha val="63000"/>
                  </a:srgbClr>
                </a:outerShdw>
              </a:effectLst>
              <a:latin typeface="Arial Rounded MT Bold" pitchFamily="34" charset="0"/>
              <a:cs typeface="+mn-cs"/>
            </a:endParaRPr>
          </a:p>
          <a:p>
            <a:pPr marL="1371600" lvl="2" indent="-457200" algn="just">
              <a:buFont typeface="+mj-lt"/>
              <a:buAutoNum type="arabicPeriod"/>
            </a:pPr>
            <a:r>
              <a:rPr lang="en-US" sz="2000" b="1" dirty="0" smtClean="0">
                <a:solidFill>
                  <a:srgbClr val="002060"/>
                </a:solidFill>
                <a:effectLst>
                  <a:outerShdw blurRad="101600" dist="38100" dir="2700000" sx="99000" sy="99000" algn="tl">
                    <a:srgbClr val="000000">
                      <a:alpha val="63000"/>
                    </a:srgbClr>
                  </a:outerShdw>
                </a:effectLst>
                <a:latin typeface="Arial Rounded MT Bold" pitchFamily="34" charset="0"/>
                <a:cs typeface="+mn-cs"/>
              </a:rPr>
              <a:t>Permeability</a:t>
            </a:r>
          </a:p>
        </p:txBody>
      </p:sp>
      <p:sp>
        <p:nvSpPr>
          <p:cNvPr id="3" name="Rectangle 2"/>
          <p:cNvSpPr/>
          <p:nvPr/>
        </p:nvSpPr>
        <p:spPr>
          <a:xfrm>
            <a:off x="0" y="571480"/>
            <a:ext cx="9144000" cy="584775"/>
          </a:xfrm>
          <a:prstGeom prst="rect">
            <a:avLst/>
          </a:prstGeom>
        </p:spPr>
        <p:txBody>
          <a:bodyPr wrap="square">
            <a:spAutoFit/>
          </a:bodyPr>
          <a:lstStyle/>
          <a:p>
            <a:pPr algn="ctr"/>
            <a:r>
              <a:rPr lang="en-US" sz="3200" b="1" u="sng" dirty="0" smtClean="0">
                <a:solidFill>
                  <a:srgbClr val="FF0000"/>
                </a:solidFill>
                <a:effectLst>
                  <a:outerShdw blurRad="38100" dist="38100" dir="2700000" algn="tl">
                    <a:srgbClr val="FFFFFF"/>
                  </a:outerShdw>
                </a:effectLst>
                <a:latin typeface="Times New Roman" pitchFamily="18" charset="0"/>
              </a:rPr>
              <a:t>Characterization of waste </a:t>
            </a:r>
            <a:endParaRPr lang="fr-FR" sz="3200" b="1" u="sng" dirty="0">
              <a:solidFill>
                <a:srgbClr val="FF0000"/>
              </a:solidFill>
              <a:effectLst>
                <a:outerShdw blurRad="38100" dist="38100" dir="2700000" algn="tl">
                  <a:srgbClr val="FFFFFF"/>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71472" y="285728"/>
            <a:ext cx="7858180" cy="1077218"/>
          </a:xfrm>
          <a:prstGeom prst="rect">
            <a:avLst/>
          </a:prstGeom>
        </p:spPr>
        <p:txBody>
          <a:bodyPr wrap="square">
            <a:spAutoFit/>
          </a:bodyPr>
          <a:lstStyle/>
          <a:p>
            <a:r>
              <a:rPr lang="en-US" sz="3200" b="1" u="sng" dirty="0" smtClean="0">
                <a:solidFill>
                  <a:srgbClr val="FF0000"/>
                </a:solidFill>
                <a:effectLst>
                  <a:outerShdw blurRad="38100" dist="38100" dir="2700000" algn="tl">
                    <a:srgbClr val="FFFFFF"/>
                  </a:outerShdw>
                </a:effectLst>
                <a:latin typeface="Times New Roman" pitchFamily="18" charset="0"/>
              </a:rPr>
              <a:t>Physical characteristics of marble sludge powder, quarry rock dust and river </a:t>
            </a:r>
            <a:r>
              <a:rPr lang="en-US" sz="3200" b="1" u="sng" dirty="0" smtClean="0">
                <a:solidFill>
                  <a:srgbClr val="FF0000"/>
                </a:solidFill>
                <a:effectLst>
                  <a:outerShdw blurRad="38100" dist="38100" dir="2700000" algn="tl">
                    <a:srgbClr val="FFFFFF"/>
                  </a:outerShdw>
                </a:effectLst>
                <a:latin typeface="Times New Roman" pitchFamily="18" charset="0"/>
              </a:rPr>
              <a:t>sand </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pic>
        <p:nvPicPr>
          <p:cNvPr id="1026" name="Picture 2"/>
          <p:cNvPicPr>
            <a:picLocks noChangeAspect="1" noChangeArrowheads="1"/>
          </p:cNvPicPr>
          <p:nvPr/>
        </p:nvPicPr>
        <p:blipFill>
          <a:blip r:embed="rId2"/>
          <a:srcRect/>
          <a:stretch>
            <a:fillRect/>
          </a:stretch>
        </p:blipFill>
        <p:spPr bwMode="auto">
          <a:xfrm>
            <a:off x="357158" y="2143116"/>
            <a:ext cx="8358246" cy="307183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285720" y="2000240"/>
            <a:ext cx="8572560" cy="3214710"/>
          </a:xfrm>
          <a:prstGeom prst="rect">
            <a:avLst/>
          </a:prstGeom>
          <a:noFill/>
          <a:ln w="9525">
            <a:noFill/>
            <a:miter lim="800000"/>
            <a:headEnd/>
            <a:tailEnd/>
          </a:ln>
          <a:effectLst/>
        </p:spPr>
      </p:pic>
      <p:sp>
        <p:nvSpPr>
          <p:cNvPr id="3" name="Rectangle 2"/>
          <p:cNvSpPr/>
          <p:nvPr/>
        </p:nvSpPr>
        <p:spPr>
          <a:xfrm>
            <a:off x="571472" y="500042"/>
            <a:ext cx="7929618" cy="954107"/>
          </a:xfrm>
          <a:prstGeom prst="rect">
            <a:avLst/>
          </a:prstGeom>
        </p:spPr>
        <p:txBody>
          <a:bodyPr wrap="square">
            <a:spAutoFit/>
          </a:bodyPr>
          <a:lstStyle/>
          <a:p>
            <a:r>
              <a:rPr lang="en-US" sz="2800" b="1" u="sng" dirty="0" smtClean="0">
                <a:solidFill>
                  <a:srgbClr val="FF0000"/>
                </a:solidFill>
                <a:effectLst>
                  <a:outerShdw blurRad="38100" dist="38100" dir="2700000" algn="tl">
                    <a:srgbClr val="FFFFFF"/>
                  </a:outerShdw>
                </a:effectLst>
                <a:latin typeface="Times New Roman" pitchFamily="18" charset="0"/>
              </a:rPr>
              <a:t>Chemical characteristics of marble sludge powder, quarry rock dust, river sand and Portland </a:t>
            </a:r>
            <a:r>
              <a:rPr lang="en-US" sz="2800" b="1" u="sng" dirty="0" smtClean="0">
                <a:solidFill>
                  <a:srgbClr val="FF0000"/>
                </a:solidFill>
                <a:effectLst>
                  <a:outerShdw blurRad="38100" dist="38100" dir="2700000" algn="tl">
                    <a:srgbClr val="FFFFFF"/>
                  </a:outerShdw>
                </a:effectLst>
                <a:latin typeface="Times New Roman" pitchFamily="18" charset="0"/>
              </a:rPr>
              <a:t>cement</a:t>
            </a:r>
            <a:endParaRPr lang="en-US" sz="2800" b="1" u="sng" dirty="0" smtClean="0">
              <a:solidFill>
                <a:srgbClr val="FF0000"/>
              </a:solidFill>
              <a:effectLst>
                <a:outerShdw blurRad="38100" dist="38100" dir="2700000" algn="tl">
                  <a:srgbClr val="FFFFFF"/>
                </a:outerShdw>
              </a:effectLst>
              <a:latin typeface="Times New Roman"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4348" y="428604"/>
            <a:ext cx="7215238" cy="1384995"/>
          </a:xfrm>
          <a:prstGeom prst="rect">
            <a:avLst/>
          </a:prstGeom>
        </p:spPr>
        <p:txBody>
          <a:bodyPr wrap="square">
            <a:spAutoFit/>
          </a:bodyPr>
          <a:lstStyle/>
          <a:p>
            <a:r>
              <a:rPr lang="en-US" sz="3200" b="1" dirty="0" smtClean="0">
                <a:solidFill>
                  <a:srgbClr val="FF0000"/>
                </a:solidFill>
                <a:effectLst>
                  <a:outerShdw blurRad="38100" dist="38100" dir="2700000" algn="tl">
                    <a:srgbClr val="FFFFFF"/>
                  </a:outerShdw>
                </a:effectLst>
                <a:latin typeface="Times New Roman" pitchFamily="18" charset="0"/>
              </a:rPr>
              <a:t> </a:t>
            </a:r>
            <a:r>
              <a:rPr lang="en-US" sz="3200" b="1" dirty="0" smtClean="0">
                <a:solidFill>
                  <a:srgbClr val="FF0000"/>
                </a:solidFill>
                <a:effectLst>
                  <a:outerShdw blurRad="38100" dist="38100" dir="2700000" algn="tl">
                    <a:srgbClr val="FFFFFF"/>
                  </a:outerShdw>
                </a:effectLst>
                <a:latin typeface="Times New Roman" pitchFamily="18" charset="0"/>
              </a:rPr>
              <a:t>   </a:t>
            </a:r>
            <a:r>
              <a:rPr lang="en-US" sz="3200" b="1" u="sng" dirty="0" smtClean="0">
                <a:solidFill>
                  <a:srgbClr val="FF0000"/>
                </a:solidFill>
                <a:effectLst>
                  <a:outerShdw blurRad="38100" dist="38100" dir="2700000" algn="tl">
                    <a:srgbClr val="FFFFFF"/>
                  </a:outerShdw>
                </a:effectLst>
                <a:latin typeface="Times New Roman" pitchFamily="18" charset="0"/>
              </a:rPr>
              <a:t>Heavy metal </a:t>
            </a:r>
            <a:r>
              <a:rPr lang="en-US" sz="3200" b="1" u="sng" dirty="0" err="1" smtClean="0">
                <a:solidFill>
                  <a:srgbClr val="FF0000"/>
                </a:solidFill>
                <a:effectLst>
                  <a:outerShdw blurRad="38100" dist="38100" dir="2700000" algn="tl">
                    <a:srgbClr val="FFFFFF"/>
                  </a:outerShdw>
                </a:effectLst>
                <a:latin typeface="Times New Roman" pitchFamily="18" charset="0"/>
              </a:rPr>
              <a:t>leachability</a:t>
            </a:r>
            <a:r>
              <a:rPr lang="en-US" sz="3200" b="1" u="sng" dirty="0" smtClean="0">
                <a:solidFill>
                  <a:srgbClr val="FF0000"/>
                </a:solidFill>
                <a:effectLst>
                  <a:outerShdw blurRad="38100" dist="38100" dir="2700000" algn="tl">
                    <a:srgbClr val="FFFFFF"/>
                  </a:outerShdw>
                </a:effectLst>
                <a:latin typeface="Times New Roman" pitchFamily="18" charset="0"/>
              </a:rPr>
              <a:t> of the waste</a:t>
            </a:r>
          </a:p>
          <a:p>
            <a:endParaRPr lang="en-US" sz="3200" b="1" u="sng" dirty="0" smtClean="0">
              <a:solidFill>
                <a:srgbClr val="FF0000"/>
              </a:solidFill>
              <a:effectLst>
                <a:outerShdw blurRad="38100" dist="38100" dir="2700000" algn="tl">
                  <a:srgbClr val="FFFFFF"/>
                </a:outerShdw>
              </a:effectLst>
              <a:latin typeface="Times New Roman" pitchFamily="18" charset="0"/>
            </a:endParaRPr>
          </a:p>
          <a:p>
            <a:r>
              <a:rPr lang="en-US" sz="2000" b="1" dirty="0" smtClean="0">
                <a:solidFill>
                  <a:srgbClr val="FF0000"/>
                </a:solidFill>
                <a:effectLst>
                  <a:outerShdw blurRad="38100" dist="38100" dir="2700000" algn="tl">
                    <a:srgbClr val="FFFFFF"/>
                  </a:outerShdw>
                </a:effectLst>
                <a:latin typeface="Times New Roman" pitchFamily="18" charset="0"/>
              </a:rPr>
              <a:t> </a:t>
            </a:r>
            <a:r>
              <a:rPr lang="en-US" sz="2000" b="1" dirty="0" smtClean="0">
                <a:solidFill>
                  <a:srgbClr val="FF0000"/>
                </a:solidFill>
                <a:effectLst>
                  <a:outerShdw blurRad="38100" dist="38100" dir="2700000" algn="tl">
                    <a:srgbClr val="FFFFFF"/>
                  </a:outerShdw>
                </a:effectLst>
                <a:latin typeface="Times New Roman" pitchFamily="18" charset="0"/>
              </a:rPr>
              <a:t>            </a:t>
            </a:r>
            <a:r>
              <a:rPr lang="en-US" sz="2000" b="1" u="sng" dirty="0" smtClean="0">
                <a:solidFill>
                  <a:srgbClr val="FF0000"/>
                </a:solidFill>
                <a:effectLst>
                  <a:outerShdw blurRad="38100" dist="38100" dir="2700000" algn="tl">
                    <a:srgbClr val="FFFFFF"/>
                  </a:outerShdw>
                </a:effectLst>
                <a:latin typeface="Times New Roman" pitchFamily="18" charset="0"/>
              </a:rPr>
              <a:t>Toxicity characteristic leaching</a:t>
            </a:r>
            <a:r>
              <a:rPr lang="en-US" sz="1600" b="1" u="sng" dirty="0" smtClean="0">
                <a:solidFill>
                  <a:srgbClr val="FF0000"/>
                </a:solidFill>
                <a:effectLst>
                  <a:outerShdw blurRad="38100" dist="38100" dir="2700000" algn="tl">
                    <a:srgbClr val="FFFFFF"/>
                  </a:outerShdw>
                </a:effectLst>
                <a:latin typeface="Times New Roman" pitchFamily="18" charset="0"/>
              </a:rPr>
              <a:t> </a:t>
            </a:r>
            <a:r>
              <a:rPr lang="en-US" sz="2000" b="1" u="sng" dirty="0" smtClean="0">
                <a:solidFill>
                  <a:srgbClr val="FF0000"/>
                </a:solidFill>
                <a:effectLst>
                  <a:outerShdw blurRad="38100" dist="38100" dir="2700000" algn="tl">
                    <a:srgbClr val="FFFFFF"/>
                  </a:outerShdw>
                </a:effectLst>
                <a:latin typeface="Times New Roman" pitchFamily="18" charset="0"/>
              </a:rPr>
              <a:t>procedure (TCLP</a:t>
            </a:r>
            <a:r>
              <a:rPr lang="en-US" sz="2000" b="1" u="sng" dirty="0" smtClean="0">
                <a:solidFill>
                  <a:srgbClr val="FF0000"/>
                </a:solidFill>
                <a:effectLst>
                  <a:outerShdw blurRad="38100" dist="38100" dir="2700000" algn="tl">
                    <a:srgbClr val="FFFFFF"/>
                  </a:outerShdw>
                </a:effectLst>
                <a:latin typeface="Times New Roman" pitchFamily="18" charset="0"/>
              </a:rPr>
              <a:t>) </a:t>
            </a:r>
            <a:endParaRPr lang="en-US" sz="3200" b="1" u="sng" dirty="0" smtClean="0">
              <a:solidFill>
                <a:srgbClr val="FF0000"/>
              </a:solidFill>
              <a:effectLst>
                <a:outerShdw blurRad="38100" dist="38100" dir="2700000" algn="tl">
                  <a:srgbClr val="FFFFFF"/>
                </a:outerShdw>
              </a:effectLst>
              <a:latin typeface="Times New Roman" pitchFamily="18" charset="0"/>
            </a:endParaRPr>
          </a:p>
        </p:txBody>
      </p:sp>
      <p:pic>
        <p:nvPicPr>
          <p:cNvPr id="3074" name="Picture 2"/>
          <p:cNvPicPr>
            <a:picLocks noChangeAspect="1" noChangeArrowheads="1"/>
          </p:cNvPicPr>
          <p:nvPr/>
        </p:nvPicPr>
        <p:blipFill>
          <a:blip r:embed="rId2"/>
          <a:srcRect/>
          <a:stretch>
            <a:fillRect/>
          </a:stretch>
        </p:blipFill>
        <p:spPr bwMode="auto">
          <a:xfrm>
            <a:off x="285720" y="2000240"/>
            <a:ext cx="8572560" cy="321471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85852" y="642918"/>
            <a:ext cx="5786478" cy="369332"/>
          </a:xfrm>
          <a:prstGeom prst="rect">
            <a:avLst/>
          </a:prstGeom>
          <a:noFill/>
        </p:spPr>
        <p:txBody>
          <a:bodyPr wrap="square" rtlCol="0">
            <a:spAutoFit/>
          </a:bodyPr>
          <a:lstStyle/>
          <a:p>
            <a:endParaRPr lang="en-US" dirty="0"/>
          </a:p>
        </p:txBody>
      </p:sp>
      <p:sp>
        <p:nvSpPr>
          <p:cNvPr id="3" name="TextBox 2"/>
          <p:cNvSpPr txBox="1"/>
          <p:nvPr/>
        </p:nvSpPr>
        <p:spPr>
          <a:xfrm>
            <a:off x="2143108" y="2571744"/>
            <a:ext cx="4643470"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en-US" sz="3600" b="1" u="sng" dirty="0" smtClean="0">
                <a:ln w="11430"/>
                <a:solidFill>
                  <a:srgbClr val="00CC00"/>
                </a:solidFill>
                <a:effectLst>
                  <a:outerShdw blurRad="50800" dist="39000" dir="5460000" algn="tl">
                    <a:srgbClr val="000000">
                      <a:alpha val="38000"/>
                    </a:srgbClr>
                  </a:outerShdw>
                </a:effectLst>
                <a:latin typeface="Times New Roman" pitchFamily="18" charset="0"/>
              </a:rPr>
              <a:t>TEST PROCEDURE</a:t>
            </a:r>
            <a:endParaRPr lang="en-US" sz="3600" b="1" u="sng" dirty="0" smtClean="0">
              <a:ln w="11430"/>
              <a:solidFill>
                <a:srgbClr val="00CC00"/>
              </a:solidFill>
              <a:effectLst>
                <a:outerShdw blurRad="50800" dist="39000" dir="5460000" algn="tl">
                  <a:srgbClr val="000000">
                    <a:alpha val="38000"/>
                  </a:srgbClr>
                </a:outerShdw>
              </a:effectLst>
              <a:latin typeface="Times New Roman" pitchFamily="18" charset="0"/>
            </a:endParaRPr>
          </a:p>
        </p:txBody>
      </p:sp>
    </p:spTree>
  </p:cSld>
  <p:clrMapOvr>
    <a:masterClrMapping/>
  </p:clrMapOvr>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odèle par défaut">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odèle par défaut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odèle par défaut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odèle par défaut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odèle par défaut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odèle par défaut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odèle par défaut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odèle par défaut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TotalTime>
  <Words>936</Words>
  <Application>Microsoft PowerPoint</Application>
  <PresentationFormat>On-screen Show (4:3)</PresentationFormat>
  <Paragraphs>107</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Modèle par défaut</vt:lpstr>
      <vt:lpstr>Slide 1</vt:lpstr>
      <vt:lpstr>Introduction</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Perspective House</dc:title>
  <dc:creator>www.powerpointstyles.com</dc:creator>
  <dc:description>Image credit to FreeDigitalPhotos.net </dc:description>
  <cp:lastModifiedBy>Admin</cp:lastModifiedBy>
  <cp:revision>67</cp:revision>
  <dcterms:created xsi:type="dcterms:W3CDTF">2009-03-23T15:23:24Z</dcterms:created>
  <dcterms:modified xsi:type="dcterms:W3CDTF">2010-11-18T18:07:22Z</dcterms:modified>
</cp:coreProperties>
</file>