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68" r:id="rId4"/>
    <p:sldId id="258" r:id="rId5"/>
    <p:sldId id="269" r:id="rId6"/>
    <p:sldId id="259" r:id="rId7"/>
    <p:sldId id="266" r:id="rId8"/>
    <p:sldId id="267" r:id="rId9"/>
    <p:sldId id="273" r:id="rId10"/>
    <p:sldId id="274" r:id="rId11"/>
    <p:sldId id="260" r:id="rId12"/>
    <p:sldId id="270" r:id="rId13"/>
    <p:sldId id="271" r:id="rId14"/>
    <p:sldId id="272" r:id="rId15"/>
    <p:sldId id="276" r:id="rId16"/>
    <p:sldId id="277" r:id="rId17"/>
    <p:sldId id="278" r:id="rId18"/>
    <p:sldId id="279" r:id="rId19"/>
    <p:sldId id="308" r:id="rId20"/>
    <p:sldId id="309" r:id="rId21"/>
    <p:sldId id="280" r:id="rId22"/>
    <p:sldId id="281" r:id="rId23"/>
    <p:sldId id="282" r:id="rId24"/>
    <p:sldId id="283" r:id="rId25"/>
    <p:sldId id="284" r:id="rId26"/>
    <p:sldId id="285" r:id="rId27"/>
    <p:sldId id="286" r:id="rId28"/>
    <p:sldId id="287" r:id="rId29"/>
    <p:sldId id="307" r:id="rId30"/>
    <p:sldId id="310" r:id="rId31"/>
    <p:sldId id="262" r:id="rId32"/>
    <p:sldId id="288" r:id="rId33"/>
    <p:sldId id="289" r:id="rId34"/>
    <p:sldId id="290" r:id="rId35"/>
    <p:sldId id="291" r:id="rId36"/>
    <p:sldId id="292" r:id="rId37"/>
    <p:sldId id="293" r:id="rId38"/>
    <p:sldId id="294" r:id="rId39"/>
    <p:sldId id="311" r:id="rId40"/>
    <p:sldId id="296" r:id="rId41"/>
    <p:sldId id="297" r:id="rId42"/>
    <p:sldId id="298" r:id="rId43"/>
    <p:sldId id="299" r:id="rId44"/>
    <p:sldId id="300" r:id="rId45"/>
    <p:sldId id="301" r:id="rId46"/>
    <p:sldId id="302" r:id="rId47"/>
    <p:sldId id="303" r:id="rId48"/>
    <p:sldId id="304" r:id="rId49"/>
    <p:sldId id="305" r:id="rId50"/>
    <p:sldId id="263" r:id="rId51"/>
    <p:sldId id="306" r:id="rId52"/>
    <p:sldId id="26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30" autoAdjust="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7DAE8-13B0-4492-A986-F9CCC2ED6E0E}"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0BE39-A562-4B0C-998B-2E2E98C310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0BE39-A562-4B0C-998B-2E2E98C3101F}"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9D70E-7F65-419E-A119-7EEC242738EA}"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BBE7-63EC-4291-BFB3-0F741C7414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2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9D70E-7F65-419E-A119-7EEC242738EA}" type="datetimeFigureOut">
              <a:rPr lang="en-US" smtClean="0"/>
              <a:pPr/>
              <a:t>11/19/2010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BBE7-63EC-4291-BFB3-0F741C7414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CntHAADF.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NanoBud.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Mutr-nanotubes1.jp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PICT0111.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2590800"/>
          </a:xfrm>
        </p:spPr>
        <p:txBody>
          <a:bodyPr>
            <a:normAutofit fontScale="90000"/>
          </a:bodyPr>
          <a:lstStyle/>
          <a:p>
            <a:r>
              <a:rPr lang="en-US" sz="1400" b="1" dirty="0" smtClean="0">
                <a:solidFill>
                  <a:schemeClr val="accent3">
                    <a:lumMod val="50000"/>
                  </a:schemeClr>
                </a:solidFill>
              </a:rPr>
              <a:t>A SEMINAR ON</a:t>
            </a:r>
            <a:br>
              <a:rPr lang="en-US" sz="1400" b="1" dirty="0" smtClean="0">
                <a:solidFill>
                  <a:schemeClr val="accent3">
                    <a:lumMod val="50000"/>
                  </a:schemeClr>
                </a:solidFill>
              </a:rPr>
            </a:br>
            <a:r>
              <a:rPr lang="en-US" b="1" dirty="0" smtClean="0">
                <a:solidFill>
                  <a:schemeClr val="accent3">
                    <a:lumMod val="50000"/>
                  </a:schemeClr>
                </a:solidFill>
                <a:latin typeface="Algerian" pitchFamily="82" charset="0"/>
                <a:ea typeface="Cambria Math" pitchFamily="18" charset="0"/>
              </a:rPr>
              <a:t>NANOTECHNOLOGY IN CONSTRUCTION</a:t>
            </a:r>
            <a:r>
              <a:rPr lang="en-US" sz="1400" b="1" dirty="0" smtClean="0">
                <a:solidFill>
                  <a:schemeClr val="accent3">
                    <a:lumMod val="50000"/>
                  </a:schemeClr>
                </a:solidFill>
                <a:latin typeface="Algerian" pitchFamily="82" charset="0"/>
                <a:ea typeface="Cambria Math" pitchFamily="18" charset="0"/>
              </a:rPr>
              <a:t/>
            </a:r>
            <a:br>
              <a:rPr lang="en-US" sz="1400" b="1" dirty="0" smtClean="0">
                <a:solidFill>
                  <a:schemeClr val="accent3">
                    <a:lumMod val="50000"/>
                  </a:schemeClr>
                </a:solidFill>
                <a:latin typeface="Algerian" pitchFamily="82" charset="0"/>
                <a:ea typeface="Cambria Math" pitchFamily="18" charset="0"/>
              </a:rPr>
            </a:br>
            <a:r>
              <a:rPr lang="en-US" sz="4000" b="1" dirty="0" smtClean="0">
                <a:solidFill>
                  <a:schemeClr val="accent3">
                    <a:lumMod val="50000"/>
                  </a:schemeClr>
                </a:solidFill>
                <a:latin typeface="Algerian" pitchFamily="82" charset="0"/>
                <a:ea typeface="Cambria Math" pitchFamily="18" charset="0"/>
              </a:rPr>
              <a:t>&amp;</a:t>
            </a:r>
            <a:r>
              <a:rPr lang="en-US" b="1" dirty="0" smtClean="0">
                <a:latin typeface="Algerian" pitchFamily="82" charset="0"/>
              </a:rPr>
              <a:t/>
            </a:r>
            <a:br>
              <a:rPr lang="en-US" b="1" dirty="0" smtClean="0">
                <a:latin typeface="Algerian" pitchFamily="82" charset="0"/>
              </a:rPr>
            </a:br>
            <a:r>
              <a:rPr lang="en-US" b="1" dirty="0" smtClean="0">
                <a:solidFill>
                  <a:schemeClr val="accent3">
                    <a:lumMod val="50000"/>
                  </a:schemeClr>
                </a:solidFill>
                <a:latin typeface="Algerian" pitchFamily="82" charset="0"/>
              </a:rPr>
              <a:t>CARBON NANO TUBE</a:t>
            </a:r>
            <a:endParaRPr lang="en-US" b="1" dirty="0">
              <a:solidFill>
                <a:schemeClr val="accent3">
                  <a:lumMod val="50000"/>
                </a:schemeClr>
              </a:solidFill>
              <a:latin typeface="Algerian" pitchFamily="82" charset="0"/>
            </a:endParaRPr>
          </a:p>
        </p:txBody>
      </p:sp>
      <p:pic>
        <p:nvPicPr>
          <p:cNvPr id="6" name="Picture 2" descr="C:\Documents and Settings\admin\GHANSHYAM\DOCUMENTS\Copy of cept logo.png"/>
          <p:cNvPicPr>
            <a:picLocks noGrp="1" noChangeAspect="1" noChangeArrowheads="1"/>
          </p:cNvPicPr>
          <p:nvPr>
            <p:ph idx="1"/>
          </p:nvPr>
        </p:nvPicPr>
        <p:blipFill>
          <a:blip r:embed="rId2"/>
          <a:srcRect/>
          <a:stretch>
            <a:fillRect/>
          </a:stretch>
        </p:blipFill>
        <p:spPr bwMode="auto">
          <a:xfrm>
            <a:off x="381000" y="4495800"/>
            <a:ext cx="2133600" cy="2139881"/>
          </a:xfrm>
          <a:prstGeom prst="rect">
            <a:avLst/>
          </a:prstGeom>
          <a:noFill/>
          <a:ln w="9525">
            <a:noFill/>
            <a:miter lim="800000"/>
            <a:headEnd/>
            <a:tailEnd/>
          </a:ln>
        </p:spPr>
      </p:pic>
      <p:sp>
        <p:nvSpPr>
          <p:cNvPr id="7" name="TextBox 6"/>
          <p:cNvSpPr txBox="1"/>
          <p:nvPr/>
        </p:nvSpPr>
        <p:spPr>
          <a:xfrm>
            <a:off x="5410200" y="4800600"/>
            <a:ext cx="3429000" cy="1200329"/>
          </a:xfrm>
          <a:prstGeom prst="rect">
            <a:avLst/>
          </a:prstGeom>
          <a:noFill/>
        </p:spPr>
        <p:txBody>
          <a:bodyPr wrap="square" rtlCol="0">
            <a:spAutoFit/>
          </a:bodyPr>
          <a:lstStyle/>
          <a:p>
            <a:r>
              <a:rPr lang="en-US" sz="2400" b="1" u="sng" dirty="0" smtClean="0">
                <a:solidFill>
                  <a:schemeClr val="accent3">
                    <a:lumMod val="50000"/>
                  </a:schemeClr>
                </a:solidFill>
                <a:latin typeface="Arial Rounded MT Bold" pitchFamily="34" charset="0"/>
                <a:ea typeface="Cambria Math" pitchFamily="18" charset="0"/>
              </a:rPr>
              <a:t>PRESENTED BY:</a:t>
            </a:r>
          </a:p>
          <a:p>
            <a:r>
              <a:rPr lang="en-US" sz="2400" b="1" u="sng" dirty="0" smtClean="0">
                <a:solidFill>
                  <a:schemeClr val="accent3">
                    <a:lumMod val="50000"/>
                  </a:schemeClr>
                </a:solidFill>
                <a:latin typeface="Arial Rounded MT Bold" pitchFamily="34" charset="0"/>
                <a:ea typeface="Cambria Math" pitchFamily="18" charset="0"/>
              </a:rPr>
              <a:t>BOKIL APURV S.</a:t>
            </a:r>
          </a:p>
          <a:p>
            <a:r>
              <a:rPr lang="en-US" sz="2400" b="1" u="sng" dirty="0" smtClean="0">
                <a:solidFill>
                  <a:schemeClr val="accent3">
                    <a:lumMod val="50000"/>
                  </a:schemeClr>
                </a:solidFill>
                <a:latin typeface="Arial Rounded MT Bold" pitchFamily="34" charset="0"/>
                <a:ea typeface="Cambria Math" pitchFamily="18" charset="0"/>
              </a:rPr>
              <a:t> SD 0210</a:t>
            </a:r>
            <a:endParaRPr lang="en-US" sz="2400" b="1" u="sng" dirty="0">
              <a:solidFill>
                <a:schemeClr val="accent3">
                  <a:lumMod val="50000"/>
                </a:schemeClr>
              </a:solidFill>
              <a:latin typeface="Arial Rounded MT Bold" pitchFamily="34" charset="0"/>
              <a:ea typeface="Cambria Math"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4648200" y="914400"/>
            <a:ext cx="4495800" cy="47244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0" y="762000"/>
            <a:ext cx="4648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459162"/>
          </a:xfrm>
        </p:spPr>
        <p:txBody>
          <a:bodyPr>
            <a:normAutofit/>
          </a:bodyPr>
          <a:lstStyle/>
          <a:p>
            <a:r>
              <a:rPr lang="en-US" sz="3200" dirty="0" smtClean="0">
                <a:solidFill>
                  <a:schemeClr val="accent2"/>
                </a:solidFill>
                <a:latin typeface="Vineta BT" pitchFamily="82" charset="0"/>
              </a:rPr>
              <a:t>TYPES OF CNT’s AND RELATED STRUCTURES:</a:t>
            </a:r>
            <a:endParaRPr lang="en-US" sz="3200" dirty="0">
              <a:solidFill>
                <a:schemeClr val="accent2"/>
              </a:solidFill>
              <a:latin typeface="Vineta BT"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a:bodyPr>
          <a:lstStyle/>
          <a:p>
            <a:r>
              <a:rPr lang="en-US" sz="3200" b="1" dirty="0" smtClean="0">
                <a:solidFill>
                  <a:schemeClr val="accent3">
                    <a:lumMod val="50000"/>
                  </a:schemeClr>
                </a:solidFill>
                <a:latin typeface="Arial Rounded MT Bold" pitchFamily="34" charset="0"/>
              </a:rPr>
              <a:t>SINGLE WALLED</a:t>
            </a:r>
            <a:endParaRPr lang="en-US" sz="32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990600"/>
            <a:ext cx="9144000" cy="5867400"/>
          </a:xfrm>
        </p:spPr>
        <p:txBody>
          <a:bodyPr>
            <a:normAutofit/>
          </a:bodyPr>
          <a:lstStyle/>
          <a:p>
            <a:endParaRPr lang="en-US" sz="2200" b="1" dirty="0" smtClean="0">
              <a:solidFill>
                <a:schemeClr val="tx2">
                  <a:lumMod val="75000"/>
                </a:schemeClr>
              </a:solidFill>
            </a:endParaRPr>
          </a:p>
          <a:p>
            <a:r>
              <a:rPr lang="en-US" sz="2200" b="1" dirty="0" smtClean="0">
                <a:solidFill>
                  <a:schemeClr val="tx2">
                    <a:lumMod val="75000"/>
                  </a:schemeClr>
                </a:solidFill>
              </a:rPr>
              <a:t>The (</a:t>
            </a:r>
            <a:r>
              <a:rPr lang="en-US" sz="2200" b="1" i="1" dirty="0" smtClean="0">
                <a:solidFill>
                  <a:schemeClr val="tx2">
                    <a:lumMod val="75000"/>
                  </a:schemeClr>
                </a:solidFill>
              </a:rPr>
              <a:t>n</a:t>
            </a:r>
            <a:r>
              <a:rPr lang="en-US" sz="2200" b="1" dirty="0" smtClean="0">
                <a:solidFill>
                  <a:schemeClr val="tx2">
                    <a:lumMod val="75000"/>
                  </a:schemeClr>
                </a:solidFill>
              </a:rPr>
              <a:t>,</a:t>
            </a:r>
            <a:r>
              <a:rPr lang="en-US" sz="2200" b="1" i="1" dirty="0" smtClean="0">
                <a:solidFill>
                  <a:schemeClr val="tx2">
                    <a:lumMod val="75000"/>
                  </a:schemeClr>
                </a:solidFill>
              </a:rPr>
              <a:t>m</a:t>
            </a:r>
            <a:r>
              <a:rPr lang="en-US" sz="2200" b="1" dirty="0" smtClean="0">
                <a:solidFill>
                  <a:schemeClr val="tx2">
                    <a:lumMod val="75000"/>
                  </a:schemeClr>
                </a:solidFill>
              </a:rPr>
              <a:t>) nanotube naming scheme can be thought of as a vector (C</a:t>
            </a:r>
            <a:r>
              <a:rPr lang="en-US" sz="2200" b="1" baseline="-25000" dirty="0" smtClean="0">
                <a:solidFill>
                  <a:schemeClr val="tx2">
                    <a:lumMod val="75000"/>
                  </a:schemeClr>
                </a:solidFill>
              </a:rPr>
              <a:t>h</a:t>
            </a:r>
            <a:r>
              <a:rPr lang="en-US" sz="2200" b="1" dirty="0" smtClean="0">
                <a:solidFill>
                  <a:schemeClr val="tx2">
                    <a:lumMod val="75000"/>
                  </a:schemeClr>
                </a:solidFill>
              </a:rPr>
              <a:t>) in an infinite graphene sheet that describes how to "roll up" the graphene sheet to make the nanotube. T denotes the tube axis, and a</a:t>
            </a:r>
            <a:r>
              <a:rPr lang="en-US" sz="2200" b="1" baseline="-25000" dirty="0" smtClean="0">
                <a:solidFill>
                  <a:schemeClr val="tx2">
                    <a:lumMod val="75000"/>
                  </a:schemeClr>
                </a:solidFill>
              </a:rPr>
              <a:t>1</a:t>
            </a:r>
            <a:r>
              <a:rPr lang="en-US" sz="2200" b="1" dirty="0" smtClean="0">
                <a:solidFill>
                  <a:schemeClr val="tx2">
                    <a:lumMod val="75000"/>
                  </a:schemeClr>
                </a:solidFill>
              </a:rPr>
              <a:t> and a</a:t>
            </a:r>
            <a:r>
              <a:rPr lang="en-US" sz="2200" b="1" baseline="-25000" dirty="0" smtClean="0">
                <a:solidFill>
                  <a:schemeClr val="tx2">
                    <a:lumMod val="75000"/>
                  </a:schemeClr>
                </a:solidFill>
              </a:rPr>
              <a:t>2</a:t>
            </a:r>
            <a:r>
              <a:rPr lang="en-US" sz="2200" b="1" dirty="0" smtClean="0">
                <a:solidFill>
                  <a:schemeClr val="tx2">
                    <a:lumMod val="75000"/>
                  </a:schemeClr>
                </a:solidFill>
              </a:rPr>
              <a:t> are the unit vectors of graphene in real space.</a:t>
            </a:r>
          </a:p>
          <a:p>
            <a:endParaRPr lang="en-US" sz="2200" b="1" dirty="0" smtClean="0">
              <a:solidFill>
                <a:schemeClr val="tx2">
                  <a:lumMod val="75000"/>
                </a:schemeClr>
              </a:solidFill>
            </a:endParaRPr>
          </a:p>
          <a:p>
            <a:r>
              <a:rPr lang="en-US" sz="2200" b="1" dirty="0" smtClean="0">
                <a:solidFill>
                  <a:schemeClr val="tx2">
                    <a:lumMod val="75000"/>
                  </a:schemeClr>
                </a:solidFill>
              </a:rPr>
              <a:t>Most single-walled nanotubes (SWNT) have a diameter of close to 1 nanometer, tube length that can be many millions of times longer.</a:t>
            </a:r>
          </a:p>
          <a:p>
            <a:endParaRPr lang="en-US" sz="2200" b="1" dirty="0" smtClean="0">
              <a:solidFill>
                <a:schemeClr val="tx2">
                  <a:lumMod val="75000"/>
                </a:schemeClr>
              </a:solidFill>
            </a:endParaRPr>
          </a:p>
          <a:p>
            <a:r>
              <a:rPr lang="en-US" sz="2200" b="1" dirty="0" smtClean="0">
                <a:solidFill>
                  <a:schemeClr val="tx2">
                    <a:lumMod val="75000"/>
                  </a:schemeClr>
                </a:solidFill>
              </a:rPr>
              <a:t> The structure of a SWNT can be conceptualized by wrapping a one-atom-thick layer of graphite called graphene into a seamless cylinder.</a:t>
            </a:r>
          </a:p>
          <a:p>
            <a:endParaRPr lang="en-US" sz="2200" b="1" dirty="0" smtClean="0">
              <a:solidFill>
                <a:schemeClr val="tx2">
                  <a:lumMod val="75000"/>
                </a:schemeClr>
              </a:solidFill>
            </a:endParaRPr>
          </a:p>
          <a:p>
            <a:endParaRPr lang="en-US" sz="2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The way the graphene sheet is wrapped is represented by a pair of indices (</a:t>
            </a:r>
            <a:r>
              <a:rPr lang="en-US" sz="2200" b="1" i="1" dirty="0" smtClean="0">
                <a:solidFill>
                  <a:schemeClr val="tx2">
                    <a:lumMod val="75000"/>
                  </a:schemeClr>
                </a:solidFill>
              </a:rPr>
              <a:t>n</a:t>
            </a:r>
            <a:r>
              <a:rPr lang="en-US" sz="2200" b="1" dirty="0" smtClean="0">
                <a:solidFill>
                  <a:schemeClr val="tx2">
                    <a:lumMod val="75000"/>
                  </a:schemeClr>
                </a:solidFill>
              </a:rPr>
              <a:t>,</a:t>
            </a:r>
            <a:r>
              <a:rPr lang="en-US" sz="2200" b="1" i="1" dirty="0" smtClean="0">
                <a:solidFill>
                  <a:schemeClr val="tx2">
                    <a:lumMod val="75000"/>
                  </a:schemeClr>
                </a:solidFill>
              </a:rPr>
              <a:t>m</a:t>
            </a:r>
            <a:r>
              <a:rPr lang="en-US" sz="2200" b="1" dirty="0" smtClean="0">
                <a:solidFill>
                  <a:schemeClr val="tx2">
                    <a:lumMod val="75000"/>
                  </a:schemeClr>
                </a:solidFill>
              </a:rPr>
              <a:t>) called the chiral vector. The integer’s </a:t>
            </a:r>
            <a:r>
              <a:rPr lang="en-US" sz="2200" b="1" i="1" dirty="0" smtClean="0">
                <a:solidFill>
                  <a:schemeClr val="tx2">
                    <a:lumMod val="75000"/>
                  </a:schemeClr>
                </a:solidFill>
              </a:rPr>
              <a:t>n</a:t>
            </a:r>
            <a:r>
              <a:rPr lang="en-US" sz="2200" b="1" dirty="0" smtClean="0">
                <a:solidFill>
                  <a:schemeClr val="tx2">
                    <a:lumMod val="75000"/>
                  </a:schemeClr>
                </a:solidFill>
              </a:rPr>
              <a:t> and </a:t>
            </a:r>
            <a:r>
              <a:rPr lang="en-US" sz="2200" b="1" i="1" dirty="0" smtClean="0">
                <a:solidFill>
                  <a:schemeClr val="tx2">
                    <a:lumMod val="75000"/>
                  </a:schemeClr>
                </a:solidFill>
              </a:rPr>
              <a:t>m</a:t>
            </a:r>
            <a:r>
              <a:rPr lang="en-US" sz="2200" b="1" dirty="0" smtClean="0">
                <a:solidFill>
                  <a:schemeClr val="tx2">
                    <a:lumMod val="75000"/>
                  </a:schemeClr>
                </a:solidFill>
              </a:rPr>
              <a:t> denote the number of unit vectors along two directions in the honeycomb crystal lattice of graphene.</a:t>
            </a:r>
          </a:p>
          <a:p>
            <a:endParaRPr lang="en-US" sz="2200" b="1" dirty="0" smtClean="0">
              <a:solidFill>
                <a:schemeClr val="tx2">
                  <a:lumMod val="75000"/>
                </a:schemeClr>
              </a:solidFill>
            </a:endParaRPr>
          </a:p>
          <a:p>
            <a:r>
              <a:rPr lang="en-US" sz="2200" b="1" dirty="0" smtClean="0">
                <a:solidFill>
                  <a:schemeClr val="tx2">
                    <a:lumMod val="75000"/>
                  </a:schemeClr>
                </a:solidFill>
              </a:rPr>
              <a:t> If </a:t>
            </a:r>
            <a:r>
              <a:rPr lang="en-US" sz="2200" b="1" i="1" dirty="0" smtClean="0">
                <a:solidFill>
                  <a:schemeClr val="tx2">
                    <a:lumMod val="75000"/>
                  </a:schemeClr>
                </a:solidFill>
              </a:rPr>
              <a:t>m</a:t>
            </a:r>
            <a:r>
              <a:rPr lang="en-US" sz="2200" b="1" dirty="0" smtClean="0">
                <a:solidFill>
                  <a:schemeClr val="tx2">
                    <a:lumMod val="75000"/>
                  </a:schemeClr>
                </a:solidFill>
              </a:rPr>
              <a:t> = 0, the nanotubes are called "zigzag". If </a:t>
            </a:r>
            <a:r>
              <a:rPr lang="en-US" sz="2200" b="1" i="1" dirty="0" smtClean="0">
                <a:solidFill>
                  <a:schemeClr val="tx2">
                    <a:lumMod val="75000"/>
                  </a:schemeClr>
                </a:solidFill>
              </a:rPr>
              <a:t>n</a:t>
            </a:r>
            <a:r>
              <a:rPr lang="en-US" sz="2200" b="1" dirty="0" smtClean="0">
                <a:solidFill>
                  <a:schemeClr val="tx2">
                    <a:lumMod val="75000"/>
                  </a:schemeClr>
                </a:solidFill>
              </a:rPr>
              <a:t> = </a:t>
            </a:r>
            <a:r>
              <a:rPr lang="en-US" sz="2200" b="1" i="1" dirty="0" smtClean="0">
                <a:solidFill>
                  <a:schemeClr val="tx2">
                    <a:lumMod val="75000"/>
                  </a:schemeClr>
                </a:solidFill>
              </a:rPr>
              <a:t>m</a:t>
            </a:r>
            <a:r>
              <a:rPr lang="en-US" sz="2200" b="1" dirty="0" smtClean="0">
                <a:solidFill>
                  <a:schemeClr val="tx2">
                    <a:lumMod val="75000"/>
                  </a:schemeClr>
                </a:solidFill>
              </a:rPr>
              <a:t>, the nanotubes are called "armchair". Otherwise, they are called "chiral".</a:t>
            </a:r>
            <a:endParaRPr lang="en-US" sz="2200" dirty="0">
              <a:solidFill>
                <a:schemeClr val="tx2">
                  <a:lumMod val="75000"/>
                </a:schemeClr>
              </a:solidFill>
            </a:endParaRPr>
          </a:p>
        </p:txBody>
      </p:sp>
      <p:pic>
        <p:nvPicPr>
          <p:cNvPr id="4" name="Picture 3" descr="http://upload.wikimedia.org/wikipedia/en/thumb/2/22/CntHAADF.jpg/220px-CntHAADF.jpg">
            <a:hlinkClick r:id="rId2"/>
          </p:cNvPr>
          <p:cNvPicPr/>
          <p:nvPr/>
        </p:nvPicPr>
        <p:blipFill>
          <a:blip r:embed="rId3"/>
          <a:srcRect/>
          <a:stretch>
            <a:fillRect/>
          </a:stretch>
        </p:blipFill>
        <p:spPr bwMode="auto">
          <a:xfrm>
            <a:off x="2590800" y="2743200"/>
            <a:ext cx="3124200" cy="2590800"/>
          </a:xfrm>
          <a:prstGeom prst="rect">
            <a:avLst/>
          </a:prstGeom>
          <a:noFill/>
          <a:ln w="9525">
            <a:noFill/>
            <a:miter lim="800000"/>
            <a:headEnd/>
            <a:tailEnd/>
          </a:ln>
        </p:spPr>
      </p:pic>
      <p:sp>
        <p:nvSpPr>
          <p:cNvPr id="39937" name="Rectangle 1"/>
          <p:cNvSpPr>
            <a:spLocks noChangeArrowheads="1"/>
          </p:cNvSpPr>
          <p:nvPr/>
        </p:nvSpPr>
        <p:spPr bwMode="auto">
          <a:xfrm>
            <a:off x="533400" y="5715000"/>
            <a:ext cx="834613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Transmission electron microscopy image showing a single-walled nanotube</a:t>
            </a:r>
            <a:endParaRPr kumimoji="0" lang="en-US" sz="20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chemeClr val="accent3">
                    <a:lumMod val="50000"/>
                  </a:schemeClr>
                </a:solidFill>
                <a:latin typeface="Arial Rounded MT Bold" pitchFamily="34" charset="0"/>
              </a:rPr>
              <a:t>MULTI WALLED</a:t>
            </a:r>
            <a:endParaRPr lang="en-US" sz="32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sz="2200" b="1" dirty="0" smtClean="0">
                <a:solidFill>
                  <a:schemeClr val="tx2">
                    <a:lumMod val="75000"/>
                  </a:schemeClr>
                </a:solidFill>
              </a:rPr>
              <a:t>Multi-walled nanotubes (MWNT) consist of multiple rolled layers (concentric tubes) of graphene.</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There are two models which can be used to describe the structures of multi-walled nanotubes.</a:t>
            </a:r>
          </a:p>
          <a:p>
            <a:endParaRPr lang="en-US" sz="2200" b="1" dirty="0" smtClean="0">
              <a:solidFill>
                <a:schemeClr val="tx2">
                  <a:lumMod val="75000"/>
                </a:schemeClr>
              </a:solidFill>
            </a:endParaRPr>
          </a:p>
          <a:p>
            <a:r>
              <a:rPr lang="en-US" sz="2200" b="1" dirty="0" smtClean="0">
                <a:solidFill>
                  <a:schemeClr val="tx2">
                    <a:lumMod val="75000"/>
                  </a:schemeClr>
                </a:solidFill>
              </a:rPr>
              <a:t> In the </a:t>
            </a:r>
            <a:r>
              <a:rPr lang="en-US" sz="2200" b="1" i="1" dirty="0" smtClean="0">
                <a:solidFill>
                  <a:schemeClr val="tx2">
                    <a:lumMod val="75000"/>
                  </a:schemeClr>
                </a:solidFill>
              </a:rPr>
              <a:t>Russian Doll</a:t>
            </a:r>
            <a:r>
              <a:rPr lang="en-US" sz="2200" b="1" dirty="0" smtClean="0">
                <a:solidFill>
                  <a:schemeClr val="tx2">
                    <a:lumMod val="75000"/>
                  </a:schemeClr>
                </a:solidFill>
              </a:rPr>
              <a:t> model, sheets of graphite are arranged in concentric cylinders, single-walled nanotube (SWNT) within a larger single-walled nanotube.</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In the </a:t>
            </a:r>
            <a:r>
              <a:rPr lang="en-US" sz="2200" b="1" i="1" dirty="0" smtClean="0">
                <a:solidFill>
                  <a:schemeClr val="tx2">
                    <a:lumMod val="75000"/>
                  </a:schemeClr>
                </a:solidFill>
              </a:rPr>
              <a:t>Parchment</a:t>
            </a:r>
            <a:r>
              <a:rPr lang="en-US" sz="2200" b="1" dirty="0" smtClean="0">
                <a:solidFill>
                  <a:schemeClr val="tx2">
                    <a:lumMod val="75000"/>
                  </a:schemeClr>
                </a:solidFill>
              </a:rPr>
              <a:t> model, a single sheet of graphite is rolled in around itself, resembling a scroll of parchment or a rolled newspaper.</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The interlayer distance in multi-walled nanotubes is close to the distance between graphene layers in graphite, approximately 3.4 Å.</a:t>
            </a:r>
          </a:p>
          <a:p>
            <a:endParaRPr lang="en-US" sz="2200" b="1" dirty="0">
              <a:solidFill>
                <a:schemeClr val="tx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2200" b="1" dirty="0" smtClean="0">
              <a:solidFill>
                <a:schemeClr val="tx2">
                  <a:lumMod val="75000"/>
                </a:schemeClr>
              </a:solidFill>
            </a:endParaRPr>
          </a:p>
          <a:p>
            <a:pPr>
              <a:buNone/>
            </a:pPr>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A nanotorus is theoretically described as carbon nanotube bent into a torus (doughnut shape).</a:t>
            </a:r>
          </a:p>
          <a:p>
            <a:endParaRPr lang="en-US" sz="2200" b="1" dirty="0" smtClean="0">
              <a:solidFill>
                <a:schemeClr val="tx2">
                  <a:lumMod val="75000"/>
                </a:schemeClr>
              </a:solidFill>
            </a:endParaRPr>
          </a:p>
          <a:p>
            <a:r>
              <a:rPr lang="en-US" sz="2200" b="1" dirty="0" smtClean="0">
                <a:solidFill>
                  <a:schemeClr val="tx2">
                    <a:lumMod val="75000"/>
                  </a:schemeClr>
                </a:solidFill>
              </a:rPr>
              <a:t> Nanotorus are predicted to have many unique properties, Properties such as magnetic moment, thermal stability, etc. vary widely depending on radius of the torus and radius of the tube. </a:t>
            </a:r>
          </a:p>
          <a:p>
            <a:endParaRPr lang="en-US" sz="2200" b="1" dirty="0">
              <a:solidFill>
                <a:schemeClr val="tx2">
                  <a:lumMod val="75000"/>
                </a:schemeClr>
              </a:solidFill>
            </a:endParaRPr>
          </a:p>
        </p:txBody>
      </p:sp>
      <p:sp>
        <p:nvSpPr>
          <p:cNvPr id="4" name="TextBox 3"/>
          <p:cNvSpPr txBox="1"/>
          <p:nvPr/>
        </p:nvSpPr>
        <p:spPr>
          <a:xfrm>
            <a:off x="1600200" y="304800"/>
            <a:ext cx="5638800" cy="584775"/>
          </a:xfrm>
          <a:prstGeom prst="rect">
            <a:avLst/>
          </a:prstGeom>
          <a:noFill/>
        </p:spPr>
        <p:txBody>
          <a:bodyPr wrap="square" rtlCol="0">
            <a:spAutoFit/>
          </a:bodyPr>
          <a:lstStyle/>
          <a:p>
            <a:pPr algn="ctr"/>
            <a:r>
              <a:rPr lang="en-US" sz="3200" b="1" dirty="0" smtClean="0">
                <a:solidFill>
                  <a:schemeClr val="accent3">
                    <a:lumMod val="50000"/>
                  </a:schemeClr>
                </a:solidFill>
                <a:latin typeface="Arial Rounded MT Bold" pitchFamily="34" charset="0"/>
              </a:rPr>
              <a:t>NANOTORUS</a:t>
            </a:r>
            <a:endParaRPr lang="en-US" sz="3200" b="1" dirty="0">
              <a:solidFill>
                <a:schemeClr val="accent3">
                  <a:lumMod val="50000"/>
                </a:schemeClr>
              </a:solidFill>
              <a:latin typeface="Arial Rounded MT Bol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chemeClr val="accent3">
                    <a:lumMod val="50000"/>
                  </a:schemeClr>
                </a:solidFill>
                <a:latin typeface="Arial Rounded MT Bold" pitchFamily="34" charset="0"/>
              </a:rPr>
              <a:t>NANOBUD</a:t>
            </a:r>
            <a:endParaRPr lang="en-US" sz="32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838200"/>
            <a:ext cx="9144000" cy="6019800"/>
          </a:xfrm>
        </p:spPr>
        <p:txBody>
          <a:bodyPr>
            <a:normAutofit/>
          </a:bodyPr>
          <a:lstStyle/>
          <a:p>
            <a:r>
              <a:rPr lang="en-US" sz="2200" b="1" dirty="0" smtClean="0">
                <a:solidFill>
                  <a:schemeClr val="tx2">
                    <a:lumMod val="75000"/>
                  </a:schemeClr>
                </a:solidFill>
              </a:rPr>
              <a:t>Carbon nanobuds are a newly created material combining two previously discovered allotropes of carbon: carbon nanotubes and fullerenes.</a:t>
            </a:r>
          </a:p>
          <a:p>
            <a:endParaRPr lang="en-US" sz="2200" b="1" dirty="0" smtClean="0">
              <a:solidFill>
                <a:schemeClr val="tx2">
                  <a:lumMod val="75000"/>
                </a:schemeClr>
              </a:solidFill>
            </a:endParaRPr>
          </a:p>
          <a:p>
            <a:r>
              <a:rPr lang="en-US" sz="2200" b="1" dirty="0" smtClean="0">
                <a:solidFill>
                  <a:schemeClr val="tx2">
                    <a:lumMod val="75000"/>
                  </a:schemeClr>
                </a:solidFill>
              </a:rPr>
              <a:t> In this new material, fullerene-like "buds" are covalently bonded to the outer sidewalls of the underlying carbon nanotube.</a:t>
            </a:r>
          </a:p>
          <a:p>
            <a:endParaRPr lang="en-US" sz="2200" b="1" dirty="0" smtClean="0">
              <a:solidFill>
                <a:schemeClr val="tx2">
                  <a:lumMod val="75000"/>
                </a:schemeClr>
              </a:solidFill>
            </a:endParaRPr>
          </a:p>
          <a:p>
            <a:r>
              <a:rPr lang="en-US" sz="2200" b="1" dirty="0" smtClean="0">
                <a:solidFill>
                  <a:schemeClr val="tx2">
                    <a:lumMod val="75000"/>
                  </a:schemeClr>
                </a:solidFill>
              </a:rPr>
              <a:t> This hybrid material has useful properties of both fullerenes and carbon nanotubes.</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In particular, they have been found to be exceptionally good field emitters.</a:t>
            </a:r>
          </a:p>
          <a:p>
            <a:pPr>
              <a:buNone/>
            </a:pPr>
            <a:endParaRPr lang="en-US" sz="2200" b="1" dirty="0" smtClean="0">
              <a:solidFill>
                <a:schemeClr val="tx2">
                  <a:lumMod val="75000"/>
                </a:schemeClr>
              </a:solidFill>
            </a:endParaRPr>
          </a:p>
        </p:txBody>
      </p:sp>
      <p:pic>
        <p:nvPicPr>
          <p:cNvPr id="5" name="Content Placeholder 3" descr="http://upload.wikimedia.org/wikipedia/commons/0/00/NanoBud.JPG">
            <a:hlinkClick r:id="rId2"/>
          </p:cNvPr>
          <p:cNvPicPr>
            <a:picLocks/>
          </p:cNvPicPr>
          <p:nvPr/>
        </p:nvPicPr>
        <p:blipFill>
          <a:blip r:embed="rId3"/>
          <a:srcRect/>
          <a:stretch>
            <a:fillRect/>
          </a:stretch>
        </p:blipFill>
        <p:spPr bwMode="auto">
          <a:xfrm>
            <a:off x="4648200" y="4876800"/>
            <a:ext cx="2438400" cy="198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181600"/>
          </a:xfrm>
        </p:spPr>
        <p:txBody>
          <a:bodyPr>
            <a:normAutofit/>
          </a:bodyPr>
          <a:lstStyle/>
          <a:p>
            <a:pPr algn="ctr">
              <a:buNone/>
            </a:pPr>
            <a:r>
              <a:rPr lang="en-US" sz="2800" dirty="0" smtClean="0">
                <a:latin typeface="Arial Rounded MT Bold" pitchFamily="34" charset="0"/>
              </a:rPr>
              <a:t> </a:t>
            </a:r>
            <a:r>
              <a:rPr lang="en-US" sz="2800" b="1" dirty="0" smtClean="0">
                <a:solidFill>
                  <a:schemeClr val="accent3">
                    <a:lumMod val="50000"/>
                  </a:schemeClr>
                </a:solidFill>
                <a:latin typeface="Arial Rounded MT Bold" pitchFamily="34" charset="0"/>
              </a:rPr>
              <a:t>CUP STACKED CARBON NANOTUBES</a:t>
            </a:r>
          </a:p>
          <a:p>
            <a:pPr algn="ctr">
              <a:buNone/>
            </a:pPr>
            <a:endParaRPr lang="en-US" sz="2800" dirty="0" smtClean="0">
              <a:latin typeface="Arial Rounded MT Bold" pitchFamily="34" charset="0"/>
            </a:endParaRPr>
          </a:p>
          <a:p>
            <a:r>
              <a:rPr lang="en-US" sz="2200" b="1" dirty="0" smtClean="0">
                <a:solidFill>
                  <a:schemeClr val="tx2">
                    <a:lumMod val="75000"/>
                  </a:schemeClr>
                </a:solidFill>
              </a:rPr>
              <a:t>Cup stacked carbon nanotubes exhibit semiconducting behaviors due to the stacking microstructure of graphene layers</a:t>
            </a:r>
          </a:p>
          <a:p>
            <a:pPr algn="ctr">
              <a:buNone/>
            </a:pPr>
            <a:endParaRPr lang="en-US" sz="2800" dirty="0" smtClean="0">
              <a:latin typeface="Arial Rounded MT Bold" pitchFamily="34" charset="0"/>
            </a:endParaRPr>
          </a:p>
          <a:p>
            <a:pPr algn="ctr">
              <a:buNone/>
            </a:pPr>
            <a:r>
              <a:rPr lang="en-US" sz="2800" b="1" dirty="0" smtClean="0">
                <a:solidFill>
                  <a:schemeClr val="accent3">
                    <a:lumMod val="50000"/>
                  </a:schemeClr>
                </a:solidFill>
                <a:latin typeface="Arial Rounded MT Bold" pitchFamily="34" charset="0"/>
              </a:rPr>
              <a:t>EXTREME CARBON NANOTUBES</a:t>
            </a:r>
          </a:p>
          <a:p>
            <a:r>
              <a:rPr lang="en-US" sz="2200" b="1" dirty="0" smtClean="0">
                <a:solidFill>
                  <a:schemeClr val="tx2">
                    <a:lumMod val="75000"/>
                  </a:schemeClr>
                </a:solidFill>
              </a:rPr>
              <a:t>The observation of the longest carbon nanotubes (18.5 cm long) was reported in 2009.</a:t>
            </a:r>
          </a:p>
          <a:p>
            <a:endParaRPr lang="en-US" sz="2200" b="1" dirty="0" smtClean="0">
              <a:solidFill>
                <a:schemeClr val="tx2">
                  <a:lumMod val="75000"/>
                </a:schemeClr>
              </a:solidFill>
            </a:endParaRPr>
          </a:p>
          <a:p>
            <a:r>
              <a:rPr lang="en-US" sz="2200" b="1" dirty="0" smtClean="0">
                <a:solidFill>
                  <a:schemeClr val="tx2">
                    <a:lumMod val="75000"/>
                  </a:schemeClr>
                </a:solidFill>
              </a:rPr>
              <a:t> They were grown on Si substrates using improved chemical vapor deposition (CVD) method and represent electrically uniform arrays of single-walled carbon nanotubes</a:t>
            </a:r>
            <a:r>
              <a:rPr lang="en-US" sz="2400" dirty="0" smtClean="0">
                <a:solidFill>
                  <a:schemeClr val="tx2">
                    <a:lumMod val="75000"/>
                  </a:schemeClr>
                </a:solidFill>
              </a:rPr>
              <a:t>.</a:t>
            </a:r>
          </a:p>
          <a:p>
            <a:endParaRPr lang="en-US" sz="2200" b="1" dirty="0" smtClean="0">
              <a:solidFill>
                <a:schemeClr val="tx2">
                  <a:lumMod val="75000"/>
                </a:schemeClr>
              </a:solidFill>
            </a:endParaRPr>
          </a:p>
          <a:p>
            <a:pPr>
              <a:buNone/>
            </a:pPr>
            <a:endParaRPr lang="en-US" sz="2200" b="1" dirty="0" smtClean="0">
              <a:solidFill>
                <a:schemeClr val="tx2">
                  <a:lumMod val="75000"/>
                </a:schemeClr>
              </a:solidFill>
            </a:endParaRPr>
          </a:p>
          <a:p>
            <a:pPr>
              <a:buNone/>
            </a:pPr>
            <a:endParaRPr lang="en-US" sz="2200" dirty="0">
              <a:solidFill>
                <a:schemeClr val="tx2">
                  <a:lumMod val="75000"/>
                </a:schemeClr>
              </a:solidFill>
              <a:latin typeface="Arial Rounded MT Bold" pitchFamily="34" charset="0"/>
            </a:endParaRPr>
          </a:p>
        </p:txBody>
      </p:sp>
      <p:sp>
        <p:nvSpPr>
          <p:cNvPr id="5" name="TextBox 4"/>
          <p:cNvSpPr txBox="1"/>
          <p:nvPr/>
        </p:nvSpPr>
        <p:spPr>
          <a:xfrm>
            <a:off x="304800" y="5134451"/>
            <a:ext cx="4800600" cy="1723549"/>
          </a:xfrm>
          <a:prstGeom prst="rect">
            <a:avLst/>
          </a:prstGeom>
          <a:noFill/>
        </p:spPr>
        <p:txBody>
          <a:bodyPr wrap="square" rtlCol="0">
            <a:spAutoFit/>
          </a:bodyPr>
          <a:lstStyle/>
          <a:p>
            <a:r>
              <a:rPr lang="en-US" sz="2200" b="1" dirty="0" smtClean="0">
                <a:solidFill>
                  <a:schemeClr val="tx2">
                    <a:lumMod val="75000"/>
                  </a:schemeClr>
                </a:solidFill>
              </a:rPr>
              <a:t>The shortest carbon nanotubes is the organic compound cycloparaphenylene which was synthesized in the early 2009.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2200" b="1" dirty="0" smtClean="0">
              <a:solidFill>
                <a:schemeClr val="tx2">
                  <a:lumMod val="75000"/>
                </a:schemeClr>
              </a:solidFill>
            </a:endParaRPr>
          </a:p>
          <a:p>
            <a:r>
              <a:rPr lang="en-US" sz="2200" b="1" dirty="0" smtClean="0">
                <a:solidFill>
                  <a:schemeClr val="tx2">
                    <a:lumMod val="75000"/>
                  </a:schemeClr>
                </a:solidFill>
              </a:rPr>
              <a:t>The thinnest carbon nanotube is armchair (2,2) CNT with a diameter of 3 Å. This nanotube was grown inside a multi-walled carbon nanotube.</a:t>
            </a:r>
          </a:p>
          <a:p>
            <a:endParaRPr lang="en-US" sz="2200" b="1" dirty="0" smtClean="0">
              <a:solidFill>
                <a:schemeClr val="tx2">
                  <a:lumMod val="75000"/>
                </a:schemeClr>
              </a:solidFill>
            </a:endParaRPr>
          </a:p>
          <a:p>
            <a:r>
              <a:rPr lang="en-US" sz="2200" b="1" dirty="0" smtClean="0">
                <a:solidFill>
                  <a:schemeClr val="tx2">
                    <a:lumMod val="75000"/>
                  </a:schemeClr>
                </a:solidFill>
              </a:rPr>
              <a:t> Assigning of carbon nanotube type was done by combination of high-resolution transmission electron microscopy (HRTEM), Raman spectroscopy.</a:t>
            </a:r>
            <a:endParaRPr lang="en-US" sz="2200" b="1" dirty="0">
              <a:solidFill>
                <a:schemeClr val="tx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533400" y="1219200"/>
            <a:ext cx="8153400" cy="5334000"/>
            <a:chOff x="576" y="904"/>
            <a:chExt cx="4224" cy="2454"/>
          </a:xfrm>
        </p:grpSpPr>
        <p:sp>
          <p:nvSpPr>
            <p:cNvPr id="5" name="Rectangle 7"/>
            <p:cNvSpPr>
              <a:spLocks noChangeArrowheads="1"/>
            </p:cNvSpPr>
            <p:nvPr/>
          </p:nvSpPr>
          <p:spPr bwMode="auto">
            <a:xfrm>
              <a:off x="3955" y="2841"/>
              <a:ext cx="845" cy="51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600">
                  <a:solidFill>
                    <a:srgbClr val="D90000"/>
                  </a:solidFill>
                  <a:latin typeface="Arial" pitchFamily="34" charset="0"/>
                </a:rPr>
                <a:t>++++++</a:t>
              </a:r>
              <a:endParaRPr lang="en-US" sz="2600">
                <a:solidFill>
                  <a:srgbClr val="662277"/>
                </a:solidFill>
                <a:latin typeface="Arial" pitchFamily="34" charset="0"/>
              </a:endParaRPr>
            </a:p>
          </p:txBody>
        </p:sp>
        <p:sp>
          <p:nvSpPr>
            <p:cNvPr id="6" name="Rectangle 8"/>
            <p:cNvSpPr>
              <a:spLocks noChangeArrowheads="1"/>
            </p:cNvSpPr>
            <p:nvPr/>
          </p:nvSpPr>
          <p:spPr bwMode="auto">
            <a:xfrm>
              <a:off x="3955" y="2453"/>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1500">
                <a:solidFill>
                  <a:srgbClr val="662277"/>
                </a:solidFill>
                <a:latin typeface="Arial" pitchFamily="34" charset="0"/>
              </a:endParaRPr>
            </a:p>
          </p:txBody>
        </p:sp>
        <p:sp>
          <p:nvSpPr>
            <p:cNvPr id="7" name="Rectangle 9"/>
            <p:cNvSpPr>
              <a:spLocks noChangeArrowheads="1"/>
            </p:cNvSpPr>
            <p:nvPr/>
          </p:nvSpPr>
          <p:spPr bwMode="auto">
            <a:xfrm>
              <a:off x="3955" y="2066"/>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no</a:t>
              </a:r>
              <a:endParaRPr lang="en-US" sz="3000">
                <a:solidFill>
                  <a:srgbClr val="662277"/>
                </a:solidFill>
                <a:latin typeface="Arial" pitchFamily="34" charset="0"/>
              </a:endParaRPr>
            </a:p>
          </p:txBody>
        </p:sp>
        <p:sp>
          <p:nvSpPr>
            <p:cNvPr id="8" name="Rectangle 10"/>
            <p:cNvSpPr>
              <a:spLocks noChangeArrowheads="1"/>
            </p:cNvSpPr>
            <p:nvPr/>
          </p:nvSpPr>
          <p:spPr bwMode="auto">
            <a:xfrm>
              <a:off x="3955" y="1679"/>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9" name="Rectangle 11"/>
            <p:cNvSpPr>
              <a:spLocks noChangeArrowheads="1"/>
            </p:cNvSpPr>
            <p:nvPr/>
          </p:nvSpPr>
          <p:spPr bwMode="auto">
            <a:xfrm>
              <a:off x="3955" y="1291"/>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no</a:t>
              </a:r>
              <a:endParaRPr lang="en-US" sz="3000">
                <a:solidFill>
                  <a:srgbClr val="662277"/>
                </a:solidFill>
                <a:latin typeface="Arial" pitchFamily="34" charset="0"/>
              </a:endParaRPr>
            </a:p>
          </p:txBody>
        </p:sp>
        <p:sp>
          <p:nvSpPr>
            <p:cNvPr id="10" name="Rectangle 12"/>
            <p:cNvSpPr>
              <a:spLocks noChangeArrowheads="1"/>
            </p:cNvSpPr>
            <p:nvPr/>
          </p:nvSpPr>
          <p:spPr bwMode="auto">
            <a:xfrm>
              <a:off x="3955" y="904"/>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latin typeface="Arial" pitchFamily="34" charset="0"/>
                </a:rPr>
                <a:t>conducts electricity</a:t>
              </a:r>
            </a:p>
          </p:txBody>
        </p:sp>
        <p:sp>
          <p:nvSpPr>
            <p:cNvPr id="11" name="Rectangle 13"/>
            <p:cNvSpPr>
              <a:spLocks noChangeArrowheads="1"/>
            </p:cNvSpPr>
            <p:nvPr/>
          </p:nvSpPr>
          <p:spPr bwMode="auto">
            <a:xfrm>
              <a:off x="3110" y="2453"/>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12" name="Rectangle 14"/>
            <p:cNvSpPr>
              <a:spLocks noChangeArrowheads="1"/>
            </p:cNvSpPr>
            <p:nvPr/>
          </p:nvSpPr>
          <p:spPr bwMode="auto">
            <a:xfrm>
              <a:off x="2266" y="2453"/>
              <a:ext cx="844"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13" name="Rectangle 15"/>
            <p:cNvSpPr>
              <a:spLocks noChangeArrowheads="1"/>
            </p:cNvSpPr>
            <p:nvPr/>
          </p:nvSpPr>
          <p:spPr bwMode="auto">
            <a:xfrm>
              <a:off x="1421" y="2453"/>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14" name="Rectangle 16"/>
            <p:cNvSpPr>
              <a:spLocks noChangeArrowheads="1"/>
            </p:cNvSpPr>
            <p:nvPr/>
          </p:nvSpPr>
          <p:spPr bwMode="auto">
            <a:xfrm>
              <a:off x="576" y="2453"/>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1700" b="1">
                  <a:solidFill>
                    <a:srgbClr val="662277"/>
                  </a:solidFill>
                  <a:latin typeface="Arial" pitchFamily="34" charset="0"/>
                </a:rPr>
                <a:t>Buckyballs</a:t>
              </a:r>
              <a:endParaRPr lang="en-AU" sz="2000" b="1">
                <a:solidFill>
                  <a:srgbClr val="662277"/>
                </a:solidFill>
                <a:latin typeface="Arial" pitchFamily="34" charset="0"/>
              </a:endParaRPr>
            </a:p>
          </p:txBody>
        </p:sp>
        <p:sp>
          <p:nvSpPr>
            <p:cNvPr id="15" name="Rectangle 17"/>
            <p:cNvSpPr>
              <a:spLocks noChangeArrowheads="1"/>
            </p:cNvSpPr>
            <p:nvPr/>
          </p:nvSpPr>
          <p:spPr bwMode="auto">
            <a:xfrm>
              <a:off x="3110" y="2841"/>
              <a:ext cx="845" cy="51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D90000"/>
                  </a:solidFill>
                  <a:latin typeface="Arial" pitchFamily="34" charset="0"/>
                </a:rPr>
                <a:t>+++++</a:t>
              </a:r>
              <a:endParaRPr lang="en-US" sz="3000">
                <a:solidFill>
                  <a:srgbClr val="662277"/>
                </a:solidFill>
                <a:latin typeface="Arial" pitchFamily="34" charset="0"/>
              </a:endParaRPr>
            </a:p>
          </p:txBody>
        </p:sp>
        <p:sp>
          <p:nvSpPr>
            <p:cNvPr id="16" name="Rectangle 18"/>
            <p:cNvSpPr>
              <a:spLocks noChangeArrowheads="1"/>
            </p:cNvSpPr>
            <p:nvPr/>
          </p:nvSpPr>
          <p:spPr bwMode="auto">
            <a:xfrm>
              <a:off x="2266" y="2841"/>
              <a:ext cx="844" cy="51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D90000"/>
                  </a:solidFill>
                  <a:latin typeface="Arial" pitchFamily="34" charset="0"/>
                </a:rPr>
                <a:t>+++++</a:t>
              </a:r>
              <a:endParaRPr lang="en-US" sz="3000">
                <a:solidFill>
                  <a:srgbClr val="662277"/>
                </a:solidFill>
                <a:latin typeface="Arial" pitchFamily="34" charset="0"/>
              </a:endParaRPr>
            </a:p>
          </p:txBody>
        </p:sp>
        <p:sp>
          <p:nvSpPr>
            <p:cNvPr id="17" name="Rectangle 19"/>
            <p:cNvSpPr>
              <a:spLocks noChangeArrowheads="1"/>
            </p:cNvSpPr>
            <p:nvPr/>
          </p:nvSpPr>
          <p:spPr bwMode="auto">
            <a:xfrm>
              <a:off x="1421" y="2841"/>
              <a:ext cx="845" cy="51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600">
                  <a:solidFill>
                    <a:srgbClr val="D90000"/>
                  </a:solidFill>
                  <a:latin typeface="Arial" pitchFamily="34" charset="0"/>
                </a:rPr>
                <a:t>++++++</a:t>
              </a:r>
              <a:endParaRPr lang="en-US" sz="2600">
                <a:solidFill>
                  <a:srgbClr val="D90000"/>
                </a:solidFill>
                <a:latin typeface="Arial" pitchFamily="34" charset="0"/>
              </a:endParaRPr>
            </a:p>
          </p:txBody>
        </p:sp>
        <p:sp>
          <p:nvSpPr>
            <p:cNvPr id="18" name="Rectangle 20"/>
            <p:cNvSpPr>
              <a:spLocks noChangeArrowheads="1"/>
            </p:cNvSpPr>
            <p:nvPr/>
          </p:nvSpPr>
          <p:spPr bwMode="auto">
            <a:xfrm>
              <a:off x="576" y="2841"/>
              <a:ext cx="845" cy="51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1700" b="1">
                  <a:solidFill>
                    <a:srgbClr val="D90000"/>
                  </a:solidFill>
                  <a:latin typeface="Arial" pitchFamily="34" charset="0"/>
                </a:rPr>
                <a:t>Carbon Nanotubes</a:t>
              </a:r>
              <a:endParaRPr lang="en-AU" sz="1700" b="1">
                <a:solidFill>
                  <a:srgbClr val="662277"/>
                </a:solidFill>
                <a:latin typeface="Arial" pitchFamily="34" charset="0"/>
              </a:endParaRPr>
            </a:p>
          </p:txBody>
        </p:sp>
        <p:sp>
          <p:nvSpPr>
            <p:cNvPr id="19" name="Rectangle 21"/>
            <p:cNvSpPr>
              <a:spLocks noChangeArrowheads="1"/>
            </p:cNvSpPr>
            <p:nvPr/>
          </p:nvSpPr>
          <p:spPr bwMode="auto">
            <a:xfrm>
              <a:off x="3110" y="2066"/>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0" name="Rectangle 22"/>
            <p:cNvSpPr>
              <a:spLocks noChangeArrowheads="1"/>
            </p:cNvSpPr>
            <p:nvPr/>
          </p:nvSpPr>
          <p:spPr bwMode="auto">
            <a:xfrm>
              <a:off x="2266" y="2066"/>
              <a:ext cx="844"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solidFill>
                    <a:srgbClr val="662277"/>
                  </a:solidFill>
                  <a:latin typeface="Arial" pitchFamily="34" charset="0"/>
                </a:rPr>
                <a:t>Not known</a:t>
              </a:r>
              <a:endParaRPr lang="en-US" sz="2000">
                <a:solidFill>
                  <a:srgbClr val="662277"/>
                </a:solidFill>
                <a:latin typeface="Arial" pitchFamily="34" charset="0"/>
              </a:endParaRPr>
            </a:p>
          </p:txBody>
        </p:sp>
        <p:sp>
          <p:nvSpPr>
            <p:cNvPr id="21" name="Rectangle 23"/>
            <p:cNvSpPr>
              <a:spLocks noChangeArrowheads="1"/>
            </p:cNvSpPr>
            <p:nvPr/>
          </p:nvSpPr>
          <p:spPr bwMode="auto">
            <a:xfrm>
              <a:off x="1421" y="2066"/>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2" name="Rectangle 24"/>
            <p:cNvSpPr>
              <a:spLocks noChangeArrowheads="1"/>
            </p:cNvSpPr>
            <p:nvPr/>
          </p:nvSpPr>
          <p:spPr bwMode="auto">
            <a:xfrm>
              <a:off x="576" y="2066"/>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b="1">
                  <a:solidFill>
                    <a:srgbClr val="662277"/>
                  </a:solidFill>
                  <a:latin typeface="Arial" pitchFamily="34" charset="0"/>
                </a:rPr>
                <a:t>Diamond</a:t>
              </a:r>
            </a:p>
          </p:txBody>
        </p:sp>
        <p:sp>
          <p:nvSpPr>
            <p:cNvPr id="23" name="Rectangle 25"/>
            <p:cNvSpPr>
              <a:spLocks noChangeArrowheads="1"/>
            </p:cNvSpPr>
            <p:nvPr/>
          </p:nvSpPr>
          <p:spPr bwMode="auto">
            <a:xfrm>
              <a:off x="3110" y="1679"/>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4" name="Rectangle 26"/>
            <p:cNvSpPr>
              <a:spLocks noChangeArrowheads="1"/>
            </p:cNvSpPr>
            <p:nvPr/>
          </p:nvSpPr>
          <p:spPr bwMode="auto">
            <a:xfrm>
              <a:off x="2266" y="1679"/>
              <a:ext cx="844"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1300">
                <a:solidFill>
                  <a:srgbClr val="662277"/>
                </a:solidFill>
                <a:latin typeface="Arial" pitchFamily="34" charset="0"/>
              </a:endParaRPr>
            </a:p>
          </p:txBody>
        </p:sp>
        <p:sp>
          <p:nvSpPr>
            <p:cNvPr id="25" name="Rectangle 27"/>
            <p:cNvSpPr>
              <a:spLocks noChangeArrowheads="1"/>
            </p:cNvSpPr>
            <p:nvPr/>
          </p:nvSpPr>
          <p:spPr bwMode="auto">
            <a:xfrm>
              <a:off x="1421" y="1679"/>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6" name="Rectangle 28"/>
            <p:cNvSpPr>
              <a:spLocks noChangeArrowheads="1"/>
            </p:cNvSpPr>
            <p:nvPr/>
          </p:nvSpPr>
          <p:spPr bwMode="auto">
            <a:xfrm>
              <a:off x="576" y="1679"/>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b="1">
                  <a:solidFill>
                    <a:srgbClr val="662277"/>
                  </a:solidFill>
                  <a:latin typeface="Arial" pitchFamily="34" charset="0"/>
                </a:rPr>
                <a:t>Graphite</a:t>
              </a:r>
            </a:p>
          </p:txBody>
        </p:sp>
        <p:sp>
          <p:nvSpPr>
            <p:cNvPr id="27" name="Rectangle 29"/>
            <p:cNvSpPr>
              <a:spLocks noChangeArrowheads="1"/>
            </p:cNvSpPr>
            <p:nvPr/>
          </p:nvSpPr>
          <p:spPr bwMode="auto">
            <a:xfrm>
              <a:off x="3110" y="1291"/>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8" name="Rectangle 30"/>
            <p:cNvSpPr>
              <a:spLocks noChangeArrowheads="1"/>
            </p:cNvSpPr>
            <p:nvPr/>
          </p:nvSpPr>
          <p:spPr bwMode="auto">
            <a:xfrm>
              <a:off x="2266" y="1291"/>
              <a:ext cx="844"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29" name="Rectangle 31"/>
            <p:cNvSpPr>
              <a:spLocks noChangeArrowheads="1"/>
            </p:cNvSpPr>
            <p:nvPr/>
          </p:nvSpPr>
          <p:spPr bwMode="auto">
            <a:xfrm>
              <a:off x="1421" y="1291"/>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3000">
                  <a:solidFill>
                    <a:srgbClr val="662277"/>
                  </a:solidFill>
                  <a:latin typeface="Arial" pitchFamily="34" charset="0"/>
                </a:rPr>
                <a:t>+</a:t>
              </a:r>
              <a:endParaRPr lang="en-US" sz="3000">
                <a:solidFill>
                  <a:srgbClr val="662277"/>
                </a:solidFill>
                <a:latin typeface="Arial" pitchFamily="34" charset="0"/>
              </a:endParaRPr>
            </a:p>
          </p:txBody>
        </p:sp>
        <p:sp>
          <p:nvSpPr>
            <p:cNvPr id="30" name="Rectangle 32"/>
            <p:cNvSpPr>
              <a:spLocks noChangeArrowheads="1"/>
            </p:cNvSpPr>
            <p:nvPr/>
          </p:nvSpPr>
          <p:spPr bwMode="auto">
            <a:xfrm>
              <a:off x="576" y="1291"/>
              <a:ext cx="845" cy="388"/>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b="1">
                  <a:solidFill>
                    <a:srgbClr val="662277"/>
                  </a:solidFill>
                  <a:latin typeface="Arial" pitchFamily="34" charset="0"/>
                </a:rPr>
                <a:t>Coal</a:t>
              </a:r>
            </a:p>
          </p:txBody>
        </p:sp>
        <p:sp>
          <p:nvSpPr>
            <p:cNvPr id="31" name="Rectangle 33"/>
            <p:cNvSpPr>
              <a:spLocks noChangeArrowheads="1"/>
            </p:cNvSpPr>
            <p:nvPr/>
          </p:nvSpPr>
          <p:spPr bwMode="auto">
            <a:xfrm>
              <a:off x="3110" y="904"/>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latin typeface="Arial" pitchFamily="34" charset="0"/>
                </a:rPr>
                <a:t>conducts heat</a:t>
              </a:r>
            </a:p>
          </p:txBody>
        </p:sp>
        <p:sp>
          <p:nvSpPr>
            <p:cNvPr id="32" name="Rectangle 34"/>
            <p:cNvSpPr>
              <a:spLocks noChangeArrowheads="1"/>
            </p:cNvSpPr>
            <p:nvPr/>
          </p:nvSpPr>
          <p:spPr bwMode="auto">
            <a:xfrm>
              <a:off x="2266" y="904"/>
              <a:ext cx="844"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latin typeface="Arial" pitchFamily="34" charset="0"/>
                </a:rPr>
                <a:t>tensile strength</a:t>
              </a:r>
            </a:p>
          </p:txBody>
        </p:sp>
        <p:sp>
          <p:nvSpPr>
            <p:cNvPr id="33" name="Rectangle 35"/>
            <p:cNvSpPr>
              <a:spLocks noChangeArrowheads="1"/>
            </p:cNvSpPr>
            <p:nvPr/>
          </p:nvSpPr>
          <p:spPr bwMode="auto">
            <a:xfrm>
              <a:off x="1421" y="904"/>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latin typeface="Arial" pitchFamily="34" charset="0"/>
                </a:rPr>
                <a:t>hardness</a:t>
              </a:r>
              <a:endParaRPr lang="en-AU" sz="2000">
                <a:solidFill>
                  <a:srgbClr val="662277"/>
                </a:solidFill>
                <a:latin typeface="Arial" pitchFamily="34" charset="0"/>
              </a:endParaRPr>
            </a:p>
          </p:txBody>
        </p:sp>
        <p:sp>
          <p:nvSpPr>
            <p:cNvPr id="34" name="Rectangle 36"/>
            <p:cNvSpPr>
              <a:spLocks noChangeArrowheads="1"/>
            </p:cNvSpPr>
            <p:nvPr/>
          </p:nvSpPr>
          <p:spPr bwMode="auto">
            <a:xfrm>
              <a:off x="576" y="904"/>
              <a:ext cx="845" cy="387"/>
            </a:xfrm>
            <a:prstGeom prst="rect">
              <a:avLst/>
            </a:prstGeom>
            <a:noFill/>
            <a:ln w="9525" algn="ctr">
              <a:noFill/>
              <a:miter lim="800000"/>
              <a:headEnd/>
              <a:tailEnd/>
            </a:ln>
          </p:spPr>
          <p:txBody>
            <a:bodyPr anchor="ctr"/>
            <a:lstStyle/>
            <a:p>
              <a:pPr algn="ctr" eaLnBrk="1" hangingPunct="1">
                <a:lnSpc>
                  <a:spcPct val="80000"/>
                </a:lnSpc>
                <a:spcBef>
                  <a:spcPct val="20000"/>
                </a:spcBef>
              </a:pPr>
              <a:r>
                <a:rPr lang="en-AU" sz="2000">
                  <a:latin typeface="Arial" pitchFamily="34" charset="0"/>
                </a:rPr>
                <a:t>Allotrope</a:t>
              </a:r>
            </a:p>
          </p:txBody>
        </p:sp>
        <p:sp>
          <p:nvSpPr>
            <p:cNvPr id="35" name="Line 37"/>
            <p:cNvSpPr>
              <a:spLocks noChangeShapeType="1"/>
            </p:cNvSpPr>
            <p:nvPr/>
          </p:nvSpPr>
          <p:spPr bwMode="auto">
            <a:xfrm>
              <a:off x="576" y="904"/>
              <a:ext cx="4224" cy="0"/>
            </a:xfrm>
            <a:prstGeom prst="line">
              <a:avLst/>
            </a:prstGeom>
            <a:noFill/>
            <a:ln w="28575" cap="sq">
              <a:solidFill>
                <a:schemeClr val="tx1"/>
              </a:solidFill>
              <a:round/>
              <a:headEnd/>
              <a:tailEnd/>
            </a:ln>
          </p:spPr>
          <p:txBody>
            <a:bodyPr wrap="none" anchor="ctr"/>
            <a:lstStyle/>
            <a:p>
              <a:endParaRPr lang="en-US"/>
            </a:p>
          </p:txBody>
        </p:sp>
        <p:sp>
          <p:nvSpPr>
            <p:cNvPr id="36" name="Line 38"/>
            <p:cNvSpPr>
              <a:spLocks noChangeShapeType="1"/>
            </p:cNvSpPr>
            <p:nvPr/>
          </p:nvSpPr>
          <p:spPr bwMode="auto">
            <a:xfrm>
              <a:off x="576" y="1291"/>
              <a:ext cx="4224" cy="0"/>
            </a:xfrm>
            <a:prstGeom prst="line">
              <a:avLst/>
            </a:prstGeom>
            <a:noFill/>
            <a:ln w="12700">
              <a:solidFill>
                <a:schemeClr val="tx1"/>
              </a:solidFill>
              <a:round/>
              <a:headEnd/>
              <a:tailEnd/>
            </a:ln>
          </p:spPr>
          <p:txBody>
            <a:bodyPr wrap="none" anchor="ctr"/>
            <a:lstStyle/>
            <a:p>
              <a:endParaRPr lang="en-US"/>
            </a:p>
          </p:txBody>
        </p:sp>
        <p:sp>
          <p:nvSpPr>
            <p:cNvPr id="37" name="Line 39"/>
            <p:cNvSpPr>
              <a:spLocks noChangeShapeType="1"/>
            </p:cNvSpPr>
            <p:nvPr/>
          </p:nvSpPr>
          <p:spPr bwMode="auto">
            <a:xfrm>
              <a:off x="576" y="3358"/>
              <a:ext cx="4224" cy="0"/>
            </a:xfrm>
            <a:prstGeom prst="line">
              <a:avLst/>
            </a:prstGeom>
            <a:noFill/>
            <a:ln w="28575" cap="sq">
              <a:solidFill>
                <a:schemeClr val="tx1"/>
              </a:solidFill>
              <a:round/>
              <a:headEnd/>
              <a:tailEnd/>
            </a:ln>
          </p:spPr>
          <p:txBody>
            <a:bodyPr wrap="none" anchor="ctr"/>
            <a:lstStyle/>
            <a:p>
              <a:endParaRPr lang="en-US"/>
            </a:p>
          </p:txBody>
        </p:sp>
        <p:sp>
          <p:nvSpPr>
            <p:cNvPr id="38" name="Line 40"/>
            <p:cNvSpPr>
              <a:spLocks noChangeShapeType="1"/>
            </p:cNvSpPr>
            <p:nvPr/>
          </p:nvSpPr>
          <p:spPr bwMode="auto">
            <a:xfrm>
              <a:off x="576" y="904"/>
              <a:ext cx="0" cy="2454"/>
            </a:xfrm>
            <a:prstGeom prst="line">
              <a:avLst/>
            </a:prstGeom>
            <a:noFill/>
            <a:ln w="28575" cap="sq">
              <a:solidFill>
                <a:schemeClr val="tx1"/>
              </a:solidFill>
              <a:round/>
              <a:headEnd/>
              <a:tailEnd/>
            </a:ln>
          </p:spPr>
          <p:txBody>
            <a:bodyPr wrap="none" anchor="ctr"/>
            <a:lstStyle/>
            <a:p>
              <a:endParaRPr lang="en-US"/>
            </a:p>
          </p:txBody>
        </p:sp>
        <p:sp>
          <p:nvSpPr>
            <p:cNvPr id="39" name="Line 41"/>
            <p:cNvSpPr>
              <a:spLocks noChangeShapeType="1"/>
            </p:cNvSpPr>
            <p:nvPr/>
          </p:nvSpPr>
          <p:spPr bwMode="auto">
            <a:xfrm>
              <a:off x="1421" y="904"/>
              <a:ext cx="0" cy="2454"/>
            </a:xfrm>
            <a:prstGeom prst="line">
              <a:avLst/>
            </a:prstGeom>
            <a:noFill/>
            <a:ln w="12700">
              <a:solidFill>
                <a:schemeClr val="tx1"/>
              </a:solidFill>
              <a:round/>
              <a:headEnd/>
              <a:tailEnd/>
            </a:ln>
          </p:spPr>
          <p:txBody>
            <a:bodyPr wrap="none" anchor="ctr"/>
            <a:lstStyle/>
            <a:p>
              <a:endParaRPr lang="en-US"/>
            </a:p>
          </p:txBody>
        </p:sp>
        <p:sp>
          <p:nvSpPr>
            <p:cNvPr id="40" name="Line 42"/>
            <p:cNvSpPr>
              <a:spLocks noChangeShapeType="1"/>
            </p:cNvSpPr>
            <p:nvPr/>
          </p:nvSpPr>
          <p:spPr bwMode="auto">
            <a:xfrm>
              <a:off x="2266" y="904"/>
              <a:ext cx="0" cy="2454"/>
            </a:xfrm>
            <a:prstGeom prst="line">
              <a:avLst/>
            </a:prstGeom>
            <a:noFill/>
            <a:ln w="12700">
              <a:solidFill>
                <a:schemeClr val="tx1"/>
              </a:solidFill>
              <a:round/>
              <a:headEnd/>
              <a:tailEnd/>
            </a:ln>
          </p:spPr>
          <p:txBody>
            <a:bodyPr wrap="none" anchor="ctr"/>
            <a:lstStyle/>
            <a:p>
              <a:endParaRPr lang="en-US"/>
            </a:p>
          </p:txBody>
        </p:sp>
        <p:sp>
          <p:nvSpPr>
            <p:cNvPr id="41" name="Line 43"/>
            <p:cNvSpPr>
              <a:spLocks noChangeShapeType="1"/>
            </p:cNvSpPr>
            <p:nvPr/>
          </p:nvSpPr>
          <p:spPr bwMode="auto">
            <a:xfrm>
              <a:off x="3110" y="904"/>
              <a:ext cx="0" cy="2454"/>
            </a:xfrm>
            <a:prstGeom prst="line">
              <a:avLst/>
            </a:prstGeom>
            <a:noFill/>
            <a:ln w="12700">
              <a:solidFill>
                <a:schemeClr val="tx1"/>
              </a:solidFill>
              <a:round/>
              <a:headEnd/>
              <a:tailEnd/>
            </a:ln>
          </p:spPr>
          <p:txBody>
            <a:bodyPr wrap="none" anchor="ctr"/>
            <a:lstStyle/>
            <a:p>
              <a:endParaRPr lang="en-US"/>
            </a:p>
          </p:txBody>
        </p:sp>
        <p:sp>
          <p:nvSpPr>
            <p:cNvPr id="42" name="Line 44"/>
            <p:cNvSpPr>
              <a:spLocks noChangeShapeType="1"/>
            </p:cNvSpPr>
            <p:nvPr/>
          </p:nvSpPr>
          <p:spPr bwMode="auto">
            <a:xfrm>
              <a:off x="4800" y="904"/>
              <a:ext cx="0" cy="2454"/>
            </a:xfrm>
            <a:prstGeom prst="line">
              <a:avLst/>
            </a:prstGeom>
            <a:noFill/>
            <a:ln w="28575" cap="sq">
              <a:solidFill>
                <a:schemeClr val="tx1"/>
              </a:solidFill>
              <a:round/>
              <a:headEnd/>
              <a:tailEnd/>
            </a:ln>
          </p:spPr>
          <p:txBody>
            <a:bodyPr wrap="none" anchor="ctr"/>
            <a:lstStyle/>
            <a:p>
              <a:endParaRPr lang="en-US"/>
            </a:p>
          </p:txBody>
        </p:sp>
        <p:sp>
          <p:nvSpPr>
            <p:cNvPr id="43" name="Line 45"/>
            <p:cNvSpPr>
              <a:spLocks noChangeShapeType="1"/>
            </p:cNvSpPr>
            <p:nvPr/>
          </p:nvSpPr>
          <p:spPr bwMode="auto">
            <a:xfrm>
              <a:off x="576" y="1679"/>
              <a:ext cx="4224" cy="0"/>
            </a:xfrm>
            <a:prstGeom prst="line">
              <a:avLst/>
            </a:prstGeom>
            <a:noFill/>
            <a:ln w="12700">
              <a:solidFill>
                <a:schemeClr val="tx1"/>
              </a:solidFill>
              <a:round/>
              <a:headEnd/>
              <a:tailEnd/>
            </a:ln>
          </p:spPr>
          <p:txBody>
            <a:bodyPr wrap="none" anchor="ctr"/>
            <a:lstStyle/>
            <a:p>
              <a:endParaRPr lang="en-US"/>
            </a:p>
          </p:txBody>
        </p:sp>
        <p:sp>
          <p:nvSpPr>
            <p:cNvPr id="44" name="Line 46"/>
            <p:cNvSpPr>
              <a:spLocks noChangeShapeType="1"/>
            </p:cNvSpPr>
            <p:nvPr/>
          </p:nvSpPr>
          <p:spPr bwMode="auto">
            <a:xfrm>
              <a:off x="576" y="2066"/>
              <a:ext cx="4224" cy="0"/>
            </a:xfrm>
            <a:prstGeom prst="line">
              <a:avLst/>
            </a:prstGeom>
            <a:noFill/>
            <a:ln w="12700">
              <a:solidFill>
                <a:schemeClr val="tx1"/>
              </a:solidFill>
              <a:round/>
              <a:headEnd/>
              <a:tailEnd/>
            </a:ln>
          </p:spPr>
          <p:txBody>
            <a:bodyPr wrap="none" anchor="ctr"/>
            <a:lstStyle/>
            <a:p>
              <a:endParaRPr lang="en-US"/>
            </a:p>
          </p:txBody>
        </p:sp>
        <p:sp>
          <p:nvSpPr>
            <p:cNvPr id="45" name="Line 47"/>
            <p:cNvSpPr>
              <a:spLocks noChangeShapeType="1"/>
            </p:cNvSpPr>
            <p:nvPr/>
          </p:nvSpPr>
          <p:spPr bwMode="auto">
            <a:xfrm>
              <a:off x="576" y="2841"/>
              <a:ext cx="4224" cy="0"/>
            </a:xfrm>
            <a:prstGeom prst="line">
              <a:avLst/>
            </a:prstGeom>
            <a:noFill/>
            <a:ln w="12700">
              <a:solidFill>
                <a:schemeClr val="tx1"/>
              </a:solidFill>
              <a:round/>
              <a:headEnd/>
              <a:tailEnd/>
            </a:ln>
          </p:spPr>
          <p:txBody>
            <a:bodyPr wrap="none" anchor="ctr"/>
            <a:lstStyle/>
            <a:p>
              <a:endParaRPr lang="en-US"/>
            </a:p>
          </p:txBody>
        </p:sp>
        <p:sp>
          <p:nvSpPr>
            <p:cNvPr id="46" name="Line 48"/>
            <p:cNvSpPr>
              <a:spLocks noChangeShapeType="1"/>
            </p:cNvSpPr>
            <p:nvPr/>
          </p:nvSpPr>
          <p:spPr bwMode="auto">
            <a:xfrm>
              <a:off x="576" y="2453"/>
              <a:ext cx="4224" cy="0"/>
            </a:xfrm>
            <a:prstGeom prst="line">
              <a:avLst/>
            </a:prstGeom>
            <a:noFill/>
            <a:ln w="12700">
              <a:solidFill>
                <a:schemeClr val="tx1"/>
              </a:solidFill>
              <a:round/>
              <a:headEnd/>
              <a:tailEnd/>
            </a:ln>
          </p:spPr>
          <p:txBody>
            <a:bodyPr wrap="none" anchor="ctr"/>
            <a:lstStyle/>
            <a:p>
              <a:endParaRPr lang="en-US"/>
            </a:p>
          </p:txBody>
        </p:sp>
        <p:sp>
          <p:nvSpPr>
            <p:cNvPr id="47" name="Line 49"/>
            <p:cNvSpPr>
              <a:spLocks noChangeShapeType="1"/>
            </p:cNvSpPr>
            <p:nvPr/>
          </p:nvSpPr>
          <p:spPr bwMode="auto">
            <a:xfrm>
              <a:off x="3955" y="904"/>
              <a:ext cx="0" cy="2454"/>
            </a:xfrm>
            <a:prstGeom prst="line">
              <a:avLst/>
            </a:prstGeom>
            <a:noFill/>
            <a:ln w="12700">
              <a:solidFill>
                <a:schemeClr val="tx1"/>
              </a:solidFill>
              <a:round/>
              <a:headEnd/>
              <a:tailEnd/>
            </a:ln>
          </p:spPr>
          <p:txBody>
            <a:bodyPr wrap="none" anchor="ctr"/>
            <a:lstStyle/>
            <a:p>
              <a:endParaRPr lang="en-US"/>
            </a:p>
          </p:txBody>
        </p:sp>
      </p:grpSp>
      <p:sp>
        <p:nvSpPr>
          <p:cNvPr id="48" name="Rectangle 47"/>
          <p:cNvSpPr/>
          <p:nvPr/>
        </p:nvSpPr>
        <p:spPr>
          <a:xfrm>
            <a:off x="1905000" y="228600"/>
            <a:ext cx="5741828" cy="523220"/>
          </a:xfrm>
          <a:prstGeom prst="rect">
            <a:avLst/>
          </a:prstGeom>
        </p:spPr>
        <p:txBody>
          <a:bodyPr wrap="none">
            <a:spAutoFit/>
          </a:bodyPr>
          <a:lstStyle/>
          <a:p>
            <a:r>
              <a:rPr lang="en-US" sz="2800" b="1" dirty="0" smtClean="0">
                <a:solidFill>
                  <a:schemeClr val="accent3">
                    <a:lumMod val="50000"/>
                  </a:schemeClr>
                </a:solidFill>
                <a:latin typeface="Arial Rounded MT Bold" pitchFamily="34" charset="0"/>
              </a:rPr>
              <a:t>Properties of Carbon Allotropes</a:t>
            </a:r>
            <a:endParaRPr lang="en-US" sz="2800" b="1" dirty="0">
              <a:solidFill>
                <a:schemeClr val="accent3">
                  <a:lumMod val="50000"/>
                </a:schemeClr>
              </a:solidFill>
              <a:latin typeface="Arial Rounded MT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dirty="0" smtClean="0">
                <a:solidFill>
                  <a:schemeClr val="accent3">
                    <a:lumMod val="50000"/>
                  </a:schemeClr>
                </a:solidFill>
                <a:latin typeface="Arial Rounded MT Bold" pitchFamily="34" charset="0"/>
              </a:rPr>
              <a:t>CONTENTS</a:t>
            </a:r>
          </a:p>
          <a:p>
            <a:pPr>
              <a:buNone/>
            </a:pPr>
            <a:endParaRPr lang="en-US" dirty="0" smtClean="0">
              <a:solidFill>
                <a:srgbClr val="002060"/>
              </a:solidFill>
            </a:endParaRPr>
          </a:p>
          <a:p>
            <a:pPr algn="just">
              <a:buFont typeface="Wingdings" pitchFamily="2" charset="2"/>
              <a:buChar char="v"/>
            </a:pPr>
            <a:r>
              <a:rPr lang="en-US" sz="2400" b="1" dirty="0" smtClean="0">
                <a:solidFill>
                  <a:srgbClr val="002060"/>
                </a:solidFill>
                <a:ea typeface="Cambria Math" pitchFamily="18" charset="0"/>
              </a:rPr>
              <a:t>INTRODUCTION</a:t>
            </a:r>
          </a:p>
          <a:p>
            <a:pPr algn="just">
              <a:buFont typeface="Wingdings" pitchFamily="2" charset="2"/>
              <a:buChar char="v"/>
            </a:pPr>
            <a:r>
              <a:rPr lang="en-US" sz="2400" b="1" dirty="0" smtClean="0">
                <a:solidFill>
                  <a:srgbClr val="002060"/>
                </a:solidFill>
                <a:ea typeface="Cambria Math" pitchFamily="18" charset="0"/>
              </a:rPr>
              <a:t>WHAT IS CARBON NANOTUBES?</a:t>
            </a:r>
          </a:p>
          <a:p>
            <a:pPr algn="just">
              <a:buFont typeface="Wingdings" pitchFamily="2" charset="2"/>
              <a:buChar char="v"/>
            </a:pPr>
            <a:r>
              <a:rPr lang="en-US" sz="2400" b="1" dirty="0" smtClean="0">
                <a:solidFill>
                  <a:srgbClr val="002060"/>
                </a:solidFill>
                <a:ea typeface="Cambria Math" pitchFamily="18" charset="0"/>
              </a:rPr>
              <a:t>TYPES OF CARBON NANOTUBS AND RELATED STRUCTURES</a:t>
            </a:r>
          </a:p>
          <a:p>
            <a:pPr algn="just">
              <a:buFont typeface="Wingdings" pitchFamily="2" charset="2"/>
              <a:buChar char="v"/>
            </a:pPr>
            <a:r>
              <a:rPr lang="en-US" sz="2400" b="1" dirty="0" smtClean="0">
                <a:solidFill>
                  <a:srgbClr val="002060"/>
                </a:solidFill>
                <a:ea typeface="Cambria Math" pitchFamily="18" charset="0"/>
              </a:rPr>
              <a:t>PROPERTIES OF CARBON NANOTUBES</a:t>
            </a:r>
          </a:p>
          <a:p>
            <a:pPr algn="just">
              <a:buFont typeface="Wingdings" pitchFamily="2" charset="2"/>
              <a:buChar char="v"/>
            </a:pPr>
            <a:r>
              <a:rPr lang="en-US" sz="2400" b="1" dirty="0" smtClean="0">
                <a:solidFill>
                  <a:srgbClr val="002060"/>
                </a:solidFill>
                <a:ea typeface="Cambria Math" pitchFamily="18" charset="0"/>
              </a:rPr>
              <a:t>SYNTHESIS OF CARBON NANOTUBES</a:t>
            </a:r>
          </a:p>
          <a:p>
            <a:pPr algn="just">
              <a:buFont typeface="Wingdings" pitchFamily="2" charset="2"/>
              <a:buChar char="v"/>
            </a:pPr>
            <a:r>
              <a:rPr lang="en-US" sz="2400" b="1" dirty="0" smtClean="0">
                <a:solidFill>
                  <a:srgbClr val="002060"/>
                </a:solidFill>
                <a:ea typeface="Cambria Math" pitchFamily="18" charset="0"/>
              </a:rPr>
              <a:t>APPLICATION OF CARBON NANOTUBES</a:t>
            </a:r>
          </a:p>
          <a:p>
            <a:pPr algn="just">
              <a:buFont typeface="Wingdings" pitchFamily="2" charset="2"/>
              <a:buChar char="v"/>
            </a:pPr>
            <a:r>
              <a:rPr lang="en-US" sz="2400" b="1" dirty="0" smtClean="0">
                <a:solidFill>
                  <a:srgbClr val="002060"/>
                </a:solidFill>
                <a:ea typeface="Cambria Math" pitchFamily="18" charset="0"/>
              </a:rPr>
              <a:t>APPLICATION OF CARBON NANOTUBES IN CIVIL ENGINEERING</a:t>
            </a:r>
          </a:p>
          <a:p>
            <a:pPr algn="just">
              <a:buFont typeface="Wingdings" pitchFamily="2" charset="2"/>
              <a:buChar char="v"/>
            </a:pPr>
            <a:r>
              <a:rPr lang="en-US" sz="2400" b="1" dirty="0" smtClean="0">
                <a:solidFill>
                  <a:srgbClr val="002060"/>
                </a:solidFill>
                <a:ea typeface="Cambria Math" pitchFamily="18" charset="0"/>
              </a:rPr>
              <a:t>CONCLUSION</a:t>
            </a:r>
          </a:p>
          <a:p>
            <a:pPr algn="just">
              <a:buFont typeface="Wingdings" pitchFamily="2" charset="2"/>
              <a:buChar char="v"/>
            </a:pPr>
            <a:r>
              <a:rPr lang="en-US" sz="2400" b="1" dirty="0" smtClean="0">
                <a:solidFill>
                  <a:srgbClr val="002060"/>
                </a:solidFill>
                <a:ea typeface="Cambria Math" pitchFamily="18" charset="0"/>
              </a:rPr>
              <a:t>REFERENCES</a:t>
            </a:r>
          </a:p>
          <a:p>
            <a:pPr>
              <a:buNone/>
            </a:pPr>
            <a:endParaRPr lang="en-US" sz="2400" dirty="0">
              <a:ea typeface="Cambria Math"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dirty="0" smtClean="0">
                <a:solidFill>
                  <a:schemeClr val="accent2"/>
                </a:solidFill>
                <a:latin typeface="Vineta BT" pitchFamily="82" charset="0"/>
                <a:ea typeface="Cambria Math" pitchFamily="18" charset="0"/>
              </a:rPr>
              <a:t>SYNTHESIS OF CARBON NANOTUBES</a:t>
            </a:r>
            <a:br>
              <a:rPr lang="en-US" dirty="0" smtClean="0">
                <a:solidFill>
                  <a:schemeClr val="accent2"/>
                </a:solidFill>
                <a:latin typeface="Vineta BT" pitchFamily="82" charset="0"/>
                <a:ea typeface="Cambria Math" pitchFamily="18" charset="0"/>
              </a:rPr>
            </a:br>
            <a:endParaRPr lang="en-US" dirty="0">
              <a:solidFill>
                <a:schemeClr val="accent2"/>
              </a:solidFill>
              <a:latin typeface="Vineta BT" pitchFamily="8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2800" b="1" dirty="0" smtClean="0">
                <a:solidFill>
                  <a:schemeClr val="accent3">
                    <a:lumMod val="50000"/>
                  </a:schemeClr>
                </a:solidFill>
                <a:latin typeface="Arial Rounded MT Bold" pitchFamily="34" charset="0"/>
                <a:ea typeface="Cambria Math" pitchFamily="18" charset="0"/>
              </a:rPr>
              <a:t>SYNTHESIS OF CARBON NANOTUBES</a:t>
            </a:r>
          </a:p>
          <a:p>
            <a:pPr>
              <a:buNone/>
            </a:pPr>
            <a:endParaRPr lang="en-US" dirty="0" smtClean="0">
              <a:solidFill>
                <a:srgbClr val="002060"/>
              </a:solidFill>
              <a:latin typeface="Calibri" pitchFamily="34" charset="0"/>
              <a:ea typeface="Cambria Math" pitchFamily="18" charset="0"/>
            </a:endParaRPr>
          </a:p>
          <a:p>
            <a:pPr algn="just"/>
            <a:r>
              <a:rPr lang="en-US" sz="2200" b="1" dirty="0" smtClean="0">
                <a:solidFill>
                  <a:srgbClr val="002060"/>
                </a:solidFill>
                <a:ea typeface="Cambria Math" pitchFamily="18" charset="0"/>
              </a:rPr>
              <a:t>Techniques have been developed to produce nanotubes in sizeable quantities, including </a:t>
            </a:r>
            <a:r>
              <a:rPr lang="en-US" dirty="0" smtClean="0">
                <a:solidFill>
                  <a:srgbClr val="002060"/>
                </a:solidFill>
                <a:latin typeface="Cambria Math" pitchFamily="18" charset="0"/>
                <a:ea typeface="Cambria Math" pitchFamily="18" charset="0"/>
              </a:rPr>
              <a:t>:   - </a:t>
            </a:r>
            <a:r>
              <a:rPr lang="en-US" sz="2400" b="1" dirty="0" smtClean="0">
                <a:solidFill>
                  <a:srgbClr val="002060"/>
                </a:solidFill>
                <a:ea typeface="Cambria Math" pitchFamily="18" charset="0"/>
              </a:rPr>
              <a:t>ARC DISCHARGE</a:t>
            </a:r>
          </a:p>
          <a:p>
            <a:pPr algn="just">
              <a:buNone/>
            </a:pPr>
            <a:r>
              <a:rPr lang="en-US" sz="2400" b="1" dirty="0" smtClean="0">
                <a:solidFill>
                  <a:srgbClr val="002060"/>
                </a:solidFill>
                <a:ea typeface="Cambria Math" pitchFamily="18" charset="0"/>
              </a:rPr>
              <a:t>                                              -  LASER ABLATION</a:t>
            </a:r>
          </a:p>
          <a:p>
            <a:pPr algn="just">
              <a:buNone/>
            </a:pPr>
            <a:r>
              <a:rPr lang="en-US" sz="2400" b="1" dirty="0" smtClean="0">
                <a:solidFill>
                  <a:srgbClr val="002060"/>
                </a:solidFill>
                <a:ea typeface="Cambria Math" pitchFamily="18" charset="0"/>
              </a:rPr>
              <a:t>                                              -  CHEMICAL VAPOUR DEPOSTION (CVD)</a:t>
            </a:r>
          </a:p>
          <a:p>
            <a:pPr algn="just">
              <a:buNone/>
            </a:pPr>
            <a:endParaRPr lang="en-US" sz="2400" b="1" dirty="0" smtClean="0">
              <a:solidFill>
                <a:srgbClr val="002060"/>
              </a:solidFill>
              <a:ea typeface="Cambria Math" pitchFamily="18" charset="0"/>
            </a:endParaRPr>
          </a:p>
          <a:p>
            <a:pPr algn="just"/>
            <a:r>
              <a:rPr lang="en-US" sz="2200" b="1" dirty="0" smtClean="0">
                <a:solidFill>
                  <a:schemeClr val="tx2">
                    <a:lumMod val="75000"/>
                  </a:schemeClr>
                </a:solidFill>
              </a:rPr>
              <a:t>Most of these processes take place in vacuum or with process gases.</a:t>
            </a:r>
          </a:p>
          <a:p>
            <a:pPr algn="just"/>
            <a:endParaRPr lang="en-US" sz="2200" b="1" dirty="0" smtClean="0">
              <a:solidFill>
                <a:schemeClr val="tx2">
                  <a:lumMod val="75000"/>
                </a:schemeClr>
              </a:solidFill>
            </a:endParaRPr>
          </a:p>
          <a:p>
            <a:pPr algn="just"/>
            <a:r>
              <a:rPr lang="en-US" sz="2200" b="1" dirty="0" smtClean="0">
                <a:solidFill>
                  <a:schemeClr val="tx2">
                    <a:lumMod val="75000"/>
                  </a:schemeClr>
                </a:solidFill>
              </a:rPr>
              <a:t> CVD growth of CNTs can occur in vacuum or at atmospheric pressure.</a:t>
            </a:r>
          </a:p>
          <a:p>
            <a:pPr algn="just"/>
            <a:endParaRPr lang="en-US" sz="2200" b="1" dirty="0" smtClean="0">
              <a:solidFill>
                <a:schemeClr val="tx2">
                  <a:lumMod val="75000"/>
                </a:schemeClr>
              </a:solidFill>
            </a:endParaRPr>
          </a:p>
          <a:p>
            <a:pPr algn="just"/>
            <a:r>
              <a:rPr lang="en-US" sz="2200" b="1" dirty="0" smtClean="0">
                <a:solidFill>
                  <a:schemeClr val="tx2">
                    <a:lumMod val="75000"/>
                  </a:schemeClr>
                </a:solidFill>
              </a:rPr>
              <a:t> Large quantities of nanotubes can be synthesized by these methods; advances in catalysis and continuous growth processes are making CNTs more commercially viable.</a:t>
            </a:r>
          </a:p>
          <a:p>
            <a:pPr algn="just">
              <a:buNone/>
            </a:pPr>
            <a:endParaRPr lang="en-US" sz="2200" b="1" dirty="0" smtClean="0">
              <a:solidFill>
                <a:schemeClr val="tx2">
                  <a:lumMod val="75000"/>
                </a:schemeClr>
              </a:solidFill>
              <a:ea typeface="Cambria Math" pitchFamily="18" charset="0"/>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3048000" y="1752600"/>
            <a:ext cx="5791200" cy="4862512"/>
          </a:xfrm>
          <a:prstGeom prst="rect">
            <a:avLst/>
          </a:prstGeom>
          <a:noFill/>
          <a:ln w="9525">
            <a:noFill/>
            <a:miter lim="800000"/>
            <a:headEnd/>
            <a:tailEnd/>
          </a:ln>
        </p:spPr>
      </p:pic>
      <p:pic>
        <p:nvPicPr>
          <p:cNvPr id="5" name="Picture 4" descr="http://upload.wikimedia.org/wikipedia/commons/thumb/d/d0/Mutr-nanotubes1.jpg/220px-Mutr-nanotubes1.jpg">
            <a:hlinkClick r:id="rId3"/>
          </p:cNvPr>
          <p:cNvPicPr/>
          <p:nvPr/>
        </p:nvPicPr>
        <p:blipFill>
          <a:blip r:embed="rId4"/>
          <a:srcRect/>
          <a:stretch>
            <a:fillRect/>
          </a:stretch>
        </p:blipFill>
        <p:spPr bwMode="auto">
          <a:xfrm>
            <a:off x="381000" y="2667000"/>
            <a:ext cx="2286000" cy="3133725"/>
          </a:xfrm>
          <a:prstGeom prst="rect">
            <a:avLst/>
          </a:prstGeom>
          <a:noFill/>
          <a:ln w="9525">
            <a:noFill/>
            <a:miter lim="800000"/>
            <a:headEnd/>
            <a:tailEnd/>
          </a:ln>
        </p:spPr>
      </p:pic>
      <p:sp>
        <p:nvSpPr>
          <p:cNvPr id="6" name="TextBox 5"/>
          <p:cNvSpPr txBox="1"/>
          <p:nvPr/>
        </p:nvSpPr>
        <p:spPr>
          <a:xfrm>
            <a:off x="1295400" y="685800"/>
            <a:ext cx="5867400" cy="523220"/>
          </a:xfrm>
          <a:prstGeom prst="rect">
            <a:avLst/>
          </a:prstGeom>
          <a:noFill/>
        </p:spPr>
        <p:txBody>
          <a:bodyPr wrap="square" rtlCol="0">
            <a:spAutoFit/>
          </a:bodyPr>
          <a:lstStyle/>
          <a:p>
            <a:pPr algn="ctr">
              <a:buFont typeface="Wingdings" pitchFamily="2" charset="2"/>
              <a:buChar char="v"/>
            </a:pPr>
            <a:r>
              <a:rPr lang="en-US" sz="2800" b="1" dirty="0" smtClean="0">
                <a:solidFill>
                  <a:schemeClr val="accent3">
                    <a:lumMod val="50000"/>
                  </a:schemeClr>
                </a:solidFill>
                <a:latin typeface="Arial Rounded MT Bold" pitchFamily="34" charset="0"/>
              </a:rPr>
              <a:t>  ARC DISCHARGE</a:t>
            </a:r>
            <a:endParaRPr lang="en-US" sz="2800" b="1" dirty="0">
              <a:solidFill>
                <a:schemeClr val="accent3">
                  <a:lumMod val="50000"/>
                </a:schemeClr>
              </a:solidFill>
              <a:latin typeface="Arial Rounded MT Bold" pitchFamily="34" charset="0"/>
            </a:endParaRPr>
          </a:p>
        </p:txBody>
      </p:sp>
      <p:sp>
        <p:nvSpPr>
          <p:cNvPr id="7" name="TextBox 6"/>
          <p:cNvSpPr txBox="1"/>
          <p:nvPr/>
        </p:nvSpPr>
        <p:spPr>
          <a:xfrm>
            <a:off x="152400" y="6019800"/>
            <a:ext cx="3048000" cy="384721"/>
          </a:xfrm>
          <a:prstGeom prst="rect">
            <a:avLst/>
          </a:prstGeom>
          <a:noFill/>
        </p:spPr>
        <p:txBody>
          <a:bodyPr wrap="square" rtlCol="0">
            <a:spAutoFit/>
          </a:bodyPr>
          <a:lstStyle/>
          <a:p>
            <a:r>
              <a:rPr lang="en-US" sz="1900" b="1" dirty="0" smtClean="0"/>
              <a:t>Powder of carbon nanotube</a:t>
            </a:r>
            <a:endParaRPr lang="en-US" sz="19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Nanotubes were observed in 1991 in the carbon soot of graphite electrodes during an arc discharge, by using a current of 100 amps that was intended to produce fullerenes.</a:t>
            </a:r>
          </a:p>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 However the first macroscopic production of carbon nanotubes was made in 1992 by two researchers at NEC's Fundamental Research Laboratory.</a:t>
            </a:r>
          </a:p>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During this process, the carbon contained in the negative electrode sublimates because of the high discharge temperatures. Because nanotubes were initially discovered using this technique.</a:t>
            </a:r>
          </a:p>
          <a:p>
            <a:endParaRPr lang="en-US" sz="2200" b="1" dirty="0" smtClean="0">
              <a:solidFill>
                <a:schemeClr val="tx2">
                  <a:lumMod val="75000"/>
                </a:schemeClr>
              </a:solidFill>
            </a:endParaRPr>
          </a:p>
          <a:p>
            <a:pPr>
              <a:buNone/>
            </a:pPr>
            <a:endParaRPr lang="en-US" sz="2200" b="1" dirty="0" smtClean="0">
              <a:solidFill>
                <a:schemeClr val="tx2">
                  <a:lumMod val="75000"/>
                </a:schemeClr>
              </a:solidFill>
            </a:endParaRPr>
          </a:p>
          <a:p>
            <a:r>
              <a:rPr lang="en-US" sz="2200" b="1" dirty="0" smtClean="0">
                <a:solidFill>
                  <a:schemeClr val="tx2">
                    <a:lumMod val="75000"/>
                  </a:schemeClr>
                </a:solidFill>
              </a:rPr>
              <a:t>The yield for this method is up to 30 percent by weight and it produces both single- and multi-walled nanotubes with lengths of up to 50 micrometers.</a:t>
            </a:r>
          </a:p>
          <a:p>
            <a:endParaRPr lang="en-US" sz="2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v"/>
            </a:pPr>
            <a:r>
              <a:rPr lang="en-US" sz="3200" b="1" dirty="0" smtClean="0">
                <a:solidFill>
                  <a:schemeClr val="accent3">
                    <a:lumMod val="50000"/>
                  </a:schemeClr>
                </a:solidFill>
                <a:latin typeface="Arial Rounded MT Bold" pitchFamily="34" charset="0"/>
              </a:rPr>
              <a:t> LASER ABLATION</a:t>
            </a:r>
            <a:endParaRPr lang="en-US" sz="3200" b="1" dirty="0">
              <a:solidFill>
                <a:schemeClr val="accent3">
                  <a:lumMod val="50000"/>
                </a:schemeClr>
              </a:solidFill>
              <a:latin typeface="Arial Rounded MT Bold" pitchFamily="34" charset="0"/>
            </a:endParaRPr>
          </a:p>
        </p:txBody>
      </p:sp>
      <p:pic>
        <p:nvPicPr>
          <p:cNvPr id="4" name="Picture 3"/>
          <p:cNvPicPr/>
          <p:nvPr/>
        </p:nvPicPr>
        <p:blipFill>
          <a:blip r:embed="rId3"/>
          <a:srcRect/>
          <a:stretch>
            <a:fillRect/>
          </a:stretch>
        </p:blipFill>
        <p:spPr bwMode="auto">
          <a:xfrm>
            <a:off x="1143000" y="1600200"/>
            <a:ext cx="69342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In the laser ablation process, a pulsed laser vaporizes a graphite target in a high-temperature reactor while an inert gas is bled into the chamber.</a:t>
            </a:r>
          </a:p>
          <a:p>
            <a:pPr>
              <a:buNone/>
            </a:pPr>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 Nanotubes develop on the cooler surfaces of the reactor as the vaporized carbon condenses. A water-cooled surface may be included in the system to collect the nanotubes.</a:t>
            </a:r>
          </a:p>
          <a:p>
            <a:pPr>
              <a:buNone/>
            </a:pPr>
            <a:endParaRPr lang="en-US" sz="2200" b="1" dirty="0" smtClean="0">
              <a:solidFill>
                <a:schemeClr val="tx2">
                  <a:lumMod val="75000"/>
                </a:schemeClr>
              </a:solidFill>
            </a:endParaRPr>
          </a:p>
          <a:p>
            <a:pPr>
              <a:buNone/>
            </a:pPr>
            <a:endParaRPr lang="en-US" sz="2200" b="1" dirty="0" smtClean="0">
              <a:solidFill>
                <a:schemeClr val="tx2">
                  <a:lumMod val="75000"/>
                </a:schemeClr>
              </a:solidFill>
            </a:endParaRPr>
          </a:p>
          <a:p>
            <a:r>
              <a:rPr lang="en-US" sz="2200" b="1" dirty="0" smtClean="0">
                <a:solidFill>
                  <a:schemeClr val="tx2">
                    <a:lumMod val="75000"/>
                  </a:schemeClr>
                </a:solidFill>
              </a:rPr>
              <a:t>This process was developed by Dr. Richard Smalley and co-workers at Rice University, were blasting metals with a laser to produce various metal molecules. When existence of nanotubes they replaced the metals with graphite to create multi-walled carbon nanotubes.</a:t>
            </a:r>
          </a:p>
          <a:p>
            <a:pPr>
              <a:buNone/>
            </a:pPr>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The laser ablation method yields around 70% and produces primarily single-walled carbon nanotubes with a controllable diameter determined by the reaction temperature.</a:t>
            </a:r>
          </a:p>
          <a:p>
            <a:endParaRPr lang="en-US" sz="2200" dirty="0" smtClean="0">
              <a:solidFill>
                <a:schemeClr val="tx2">
                  <a:lumMod val="75000"/>
                </a:schemeClr>
              </a:solidFill>
            </a:endParaRPr>
          </a:p>
          <a:p>
            <a:pPr>
              <a:buNone/>
            </a:pPr>
            <a:endParaRPr lang="en-US" sz="2200" b="1" dirty="0" smtClean="0">
              <a:solidFill>
                <a:schemeClr val="tx2">
                  <a:lumMod val="75000"/>
                </a:schemeClr>
              </a:solidFill>
            </a:endParaRPr>
          </a:p>
          <a:p>
            <a:pPr>
              <a:buNone/>
            </a:pPr>
            <a:endParaRPr lang="en-US" sz="2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Font typeface="Wingdings" pitchFamily="2" charset="2"/>
              <a:buChar char="v"/>
            </a:pPr>
            <a:r>
              <a:rPr lang="en-US" sz="2800" b="1" dirty="0" smtClean="0">
                <a:solidFill>
                  <a:schemeClr val="accent3">
                    <a:lumMod val="50000"/>
                  </a:schemeClr>
                </a:solidFill>
                <a:latin typeface="Arial Rounded MT Bold" pitchFamily="34" charset="0"/>
              </a:rPr>
              <a:t>  CHEMICAL VAPOR DEPOSITION (CVD)</a:t>
            </a:r>
          </a:p>
          <a:p>
            <a:pPr algn="ctr">
              <a:buFont typeface="Wingdings" pitchFamily="2" charset="2"/>
              <a:buChar char="v"/>
            </a:pPr>
            <a:endParaRPr lang="en-US" sz="2800" b="1" dirty="0" smtClean="0">
              <a:solidFill>
                <a:schemeClr val="accent3">
                  <a:lumMod val="50000"/>
                </a:schemeClr>
              </a:solidFill>
              <a:latin typeface="Arial Rounded MT Bold" pitchFamily="34" charset="0"/>
            </a:endParaRPr>
          </a:p>
          <a:p>
            <a:pPr algn="ctr">
              <a:buNone/>
            </a:pPr>
            <a:endParaRPr lang="en-US" sz="2800" b="1" dirty="0">
              <a:solidFill>
                <a:schemeClr val="accent3">
                  <a:lumMod val="50000"/>
                </a:schemeClr>
              </a:solidFill>
              <a:latin typeface="Arial Rounded MT Bold" pitchFamily="34" charset="0"/>
            </a:endParaRPr>
          </a:p>
        </p:txBody>
      </p:sp>
      <p:pic>
        <p:nvPicPr>
          <p:cNvPr id="4" name="Picture 3" descr="http://upload.wikimedia.org/wikipedia/commons/thumb/b/b1/PICT0111.JPG/220px-PICT0111.JPG">
            <a:hlinkClick r:id="rId2"/>
          </p:cNvPr>
          <p:cNvPicPr/>
          <p:nvPr/>
        </p:nvPicPr>
        <p:blipFill>
          <a:blip r:embed="rId3"/>
          <a:srcRect/>
          <a:stretch>
            <a:fillRect/>
          </a:stretch>
        </p:blipFill>
        <p:spPr bwMode="auto">
          <a:xfrm>
            <a:off x="2209800" y="1066800"/>
            <a:ext cx="4114800" cy="4724400"/>
          </a:xfrm>
          <a:prstGeom prst="rect">
            <a:avLst/>
          </a:prstGeom>
          <a:noFill/>
          <a:ln w="9525">
            <a:noFill/>
            <a:miter lim="800000"/>
            <a:headEnd/>
            <a:tailEnd/>
          </a:ln>
        </p:spPr>
      </p:pic>
      <p:sp>
        <p:nvSpPr>
          <p:cNvPr id="5" name="TextBox 4"/>
          <p:cNvSpPr txBox="1"/>
          <p:nvPr/>
        </p:nvSpPr>
        <p:spPr>
          <a:xfrm>
            <a:off x="304800" y="6096000"/>
            <a:ext cx="8382000" cy="400110"/>
          </a:xfrm>
          <a:prstGeom prst="rect">
            <a:avLst/>
          </a:prstGeom>
          <a:noFill/>
        </p:spPr>
        <p:txBody>
          <a:bodyPr wrap="square" rtlCol="0">
            <a:spAutoFit/>
          </a:bodyPr>
          <a:lstStyle/>
          <a:p>
            <a:pPr algn="ctr"/>
            <a:r>
              <a:rPr lang="en-US" sz="2000" b="1" dirty="0" smtClean="0">
                <a:solidFill>
                  <a:srgbClr val="FF0000"/>
                </a:solidFill>
              </a:rPr>
              <a:t>Nanotubes being grown by plasma enhanced chemical vapor deposition </a:t>
            </a:r>
            <a:endParaRPr lang="en-US" sz="2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2057400" y="304800"/>
            <a:ext cx="5162550" cy="2686050"/>
          </a:xfrm>
          <a:prstGeom prst="rect">
            <a:avLst/>
          </a:prstGeom>
          <a:noFill/>
          <a:ln w="9525">
            <a:noFill/>
            <a:miter lim="800000"/>
            <a:headEnd/>
            <a:tailEnd/>
          </a:ln>
        </p:spPr>
      </p:pic>
      <p:sp>
        <p:nvSpPr>
          <p:cNvPr id="3" name="Rectangle 2"/>
          <p:cNvSpPr/>
          <p:nvPr/>
        </p:nvSpPr>
        <p:spPr>
          <a:xfrm>
            <a:off x="0" y="3352800"/>
            <a:ext cx="9144000" cy="2123658"/>
          </a:xfrm>
          <a:prstGeom prst="rect">
            <a:avLst/>
          </a:prstGeom>
        </p:spPr>
        <p:txBody>
          <a:bodyPr wrap="square">
            <a:spAutoFit/>
          </a:bodyPr>
          <a:lstStyle/>
          <a:p>
            <a:pPr>
              <a:buFont typeface="Wingdings" pitchFamily="2" charset="2"/>
              <a:buChar char="§"/>
            </a:pPr>
            <a:r>
              <a:rPr lang="en-US" sz="2200" b="1" dirty="0" smtClean="0">
                <a:solidFill>
                  <a:schemeClr val="tx2">
                    <a:lumMod val="75000"/>
                  </a:schemeClr>
                </a:solidFill>
              </a:rPr>
              <a:t>   a substrate is prepared with a layer of metal catalyst particles, most commonly nickel, cobalt, iron, or a combination.</a:t>
            </a:r>
          </a:p>
          <a:p>
            <a:pPr>
              <a:buFont typeface="Wingdings" pitchFamily="2" charset="2"/>
              <a:buChar char="§"/>
            </a:pPr>
            <a:endParaRPr lang="en-US" sz="2200" b="1" dirty="0" smtClean="0">
              <a:solidFill>
                <a:schemeClr val="tx2">
                  <a:lumMod val="75000"/>
                </a:schemeClr>
              </a:solidFill>
            </a:endParaRPr>
          </a:p>
          <a:p>
            <a:pPr>
              <a:buFont typeface="Wingdings" pitchFamily="2" charset="2"/>
              <a:buChar char="§"/>
            </a:pPr>
            <a:r>
              <a:rPr lang="en-US" sz="2200" b="1" dirty="0" smtClean="0">
                <a:solidFill>
                  <a:schemeClr val="tx2">
                    <a:lumMod val="75000"/>
                  </a:schemeClr>
                </a:solidFill>
              </a:rPr>
              <a:t>  The diameters of the nanotubes that are to be grown are related to the size of the metal particles. This can be controlled by patterned (or masked) deposition of the metal. </a:t>
            </a:r>
            <a:endParaRPr lang="en-US" sz="2200" b="1" dirty="0">
              <a:solidFill>
                <a:schemeClr val="tx2">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The substrate is heated to approximately 700°C.</a:t>
            </a:r>
          </a:p>
          <a:p>
            <a:pPr>
              <a:buNone/>
            </a:pPr>
            <a:r>
              <a:rPr lang="en-US" sz="2200" b="1" dirty="0" smtClean="0">
                <a:solidFill>
                  <a:schemeClr val="tx2">
                    <a:lumMod val="75000"/>
                  </a:schemeClr>
                </a:solidFill>
              </a:rPr>
              <a:t> </a:t>
            </a:r>
          </a:p>
          <a:p>
            <a:r>
              <a:rPr lang="en-US" sz="2200" b="1" dirty="0" smtClean="0">
                <a:solidFill>
                  <a:schemeClr val="tx2">
                    <a:lumMod val="75000"/>
                  </a:schemeClr>
                </a:solidFill>
              </a:rPr>
              <a:t>To initiate the growth of nanotubes, two gases are bled into the reactor: a process gas (such as ammonia, nitrogen or hydrogen) and a carbon-containing gas (such as acetylene, ethylene, ethanol or methane). </a:t>
            </a:r>
          </a:p>
          <a:p>
            <a:endParaRPr lang="en-US" sz="2200" b="1" dirty="0" smtClean="0">
              <a:solidFill>
                <a:schemeClr val="tx2">
                  <a:lumMod val="75000"/>
                </a:schemeClr>
              </a:solidFill>
            </a:endParaRPr>
          </a:p>
          <a:p>
            <a:r>
              <a:rPr lang="en-US" sz="2200" b="1" dirty="0" smtClean="0">
                <a:solidFill>
                  <a:schemeClr val="tx2">
                    <a:lumMod val="75000"/>
                  </a:schemeClr>
                </a:solidFill>
              </a:rPr>
              <a:t>Nanotubes grow at the sites of the metal catalyst; the carbon-containing gas is broken apart at the surface of the catalyst particle, and the carbon is transported to the edges of the particle, where it forms the nanotubes. This mechanism is still being studied.</a:t>
            </a:r>
          </a:p>
          <a:p>
            <a:endParaRPr lang="en-US" sz="2200" b="1" dirty="0" smtClean="0">
              <a:solidFill>
                <a:schemeClr val="tx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solidFill>
                  <a:schemeClr val="tx2">
                    <a:lumMod val="75000"/>
                  </a:schemeClr>
                </a:solidFill>
              </a:rPr>
              <a:t>Of the various means for nanotube synthesis, CVD shows the most promise for industrial-scale deposition, because of its price/unit ratio, and because CVD is capable of growing nanotubes directly on a desired substrate, whereas the nanotubes must be collected in the other growth techniques. The growth sites are controllable by careful deposition of the catalyst. </a:t>
            </a:r>
            <a:endParaRPr lang="en-US" sz="2400" b="1"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sz="5400" dirty="0" smtClean="0">
                <a:solidFill>
                  <a:schemeClr val="accent2"/>
                </a:solidFill>
                <a:latin typeface="Vineta BT" pitchFamily="82" charset="0"/>
              </a:rPr>
              <a:t>INTRODUCTION</a:t>
            </a:r>
            <a:endParaRPr lang="en-US" sz="5400" dirty="0">
              <a:solidFill>
                <a:schemeClr val="accent2"/>
              </a:solidFill>
              <a:latin typeface="Vineta BT" pitchFamily="8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Autofit/>
          </a:bodyPr>
          <a:lstStyle/>
          <a:p>
            <a:r>
              <a:rPr lang="en-US" sz="3600" dirty="0" smtClean="0">
                <a:solidFill>
                  <a:schemeClr val="accent2"/>
                </a:solidFill>
                <a:latin typeface="Vineta BT" pitchFamily="82" charset="0"/>
              </a:rPr>
              <a:t>APPLICATION OF CARBON NANOTUBES</a:t>
            </a:r>
            <a:endParaRPr lang="en-US" sz="3600" dirty="0">
              <a:solidFill>
                <a:schemeClr val="accent2"/>
              </a:solidFill>
              <a:latin typeface="Vineta BT" pitchFamily="8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800" b="1" dirty="0" smtClean="0">
                <a:solidFill>
                  <a:schemeClr val="accent3">
                    <a:lumMod val="50000"/>
                  </a:schemeClr>
                </a:solidFill>
                <a:latin typeface="Arial Rounded MT Bold" pitchFamily="34" charset="0"/>
              </a:rPr>
              <a:t>APPLICATION OF CARBON NANOTUBES</a:t>
            </a:r>
            <a:r>
              <a:rPr lang="en-US" sz="2800" dirty="0" smtClean="0">
                <a:latin typeface="Arial Rounded MT Bold" pitchFamily="34" charset="0"/>
              </a:rPr>
              <a:t>:</a:t>
            </a:r>
            <a:endParaRPr lang="en-US" sz="2800" dirty="0">
              <a:latin typeface="Arial Rounded MT Bold" pitchFamily="34" charset="0"/>
            </a:endParaRPr>
          </a:p>
        </p:txBody>
      </p:sp>
      <p:sp>
        <p:nvSpPr>
          <p:cNvPr id="3" name="Content Placeholder 2"/>
          <p:cNvSpPr>
            <a:spLocks noGrp="1"/>
          </p:cNvSpPr>
          <p:nvPr>
            <p:ph idx="1"/>
          </p:nvPr>
        </p:nvSpPr>
        <p:spPr>
          <a:xfrm>
            <a:off x="0" y="1066800"/>
            <a:ext cx="9144000" cy="5059363"/>
          </a:xfrm>
        </p:spPr>
        <p:txBody>
          <a:bodyPr>
            <a:normAutofit/>
          </a:bodyPr>
          <a:lstStyle/>
          <a:p>
            <a:pPr algn="just"/>
            <a:r>
              <a:rPr lang="en-US" sz="2200" b="1" dirty="0" smtClean="0">
                <a:solidFill>
                  <a:srgbClr val="002060"/>
                </a:solidFill>
                <a:ea typeface="Cambria Math" pitchFamily="18" charset="0"/>
              </a:rPr>
              <a:t>Space elevator</a:t>
            </a:r>
          </a:p>
          <a:p>
            <a:pPr algn="just"/>
            <a:r>
              <a:rPr lang="en-US" sz="2200" b="1" dirty="0" smtClean="0">
                <a:solidFill>
                  <a:srgbClr val="002060"/>
                </a:solidFill>
                <a:ea typeface="Cambria Math" pitchFamily="18" charset="0"/>
              </a:rPr>
              <a:t>Faster computer chips</a:t>
            </a:r>
          </a:p>
          <a:p>
            <a:pPr algn="just"/>
            <a:r>
              <a:rPr lang="en-US" sz="2200" b="1" dirty="0" smtClean="0">
                <a:solidFill>
                  <a:srgbClr val="002060"/>
                </a:solidFill>
                <a:ea typeface="Cambria Math" pitchFamily="18" charset="0"/>
              </a:rPr>
              <a:t>Better solar cells</a:t>
            </a:r>
          </a:p>
          <a:p>
            <a:pPr algn="just"/>
            <a:r>
              <a:rPr lang="en-US" sz="2200" b="1" dirty="0" smtClean="0">
                <a:solidFill>
                  <a:srgbClr val="002060"/>
                </a:solidFill>
                <a:ea typeface="Cambria Math" pitchFamily="18" charset="0"/>
              </a:rPr>
              <a:t>Cancer treatment</a:t>
            </a:r>
          </a:p>
          <a:p>
            <a:pPr algn="just"/>
            <a:r>
              <a:rPr lang="en-US" sz="2200" b="1" dirty="0" smtClean="0">
                <a:solidFill>
                  <a:srgbClr val="002060"/>
                </a:solidFill>
                <a:ea typeface="Cambria Math" pitchFamily="18" charset="0"/>
              </a:rPr>
              <a:t>Better thinner TV’s</a:t>
            </a:r>
          </a:p>
          <a:p>
            <a:pPr algn="just"/>
            <a:r>
              <a:rPr lang="en-US" sz="2200" b="1" dirty="0" smtClean="0">
                <a:solidFill>
                  <a:srgbClr val="002060"/>
                </a:solidFill>
                <a:ea typeface="Cambria Math" pitchFamily="18" charset="0"/>
              </a:rPr>
              <a:t>Better capacitors that replaces batteries</a:t>
            </a:r>
          </a:p>
          <a:p>
            <a:pPr algn="just"/>
            <a:r>
              <a:rPr lang="en-US" sz="2200" b="1" dirty="0" smtClean="0">
                <a:solidFill>
                  <a:srgbClr val="002060"/>
                </a:solidFill>
                <a:ea typeface="Cambria Math" pitchFamily="18" charset="0"/>
              </a:rPr>
              <a:t>Flexible displays</a:t>
            </a:r>
          </a:p>
          <a:p>
            <a:pPr algn="just"/>
            <a:r>
              <a:rPr lang="en-US" sz="2200" b="1" dirty="0" smtClean="0">
                <a:solidFill>
                  <a:srgbClr val="002060"/>
                </a:solidFill>
                <a:ea typeface="Cambria Math" pitchFamily="18" charset="0"/>
              </a:rPr>
              <a:t>Bone healing</a:t>
            </a:r>
          </a:p>
          <a:p>
            <a:pPr algn="just"/>
            <a:r>
              <a:rPr lang="en-US" sz="2200" b="1" dirty="0" smtClean="0">
                <a:solidFill>
                  <a:srgbClr val="002060"/>
                </a:solidFill>
                <a:ea typeface="Cambria Math" pitchFamily="18" charset="0"/>
              </a:rPr>
              <a:t>Body armor</a:t>
            </a:r>
          </a:p>
          <a:p>
            <a:pPr algn="just"/>
            <a:r>
              <a:rPr lang="en-US" sz="2200" b="1" dirty="0" smtClean="0">
                <a:solidFill>
                  <a:srgbClr val="002060"/>
                </a:solidFill>
                <a:ea typeface="Cambria Math" pitchFamily="18" charset="0"/>
              </a:rPr>
              <a:t>Faster flywheels</a:t>
            </a:r>
          </a:p>
          <a:p>
            <a:pPr algn="just"/>
            <a:endParaRPr lang="en-US" sz="2200" b="1" dirty="0">
              <a:solidFill>
                <a:srgbClr val="002060"/>
              </a:solidFill>
              <a:ea typeface="Cambria Math"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2800" b="1" dirty="0" smtClean="0">
                <a:solidFill>
                  <a:schemeClr val="accent3">
                    <a:lumMod val="50000"/>
                  </a:schemeClr>
                </a:solidFill>
                <a:latin typeface="Arial Rounded MT Bold" pitchFamily="34" charset="0"/>
              </a:rPr>
              <a:t>SPACE ELEVATOR</a:t>
            </a:r>
            <a:endParaRPr lang="en-US" sz="2800" b="1" dirty="0">
              <a:solidFill>
                <a:schemeClr val="accent3">
                  <a:lumMod val="50000"/>
                </a:schemeClr>
              </a:solidFill>
              <a:latin typeface="Arial Rounded MT Bold" pitchFamily="34" charset="0"/>
            </a:endParaRPr>
          </a:p>
        </p:txBody>
      </p:sp>
      <p:pic>
        <p:nvPicPr>
          <p:cNvPr id="1026" name="Picture 2" descr="C:\Documents and Settings\APURV\My Documents\Downloads\240px-Space_elevator_structural_diagram.svg.png"/>
          <p:cNvPicPr>
            <a:picLocks noGrp="1" noChangeAspect="1" noChangeArrowheads="1"/>
          </p:cNvPicPr>
          <p:nvPr>
            <p:ph idx="1"/>
          </p:nvPr>
        </p:nvPicPr>
        <p:blipFill>
          <a:blip r:embed="rId2"/>
          <a:srcRect/>
          <a:stretch>
            <a:fillRect/>
          </a:stretch>
        </p:blipFill>
        <p:spPr bwMode="auto">
          <a:xfrm>
            <a:off x="6422424" y="1524000"/>
            <a:ext cx="2721576" cy="5334000"/>
          </a:xfrm>
          <a:prstGeom prst="rect">
            <a:avLst/>
          </a:prstGeom>
          <a:solidFill>
            <a:schemeClr val="bg1"/>
          </a:solidFill>
        </p:spPr>
      </p:pic>
      <p:sp>
        <p:nvSpPr>
          <p:cNvPr id="5" name="Rectangle 4"/>
          <p:cNvSpPr/>
          <p:nvPr/>
        </p:nvSpPr>
        <p:spPr>
          <a:xfrm>
            <a:off x="228600" y="990600"/>
            <a:ext cx="5943600" cy="5509200"/>
          </a:xfrm>
          <a:prstGeom prst="rect">
            <a:avLst/>
          </a:prstGeom>
        </p:spPr>
        <p:txBody>
          <a:bodyPr wrap="square">
            <a:spAutoFit/>
          </a:bodyPr>
          <a:lstStyle/>
          <a:p>
            <a:r>
              <a:rPr lang="en-US" sz="2200" b="1" dirty="0" smtClean="0">
                <a:solidFill>
                  <a:schemeClr val="tx2">
                    <a:lumMod val="75000"/>
                  </a:schemeClr>
                </a:solidFill>
              </a:rPr>
              <a:t>Sending a payload into space by rocket is expensive ($10,000 per pound) and dangerous.</a:t>
            </a:r>
          </a:p>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 Some folks are proposing a very tall elevator that would stretch from the ground to beyond Earth's atmosphere.  Making it a reality requires a long, strong cable to a counterweight in geosynchronous orbit, maintaining a fixed position about 22,000 miles above the earth.</a:t>
            </a:r>
          </a:p>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 CNTs are the only known material up to the task. Among other things, a successful space elevator could create means for safe disposal of nuclear waste, and give life to a space tourism industry.</a:t>
            </a:r>
            <a:endParaRPr lang="en-US" sz="2200" b="1" dirty="0">
              <a:solidFill>
                <a:schemeClr val="tx2">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800" b="1" dirty="0" smtClean="0">
                <a:solidFill>
                  <a:schemeClr val="accent3">
                    <a:lumMod val="50000"/>
                  </a:schemeClr>
                </a:solidFill>
                <a:latin typeface="Arial Rounded MT Bold" pitchFamily="34" charset="0"/>
              </a:rPr>
              <a:t>FASTER COMPUTER CHIPS</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371600"/>
            <a:ext cx="9144000" cy="5486400"/>
          </a:xfrm>
        </p:spPr>
        <p:txBody>
          <a:bodyPr>
            <a:normAutofit/>
          </a:bodyPr>
          <a:lstStyle/>
          <a:p>
            <a:r>
              <a:rPr lang="en-US" sz="2200" b="1" dirty="0" smtClean="0">
                <a:solidFill>
                  <a:schemeClr val="tx2">
                    <a:lumMod val="75000"/>
                  </a:schemeClr>
                </a:solidFill>
              </a:rPr>
              <a:t>The processing speed of a computer chip depends on the number of transistors it has.</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Today, typical desktop processors using silicon transistors have less than half a billion.</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Computer chips using CNTs could blow those numbers away.</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Their small size -- just one nanometer wide -- means many billions of CNT transistors could be packed onto a single processing chip, making for smaller, faster computers and electronics.</a:t>
            </a:r>
          </a:p>
          <a:p>
            <a:endParaRPr lang="en-US" sz="2200" b="1" dirty="0">
              <a:solidFill>
                <a:schemeClr val="tx2">
                  <a:lumMod val="7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3">
                    <a:lumMod val="50000"/>
                  </a:schemeClr>
                </a:solidFill>
                <a:latin typeface="Arial Rounded MT Bold" pitchFamily="34" charset="0"/>
              </a:rPr>
              <a:t>SOLAR CELLS</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r>
              <a:rPr lang="en-US" sz="2200" b="1" dirty="0" smtClean="0">
                <a:solidFill>
                  <a:schemeClr val="tx2">
                    <a:lumMod val="75000"/>
                  </a:schemeClr>
                </a:solidFill>
              </a:rPr>
              <a:t>Semiconducting materials, when altered with certain impurities, are used in solar cells.</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When struck by sunlight, these materials converts the sunlight directly into electricity by photovoltaic effect.</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 Most of today's solar cells use silicon semiconductors, but that could change. Because they're so tiny, billions of CNTs could be tightly packed onto solar cells and release far more electricity per square inch than silicon.</a:t>
            </a:r>
            <a:endParaRPr lang="en-US" sz="2200" b="1" dirty="0">
              <a:solidFill>
                <a:schemeClr val="tx2">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3">
                    <a:lumMod val="50000"/>
                  </a:schemeClr>
                </a:solidFill>
                <a:latin typeface="Arial Rounded MT Bold" pitchFamily="34" charset="0"/>
              </a:rPr>
              <a:t>CANCER TREATMENT</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sz="2200" b="1" dirty="0" smtClean="0">
                <a:solidFill>
                  <a:schemeClr val="tx2">
                    <a:lumMod val="75000"/>
                  </a:schemeClr>
                </a:solidFill>
              </a:rPr>
              <a:t>By treating CNTs with certain proteins, scientists are developing a method to bind them specifically to cancerous cells.</a:t>
            </a:r>
          </a:p>
          <a:p>
            <a:endParaRPr lang="en-US" sz="2200" b="1" dirty="0" smtClean="0">
              <a:solidFill>
                <a:schemeClr val="tx2">
                  <a:lumMod val="75000"/>
                </a:schemeClr>
              </a:solidFill>
            </a:endParaRPr>
          </a:p>
          <a:p>
            <a:r>
              <a:rPr lang="en-US" sz="2200" b="1" dirty="0" smtClean="0">
                <a:solidFill>
                  <a:schemeClr val="tx2">
                    <a:lumMod val="75000"/>
                  </a:schemeClr>
                </a:solidFill>
              </a:rPr>
              <a:t> Once attached, the CNTs, which are excellent conductors of heat, could be exposed to infrared light shone through the patient's skin.</a:t>
            </a:r>
          </a:p>
          <a:p>
            <a:endParaRPr lang="en-US" sz="2200" b="1" dirty="0" smtClean="0">
              <a:solidFill>
                <a:schemeClr val="tx2">
                  <a:lumMod val="75000"/>
                </a:schemeClr>
              </a:solidFill>
            </a:endParaRPr>
          </a:p>
          <a:p>
            <a:r>
              <a:rPr lang="en-US" sz="2200" b="1" dirty="0" smtClean="0">
                <a:solidFill>
                  <a:schemeClr val="tx2">
                    <a:lumMod val="75000"/>
                  </a:schemeClr>
                </a:solidFill>
              </a:rPr>
              <a:t> The light would heat the CNTs to a temperature high enough to destroy the cancer cells while leaving surrounding tissue undamaged.</a:t>
            </a:r>
          </a:p>
          <a:p>
            <a:endParaRPr lang="en-US" sz="2200" b="1" dirty="0" smtClean="0">
              <a:solidFill>
                <a:schemeClr val="tx2">
                  <a:lumMod val="75000"/>
                </a:schemeClr>
              </a:solidFill>
            </a:endParaRPr>
          </a:p>
          <a:p>
            <a:r>
              <a:rPr lang="en-US" sz="2200" b="1" dirty="0" smtClean="0">
                <a:solidFill>
                  <a:schemeClr val="tx2">
                    <a:lumMod val="75000"/>
                  </a:schemeClr>
                </a:solidFill>
              </a:rPr>
              <a:t> While more research must be done, this method could offer a way to treat certain cancers without harming healthy </a:t>
            </a:r>
            <a:r>
              <a:rPr lang="en-US" sz="2200" b="1" dirty="0" smtClean="0">
                <a:solidFill>
                  <a:schemeClr val="tx2">
                    <a:lumMod val="75000"/>
                  </a:schemeClr>
                </a:solidFill>
              </a:rPr>
              <a:t>tissue</a:t>
            </a:r>
            <a:r>
              <a:rPr lang="en-US" sz="2200" b="1" dirty="0" smtClean="0">
                <a:solidFill>
                  <a:schemeClr val="tx2">
                    <a:lumMod val="75000"/>
                  </a:schemeClr>
                </a:solidFill>
              </a:rPr>
              <a:t>.</a:t>
            </a:r>
            <a:endParaRPr lang="en-US" sz="2200" b="1" dirty="0" smtClean="0">
              <a:solidFill>
                <a:schemeClr val="tx2">
                  <a:lumMod val="75000"/>
                </a:schemeClr>
              </a:solidFill>
            </a:endParaRPr>
          </a:p>
          <a:p>
            <a:endParaRPr lang="en-US" sz="2200" b="1" dirty="0">
              <a:solidFill>
                <a:schemeClr val="tx2">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800" b="1" dirty="0" smtClean="0">
                <a:solidFill>
                  <a:schemeClr val="accent3">
                    <a:lumMod val="50000"/>
                  </a:schemeClr>
                </a:solidFill>
                <a:latin typeface="Arial Rounded MT Bold" pitchFamily="34" charset="0"/>
              </a:rPr>
              <a:t>BETTER CAPACITORS THAT REPLACES BATTERIES</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295400"/>
            <a:ext cx="9144000" cy="5562600"/>
          </a:xfrm>
        </p:spPr>
        <p:txBody>
          <a:bodyPr>
            <a:normAutofit/>
          </a:bodyPr>
          <a:lstStyle/>
          <a:p>
            <a:r>
              <a:rPr lang="en-US" sz="2200" b="1" dirty="0" smtClean="0">
                <a:solidFill>
                  <a:schemeClr val="tx2">
                    <a:lumMod val="75000"/>
                  </a:schemeClr>
                </a:solidFill>
              </a:rPr>
              <a:t>Instead of storing electricity chemically like a battery, capacitors hold it physically by building a charge on a material called a dielectric.</a:t>
            </a:r>
          </a:p>
          <a:p>
            <a:endParaRPr lang="en-US" sz="2200" b="1" dirty="0" smtClean="0">
              <a:solidFill>
                <a:schemeClr val="tx2">
                  <a:lumMod val="75000"/>
                </a:schemeClr>
              </a:solidFill>
            </a:endParaRPr>
          </a:p>
          <a:p>
            <a:r>
              <a:rPr lang="en-US" sz="2200" b="1" dirty="0" smtClean="0">
                <a:solidFill>
                  <a:schemeClr val="tx2">
                    <a:lumMod val="75000"/>
                  </a:schemeClr>
                </a:solidFill>
              </a:rPr>
              <a:t> The dielectric's surface area determines how much charge it can hold. CNTs have extraordinarily high surface areas, and using them as the dielectric could increase the storage ability of capacitors to be on par with modern batteries.</a:t>
            </a:r>
          </a:p>
          <a:p>
            <a:endParaRPr lang="en-US" sz="2200" b="1" dirty="0" smtClean="0">
              <a:solidFill>
                <a:schemeClr val="tx2">
                  <a:lumMod val="75000"/>
                </a:schemeClr>
              </a:solidFill>
            </a:endParaRPr>
          </a:p>
          <a:p>
            <a:r>
              <a:rPr lang="en-US" sz="2200" b="1" dirty="0" smtClean="0">
                <a:solidFill>
                  <a:schemeClr val="tx2">
                    <a:lumMod val="75000"/>
                  </a:schemeClr>
                </a:solidFill>
              </a:rPr>
              <a:t> Capacitors don't have these problems. CNT capacitors might one day be used in instantly rechargeable laptops and electric cars. </a:t>
            </a:r>
            <a:endParaRPr lang="en-US" sz="2200" b="1" dirty="0">
              <a:solidFill>
                <a:schemeClr val="tx2">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800" b="1" dirty="0" smtClean="0">
                <a:solidFill>
                  <a:schemeClr val="accent3">
                    <a:lumMod val="50000"/>
                  </a:schemeClr>
                </a:solidFill>
                <a:latin typeface="Arial Rounded MT Bold" pitchFamily="34" charset="0"/>
              </a:rPr>
              <a:t>FLEXIBLE DISPLAY</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r>
              <a:rPr lang="en-US" sz="2200" b="1" dirty="0" smtClean="0">
                <a:solidFill>
                  <a:schemeClr val="tx2">
                    <a:lumMod val="75000"/>
                  </a:schemeClr>
                </a:solidFill>
              </a:rPr>
              <a:t>The dream of fold-up TVs and computer screens that can fit inside people's pockets has, up until now, been stifled by rigid silicon semiconductors.</a:t>
            </a:r>
          </a:p>
          <a:p>
            <a:endParaRPr lang="en-US" sz="2200" b="1" dirty="0" smtClean="0">
              <a:solidFill>
                <a:schemeClr val="tx2">
                  <a:lumMod val="75000"/>
                </a:schemeClr>
              </a:solidFill>
            </a:endParaRPr>
          </a:p>
          <a:p>
            <a:r>
              <a:rPr lang="en-US" sz="2200" b="1" dirty="0" smtClean="0">
                <a:solidFill>
                  <a:schemeClr val="tx2">
                    <a:lumMod val="75000"/>
                  </a:schemeClr>
                </a:solidFill>
              </a:rPr>
              <a:t> But CNTs, in addition to being very flexible, compare favorably to silicon in terms of performance. Researchers at Purdue and the University of Illinois-Urbana-Champaign are developing carbon nanotube flexible displays which one day could be used for things like electronic newspapers and roll-up handheld devices.</a:t>
            </a:r>
            <a:endParaRPr lang="en-US" sz="2200" b="1" dirty="0">
              <a:solidFill>
                <a:schemeClr val="tx2">
                  <a:lumMod val="7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3">
                    <a:lumMod val="50000"/>
                  </a:schemeClr>
                </a:solidFill>
                <a:latin typeface="Arial Rounded MT Bold" pitchFamily="34" charset="0"/>
              </a:rPr>
              <a:t>BODY ARMOR</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295400"/>
            <a:ext cx="9144000" cy="5059363"/>
          </a:xfrm>
        </p:spPr>
        <p:txBody>
          <a:bodyPr>
            <a:normAutofit/>
          </a:bodyPr>
          <a:lstStyle/>
          <a:p>
            <a:r>
              <a:rPr lang="en-US" sz="2200" b="1" dirty="0" smtClean="0">
                <a:solidFill>
                  <a:schemeClr val="tx2">
                    <a:lumMod val="75000"/>
                  </a:schemeClr>
                </a:solidFill>
              </a:rPr>
              <a:t>Researchers at Cambridge University have figured out how to spin many tiny carbon nanotubes together to create fibers that have the strength of Kevlar, a composite material used in bullet-proof vests.</a:t>
            </a:r>
          </a:p>
          <a:p>
            <a:endParaRPr lang="en-US" sz="2200" b="1" dirty="0" smtClean="0">
              <a:solidFill>
                <a:schemeClr val="tx2">
                  <a:lumMod val="75000"/>
                </a:schemeClr>
              </a:solidFill>
            </a:endParaRPr>
          </a:p>
          <a:p>
            <a:r>
              <a:rPr lang="en-US" sz="2200" b="1" dirty="0" smtClean="0">
                <a:solidFill>
                  <a:schemeClr val="tx2">
                    <a:lumMod val="75000"/>
                  </a:schemeClr>
                </a:solidFill>
              </a:rPr>
              <a:t> With new techniques rapidly emerging to make longer CNTs, spun fibers using the longer CNTs will soon surpass Kevlar in strength. As CNT prices drop, spun CNT fibers could be the material of choice for better, lighter body armor.</a:t>
            </a:r>
          </a:p>
          <a:p>
            <a:endParaRPr lang="en-US" sz="2200" b="1" dirty="0">
              <a:solidFill>
                <a:schemeClr val="tx2">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3600" dirty="0" smtClean="0">
                <a:solidFill>
                  <a:schemeClr val="accent2"/>
                </a:solidFill>
                <a:latin typeface="Vineta BT" pitchFamily="82" charset="0"/>
              </a:rPr>
              <a:t>APPLICATION OF CARBON NANOTUBES IN CIVIL ENGINEERING</a:t>
            </a:r>
            <a:endParaRPr lang="en-US" sz="3600" dirty="0">
              <a:solidFill>
                <a:schemeClr val="accent2"/>
              </a:solidFill>
              <a:latin typeface="Vineta BT"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lgn="just"/>
            <a:r>
              <a:rPr lang="en-US" sz="2200" b="1" dirty="0" smtClean="0">
                <a:solidFill>
                  <a:srgbClr val="002060"/>
                </a:solidFill>
                <a:ea typeface="Cambria Math" pitchFamily="18" charset="0"/>
              </a:rPr>
              <a:t>Nanotechnology is one of the active areas that encompass number of disciplines of including civil engineering and construction materials.</a:t>
            </a:r>
          </a:p>
          <a:p>
            <a:pPr algn="just"/>
            <a:endParaRPr lang="en-US" sz="2200" b="1" dirty="0">
              <a:solidFill>
                <a:srgbClr val="002060"/>
              </a:solidFill>
              <a:ea typeface="Cambria Math" pitchFamily="18" charset="0"/>
            </a:endParaRPr>
          </a:p>
          <a:p>
            <a:pPr algn="just"/>
            <a:r>
              <a:rPr lang="en-US" sz="2200" b="1" dirty="0" smtClean="0">
                <a:solidFill>
                  <a:srgbClr val="002060"/>
                </a:solidFill>
                <a:ea typeface="Cambria Math" pitchFamily="18" charset="0"/>
              </a:rPr>
              <a:t>“Nanotechnology is an enabling technology that allows us to develop materials with improved or totally new properties”</a:t>
            </a:r>
          </a:p>
          <a:p>
            <a:pPr algn="just"/>
            <a:endParaRPr lang="en-US" sz="2200" b="1" dirty="0">
              <a:solidFill>
                <a:srgbClr val="002060"/>
              </a:solidFill>
              <a:ea typeface="Cambria Math" pitchFamily="18" charset="0"/>
            </a:endParaRPr>
          </a:p>
          <a:p>
            <a:pPr algn="just"/>
            <a:r>
              <a:rPr lang="en-US" sz="2200" b="1" dirty="0">
                <a:solidFill>
                  <a:srgbClr val="002060"/>
                </a:solidFill>
                <a:ea typeface="Cambria Math" pitchFamily="18" charset="0"/>
              </a:rPr>
              <a:t>The concept of nanotechnology comprises a range of techniques that allow researchers to probe the behavior of matter at length scales between 1 and 100 </a:t>
            </a:r>
            <a:r>
              <a:rPr lang="en-US" sz="2200" b="1" dirty="0" smtClean="0">
                <a:solidFill>
                  <a:srgbClr val="002060"/>
                </a:solidFill>
                <a:ea typeface="Cambria Math" pitchFamily="18" charset="0"/>
              </a:rPr>
              <a:t>nm or 10</a:t>
            </a:r>
            <a:r>
              <a:rPr lang="en-US" sz="2200" b="1" baseline="30000" dirty="0" smtClean="0">
                <a:solidFill>
                  <a:srgbClr val="002060"/>
                </a:solidFill>
                <a:ea typeface="Cambria Math" pitchFamily="18" charset="0"/>
              </a:rPr>
              <a:t>-9</a:t>
            </a:r>
            <a:r>
              <a:rPr lang="en-US" sz="2200" b="1" dirty="0" smtClean="0">
                <a:solidFill>
                  <a:srgbClr val="002060"/>
                </a:solidFill>
                <a:ea typeface="Cambria Math" pitchFamily="18" charset="0"/>
              </a:rPr>
              <a:t>m.</a:t>
            </a:r>
          </a:p>
          <a:p>
            <a:pPr algn="just">
              <a:buNone/>
            </a:pPr>
            <a:endParaRPr lang="en-US" sz="2200" b="1" dirty="0">
              <a:solidFill>
                <a:srgbClr val="002060"/>
              </a:solidFill>
              <a:ea typeface="Cambria Math" pitchFamily="18" charset="0"/>
            </a:endParaRPr>
          </a:p>
          <a:p>
            <a:pPr algn="just"/>
            <a:r>
              <a:rPr lang="en-US" sz="2200" b="1" dirty="0" smtClean="0">
                <a:solidFill>
                  <a:srgbClr val="002060"/>
                </a:solidFill>
                <a:ea typeface="Cambria Math" pitchFamily="18" charset="0"/>
              </a:rPr>
              <a:t>Two nano sized particles that stand out in application of construction material are:     1)titanium dioxide</a:t>
            </a:r>
          </a:p>
          <a:p>
            <a:pPr algn="just">
              <a:buNone/>
            </a:pPr>
            <a:r>
              <a:rPr lang="en-US" sz="2200" b="1" dirty="0">
                <a:solidFill>
                  <a:srgbClr val="002060"/>
                </a:solidFill>
                <a:ea typeface="Cambria Math" pitchFamily="18" charset="0"/>
              </a:rPr>
              <a:t> </a:t>
            </a:r>
            <a:r>
              <a:rPr lang="en-US" sz="2200" b="1" dirty="0" smtClean="0">
                <a:solidFill>
                  <a:srgbClr val="002060"/>
                </a:solidFill>
                <a:ea typeface="Cambria Math" pitchFamily="18" charset="0"/>
              </a:rPr>
              <a:t>                                  2)carbon nanotubes (CNT’S)</a:t>
            </a:r>
            <a:endParaRPr lang="en-US" sz="2200" b="1" dirty="0">
              <a:solidFill>
                <a:srgbClr val="002060"/>
              </a:solidFill>
              <a:ea typeface="Cambria Math"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800" b="1" dirty="0" smtClean="0">
                <a:solidFill>
                  <a:schemeClr val="accent3">
                    <a:lumMod val="50000"/>
                  </a:schemeClr>
                </a:solidFill>
                <a:latin typeface="Arial Rounded MT Bold" pitchFamily="34" charset="0"/>
              </a:rPr>
              <a:t>APPLICATION OF CARBON NANOTUBES IN CIVIL ENGINEERING</a:t>
            </a:r>
            <a:r>
              <a:rPr lang="en-US" sz="2800" dirty="0" smtClean="0">
                <a:solidFill>
                  <a:schemeClr val="accent3">
                    <a:lumMod val="50000"/>
                  </a:schemeClr>
                </a:solidFill>
                <a:latin typeface="Arial Rounded MT Bold" pitchFamily="34" charset="0"/>
              </a:rPr>
              <a:t/>
            </a:r>
            <a:br>
              <a:rPr lang="en-US" sz="2800" dirty="0" smtClean="0">
                <a:solidFill>
                  <a:schemeClr val="accent3">
                    <a:lumMod val="50000"/>
                  </a:schemeClr>
                </a:solidFill>
                <a:latin typeface="Arial Rounded MT Bold" pitchFamily="34" charset="0"/>
              </a:rPr>
            </a:br>
            <a:endParaRPr lang="en-US" sz="2800"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endParaRPr lang="en-US" sz="2400" b="1" dirty="0" smtClean="0">
              <a:solidFill>
                <a:srgbClr val="FF0000"/>
              </a:solidFill>
            </a:endParaRPr>
          </a:p>
          <a:p>
            <a:r>
              <a:rPr lang="en-US" sz="2400" b="1" dirty="0" smtClean="0">
                <a:solidFill>
                  <a:srgbClr val="FF0000"/>
                </a:solidFill>
              </a:rPr>
              <a:t>Carbon Nanotubes as Reinforcing Materials in Composites</a:t>
            </a:r>
          </a:p>
          <a:p>
            <a:pPr>
              <a:buNone/>
            </a:pPr>
            <a:endParaRPr lang="en-US" sz="2400" b="1" dirty="0" smtClean="0">
              <a:solidFill>
                <a:srgbClr val="FF0000"/>
              </a:solidFill>
            </a:endParaRPr>
          </a:p>
          <a:p>
            <a:pPr>
              <a:buNone/>
            </a:pPr>
            <a:endParaRPr lang="en-US" sz="2400" b="1" dirty="0" smtClean="0">
              <a:solidFill>
                <a:srgbClr val="FF0000"/>
              </a:solidFill>
            </a:endParaRPr>
          </a:p>
          <a:p>
            <a:pPr>
              <a:buFont typeface="Wingdings" pitchFamily="2" charset="2"/>
              <a:buChar char="Ø"/>
            </a:pPr>
            <a:r>
              <a:rPr lang="en-US" sz="2200" b="1" dirty="0" smtClean="0">
                <a:solidFill>
                  <a:schemeClr val="tx2">
                    <a:lumMod val="75000"/>
                  </a:schemeClr>
                </a:solidFill>
              </a:rPr>
              <a:t>The majority of research on CNT composites has instead focused on polymer matrices, with ceramics and metals also being considered for this role.</a:t>
            </a:r>
          </a:p>
          <a:p>
            <a:pPr>
              <a:buFont typeface="Wingdings" pitchFamily="2" charset="2"/>
              <a:buChar char="Ø"/>
            </a:pPr>
            <a:endParaRPr lang="en-US" sz="2200" b="1" dirty="0" smtClean="0">
              <a:solidFill>
                <a:schemeClr val="tx2">
                  <a:lumMod val="75000"/>
                </a:schemeClr>
              </a:solidFill>
            </a:endParaRPr>
          </a:p>
          <a:p>
            <a:pPr>
              <a:buFont typeface="Wingdings" pitchFamily="2" charset="2"/>
              <a:buChar char="Ø"/>
            </a:pPr>
            <a:r>
              <a:rPr lang="en-US" sz="2200" b="1" dirty="0" smtClean="0">
                <a:solidFill>
                  <a:schemeClr val="tx2">
                    <a:lumMod val="75000"/>
                  </a:schemeClr>
                </a:solidFill>
              </a:rPr>
              <a:t>Results showing significant improvements in fracture toughness, hardness and strength in both ceramic and polymer matrices.</a:t>
            </a:r>
          </a:p>
          <a:p>
            <a:pPr>
              <a:buFont typeface="Wingdings" pitchFamily="2" charset="2"/>
              <a:buChar char="Ø"/>
            </a:pPr>
            <a:endParaRPr lang="en-US" sz="2200" b="1" dirty="0" smtClean="0">
              <a:solidFill>
                <a:schemeClr val="tx2">
                  <a:lumMod val="75000"/>
                </a:schemeClr>
              </a:solidFill>
            </a:endParaRPr>
          </a:p>
          <a:p>
            <a:pPr>
              <a:buNone/>
            </a:pPr>
            <a:endParaRPr lang="en-US" sz="2200" b="1"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Wingdings" pitchFamily="2" charset="2"/>
              <a:buChar char="Ø"/>
            </a:pPr>
            <a:endParaRPr lang="en-US" sz="2200" b="1" dirty="0" smtClean="0">
              <a:solidFill>
                <a:schemeClr val="tx2">
                  <a:lumMod val="75000"/>
                </a:schemeClr>
              </a:solidFill>
            </a:endParaRPr>
          </a:p>
          <a:p>
            <a:pPr>
              <a:buFont typeface="Wingdings" pitchFamily="2" charset="2"/>
              <a:buChar char="Ø"/>
            </a:pPr>
            <a:endParaRPr lang="en-US" sz="2200" b="1" dirty="0" smtClean="0">
              <a:solidFill>
                <a:schemeClr val="tx2">
                  <a:lumMod val="75000"/>
                </a:schemeClr>
              </a:solidFill>
            </a:endParaRPr>
          </a:p>
          <a:p>
            <a:pPr>
              <a:buFont typeface="Wingdings" pitchFamily="2" charset="2"/>
              <a:buChar char="Ø"/>
            </a:pPr>
            <a:endParaRPr lang="en-US" sz="2200" b="1" dirty="0" smtClean="0">
              <a:solidFill>
                <a:schemeClr val="tx2">
                  <a:lumMod val="75000"/>
                </a:schemeClr>
              </a:solidFill>
            </a:endParaRPr>
          </a:p>
          <a:p>
            <a:pPr>
              <a:buFont typeface="Wingdings" pitchFamily="2" charset="2"/>
              <a:buChar char="Ø"/>
            </a:pPr>
            <a:r>
              <a:rPr lang="en-US" sz="2200" b="1" dirty="0" smtClean="0">
                <a:solidFill>
                  <a:schemeClr val="tx2">
                    <a:lumMod val="75000"/>
                  </a:schemeClr>
                </a:solidFill>
              </a:rPr>
              <a:t>Traditional reinforcing mechanisms such as crack bridging, fiber pull out and crack deflection have been identified in, with additional, nanoscale reinforcement mechanisms also being seen.</a:t>
            </a:r>
          </a:p>
          <a:p>
            <a:pPr>
              <a:buFont typeface="Wingdings" pitchFamily="2" charset="2"/>
              <a:buChar char="Ø"/>
            </a:pPr>
            <a:endParaRPr lang="en-US" sz="2200" b="1" dirty="0" smtClean="0">
              <a:solidFill>
                <a:schemeClr val="tx2">
                  <a:lumMod val="75000"/>
                </a:schemeClr>
              </a:solidFill>
            </a:endParaRPr>
          </a:p>
          <a:p>
            <a:pPr>
              <a:buFont typeface="Wingdings" pitchFamily="2" charset="2"/>
              <a:buChar char="Ø"/>
            </a:pPr>
            <a:r>
              <a:rPr lang="en-US" sz="2200" b="1" dirty="0" smtClean="0">
                <a:solidFill>
                  <a:schemeClr val="tx2">
                    <a:lumMod val="75000"/>
                  </a:schemeClr>
                </a:solidFill>
              </a:rPr>
              <a:t>Key factors that have contributed to these improvements include the process of distributing the CNT in the matrix material and the degree of bonding between the reinforcement and the matrix..</a:t>
            </a:r>
          </a:p>
          <a:p>
            <a:endParaRPr lang="en-US" dirty="0">
              <a:solidFill>
                <a:schemeClr val="tx2">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3">
                    <a:lumMod val="50000"/>
                  </a:schemeClr>
                </a:solidFill>
                <a:latin typeface="Arial Rounded MT Bold" pitchFamily="34" charset="0"/>
              </a:rPr>
              <a:t>Experimental Approach</a:t>
            </a:r>
            <a:r>
              <a:rPr lang="en-US" sz="2800" dirty="0" smtClean="0">
                <a:solidFill>
                  <a:schemeClr val="accent3">
                    <a:lumMod val="50000"/>
                  </a:schemeClr>
                </a:solidFill>
                <a:latin typeface="Arial Rounded MT Bold" pitchFamily="34" charset="0"/>
              </a:rPr>
              <a:t/>
            </a:r>
            <a:br>
              <a:rPr lang="en-US" sz="2800" dirty="0" smtClean="0">
                <a:solidFill>
                  <a:schemeClr val="accent3">
                    <a:lumMod val="50000"/>
                  </a:schemeClr>
                </a:solidFill>
                <a:latin typeface="Arial Rounded MT Bold" pitchFamily="34" charset="0"/>
              </a:rPr>
            </a:br>
            <a:endParaRPr lang="en-US" sz="2800"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914400"/>
            <a:ext cx="9144000" cy="5943600"/>
          </a:xfrm>
        </p:spPr>
        <p:txBody>
          <a:bodyPr>
            <a:normAutofit/>
          </a:bodyPr>
          <a:lstStyle/>
          <a:p>
            <a:r>
              <a:rPr lang="en-US" sz="2200" b="1" dirty="0" smtClean="0">
                <a:solidFill>
                  <a:schemeClr val="tx2">
                    <a:lumMod val="75000"/>
                  </a:schemeClr>
                </a:solidFill>
              </a:rPr>
              <a:t>Commercial single walled carbon nanotubes were dispersed by sonication (vibration by ultrasound) in isoproponal.</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By some of the weight of CNT/cement ratio was then added to the beaker containing the CNT while maintaining continuous sonication. After four hours, the sonication was stopped and the isoproponal was allowed to desiccate.</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The resulting cement/carbon nanotube cake was then broken apart and ground using a hand mortar.</a:t>
            </a:r>
          </a:p>
          <a:p>
            <a:endParaRPr lang="en-US" sz="2200" b="1" dirty="0" smtClean="0">
              <a:solidFill>
                <a:schemeClr val="tx2">
                  <a:lumMod val="75000"/>
                </a:schemeClr>
              </a:solidFill>
            </a:endParaRPr>
          </a:p>
          <a:p>
            <a:r>
              <a:rPr lang="en-US" sz="2200" b="1" dirty="0" smtClean="0">
                <a:solidFill>
                  <a:schemeClr val="tx2">
                    <a:lumMod val="75000"/>
                  </a:schemeClr>
                </a:solidFill>
              </a:rPr>
              <a:t> This treatment produced cement particles coated with bundles of carbon nanotubes.</a:t>
            </a:r>
            <a:endParaRPr lang="en-US" sz="2200" b="1" dirty="0">
              <a:solidFill>
                <a:schemeClr val="tx2">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71600" y="457200"/>
            <a:ext cx="6257925" cy="4695825"/>
          </a:xfrm>
          <a:prstGeom prst="rect">
            <a:avLst/>
          </a:prstGeom>
          <a:noFill/>
          <a:ln w="9525">
            <a:noFill/>
            <a:miter lim="800000"/>
            <a:headEnd/>
            <a:tailEnd/>
          </a:ln>
          <a:effectLst/>
        </p:spPr>
      </p:pic>
      <p:sp>
        <p:nvSpPr>
          <p:cNvPr id="5" name="Rectangle 4"/>
          <p:cNvSpPr/>
          <p:nvPr/>
        </p:nvSpPr>
        <p:spPr>
          <a:xfrm>
            <a:off x="1066800" y="4495800"/>
            <a:ext cx="6629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4495800"/>
            <a:ext cx="6553200" cy="707886"/>
          </a:xfrm>
          <a:prstGeom prst="rect">
            <a:avLst/>
          </a:prstGeom>
        </p:spPr>
        <p:txBody>
          <a:bodyPr wrap="square">
            <a:spAutoFit/>
          </a:bodyPr>
          <a:lstStyle/>
          <a:p>
            <a:r>
              <a:rPr lang="en-US" sz="2000" b="1" dirty="0" smtClean="0">
                <a:solidFill>
                  <a:srgbClr val="FF0000"/>
                </a:solidFill>
              </a:rPr>
              <a:t>Carbon nanotube bundles distributed on unhydrated cement powder</a:t>
            </a:r>
            <a:endParaRPr lang="en-US" sz="2000" b="1"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Samples were then prepared at a variety of water/cement ratios. Mixes with water/cement (w/c) ratios of 0.8 and 0.5 were prepared.</a:t>
            </a:r>
          </a:p>
          <a:p>
            <a:endParaRPr lang="en-US" sz="2200" b="1" dirty="0" smtClean="0">
              <a:solidFill>
                <a:schemeClr val="tx2">
                  <a:lumMod val="75000"/>
                </a:schemeClr>
              </a:solidFill>
            </a:endParaRPr>
          </a:p>
          <a:p>
            <a:r>
              <a:rPr lang="en-US" sz="2200" b="1" dirty="0" smtClean="0">
                <a:solidFill>
                  <a:schemeClr val="tx2">
                    <a:lumMod val="75000"/>
                  </a:schemeClr>
                </a:solidFill>
              </a:rPr>
              <a:t>samples with 0.4 w/c ratios were prepared with the addition of varying amounts of super plasticizer, rather than with the use of water alone.</a:t>
            </a: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endParaRPr lang="en-US" sz="2200" b="1" dirty="0" smtClean="0">
              <a:solidFill>
                <a:schemeClr val="tx2">
                  <a:lumMod val="75000"/>
                </a:schemeClr>
              </a:solidFill>
            </a:endParaRPr>
          </a:p>
          <a:p>
            <a:r>
              <a:rPr lang="en-US" sz="2200" b="1" dirty="0" smtClean="0">
                <a:solidFill>
                  <a:schemeClr val="tx2">
                    <a:lumMod val="75000"/>
                  </a:schemeClr>
                </a:solidFill>
              </a:rPr>
              <a:t>A variety of tests were conducted on the hydrated samples, including scanning electron microscope (SEM) examination of fracture surfaces and ground powder, Vickers hardness testing, thermal analysis etc.</a:t>
            </a:r>
            <a:endParaRPr lang="en-US" sz="2200" b="1" dirty="0">
              <a:solidFill>
                <a:schemeClr val="tx2">
                  <a:lumMod val="75000"/>
                </a:schemeClr>
              </a:solidFill>
            </a:endParaRPr>
          </a:p>
        </p:txBody>
      </p:sp>
      <p:graphicFrame>
        <p:nvGraphicFramePr>
          <p:cNvPr id="8" name="Table 7"/>
          <p:cNvGraphicFramePr>
            <a:graphicFrameLocks noGrp="1"/>
          </p:cNvGraphicFramePr>
          <p:nvPr/>
        </p:nvGraphicFramePr>
        <p:xfrm>
          <a:off x="304800" y="2286000"/>
          <a:ext cx="8382000" cy="2423160"/>
        </p:xfrm>
        <a:graphic>
          <a:graphicData uri="http://schemas.openxmlformats.org/drawingml/2006/table">
            <a:tbl>
              <a:tblPr/>
              <a:tblGrid>
                <a:gridCol w="2095500"/>
                <a:gridCol w="2095500"/>
                <a:gridCol w="2095500"/>
                <a:gridCol w="2095500"/>
              </a:tblGrid>
              <a:tr h="902208">
                <a:tc>
                  <a:txBody>
                    <a:bodyPr/>
                    <a:lstStyle/>
                    <a:p>
                      <a:pPr marL="0" marR="0" algn="just">
                        <a:lnSpc>
                          <a:spcPct val="130000"/>
                        </a:lnSpc>
                      </a:pPr>
                      <a:r>
                        <a:rPr lang="en-US" sz="1800" b="1" dirty="0">
                          <a:solidFill>
                            <a:srgbClr val="000000"/>
                          </a:solidFill>
                          <a:latin typeface="Times New Roman"/>
                          <a:ea typeface="Calibri"/>
                          <a:cs typeface="Times New Roman"/>
                        </a:rPr>
                        <a:t>Sl. No.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Water/cement ratio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Super plasticizer Content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Time of Hydration for Measurements (days)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04">
                <a:tc>
                  <a:txBody>
                    <a:bodyPr/>
                    <a:lstStyle/>
                    <a:p>
                      <a:pPr marL="0" marR="0" algn="just">
                        <a:lnSpc>
                          <a:spcPct val="130000"/>
                        </a:lnSpc>
                      </a:pPr>
                      <a:r>
                        <a:rPr lang="en-US" sz="1800" b="1" dirty="0" smtClean="0">
                          <a:solidFill>
                            <a:srgbClr val="000000"/>
                          </a:solidFill>
                          <a:latin typeface="Times New Roman"/>
                          <a:ea typeface="Calibri"/>
                          <a:cs typeface="Times New Roman"/>
                        </a:rPr>
                        <a:t>1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0.8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None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1, 2, 3, 4, 8, 16, 22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04">
                <a:tc>
                  <a:txBody>
                    <a:bodyPr/>
                    <a:lstStyle/>
                    <a:p>
                      <a:pPr marL="0" marR="0" algn="just">
                        <a:lnSpc>
                          <a:spcPct val="130000"/>
                        </a:lnSpc>
                      </a:pPr>
                      <a:r>
                        <a:rPr lang="en-US" sz="1800" b="1">
                          <a:solidFill>
                            <a:srgbClr val="000000"/>
                          </a:solidFill>
                          <a:latin typeface="Times New Roman"/>
                          <a:ea typeface="Calibri"/>
                          <a:cs typeface="Times New Roman"/>
                        </a:rPr>
                        <a:t>2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0.5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None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1, 2, 3, 4, 7, 14, 21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04">
                <a:tc>
                  <a:txBody>
                    <a:bodyPr/>
                    <a:lstStyle/>
                    <a:p>
                      <a:pPr marL="0" marR="0" algn="just">
                        <a:lnSpc>
                          <a:spcPct val="130000"/>
                        </a:lnSpc>
                      </a:pPr>
                      <a:r>
                        <a:rPr lang="en-US" sz="1800" b="1" dirty="0">
                          <a:solidFill>
                            <a:srgbClr val="000000"/>
                          </a:solidFill>
                          <a:latin typeface="Times New Roman"/>
                          <a:ea typeface="Calibri"/>
                          <a:cs typeface="Times New Roman"/>
                        </a:rPr>
                        <a:t>3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a:solidFill>
                            <a:srgbClr val="000000"/>
                          </a:solidFill>
                          <a:latin typeface="Times New Roman"/>
                          <a:ea typeface="Calibri"/>
                          <a:cs typeface="Times New Roman"/>
                        </a:rPr>
                        <a:t>0.4 </a:t>
                      </a:r>
                      <a:endParaRPr lang="en-US" sz="1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10 g/L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pPr>
                      <a:r>
                        <a:rPr lang="en-US" sz="1800" b="1" dirty="0">
                          <a:solidFill>
                            <a:srgbClr val="000000"/>
                          </a:solidFill>
                          <a:latin typeface="Times New Roman"/>
                          <a:ea typeface="Calibri"/>
                          <a:cs typeface="Times New Roman"/>
                        </a:rPr>
                        <a:t>1, 2, 3, 7, 14, 21, 28 </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solidFill>
                  <a:schemeClr val="accent3">
                    <a:lumMod val="50000"/>
                  </a:schemeClr>
                </a:solidFill>
                <a:latin typeface="Arial Rounded MT Bold" pitchFamily="34" charset="0"/>
              </a:rPr>
              <a:t>RESULTS</a:t>
            </a:r>
            <a:endParaRPr lang="en-US" sz="2800" dirty="0">
              <a:solidFill>
                <a:schemeClr val="accent3">
                  <a:lumMod val="50000"/>
                </a:schemeClr>
              </a:solidFill>
              <a:latin typeface="Arial Rounded MT Bold" pitchFamily="34" charset="0"/>
            </a:endParaRPr>
          </a:p>
        </p:txBody>
      </p:sp>
      <p:pic>
        <p:nvPicPr>
          <p:cNvPr id="61442" name="Picture 2"/>
          <p:cNvPicPr>
            <a:picLocks noGrp="1" noChangeAspect="1" noChangeArrowheads="1"/>
          </p:cNvPicPr>
          <p:nvPr>
            <p:ph idx="1"/>
          </p:nvPr>
        </p:nvPicPr>
        <p:blipFill>
          <a:blip r:embed="rId2"/>
          <a:srcRect/>
          <a:stretch>
            <a:fillRect/>
          </a:stretch>
        </p:blipFill>
        <p:spPr bwMode="auto">
          <a:xfrm>
            <a:off x="1447800" y="914400"/>
            <a:ext cx="6257925" cy="4381500"/>
          </a:xfrm>
          <a:prstGeom prst="rect">
            <a:avLst/>
          </a:prstGeom>
          <a:noFill/>
          <a:ln w="9525">
            <a:noFill/>
            <a:miter lim="800000"/>
            <a:headEnd/>
            <a:tailEnd/>
          </a:ln>
          <a:effectLst/>
        </p:spPr>
      </p:pic>
      <p:cxnSp>
        <p:nvCxnSpPr>
          <p:cNvPr id="6" name="Straight Arrow Connector 5"/>
          <p:cNvCxnSpPr/>
          <p:nvPr/>
        </p:nvCxnSpPr>
        <p:spPr>
          <a:xfrm rot="5400000" flipH="1" flipV="1">
            <a:off x="4267994" y="3656806"/>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4914900" y="2933700"/>
            <a:ext cx="8382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Figure shows a typical image of a fracture surface. It shows a crack crossing the centre of the fracture surface.</a:t>
            </a:r>
          </a:p>
          <a:p>
            <a:endParaRPr lang="en-US" sz="2200" b="1" dirty="0" smtClean="0">
              <a:solidFill>
                <a:schemeClr val="tx2">
                  <a:lumMod val="75000"/>
                </a:schemeClr>
              </a:solidFill>
            </a:endParaRPr>
          </a:p>
          <a:p>
            <a:r>
              <a:rPr lang="en-US" sz="2200" b="1" dirty="0" smtClean="0">
                <a:solidFill>
                  <a:schemeClr val="tx2">
                    <a:lumMod val="75000"/>
                  </a:schemeClr>
                </a:solidFill>
              </a:rPr>
              <a:t> The width of the white bars themselves is 50 nm.</a:t>
            </a:r>
          </a:p>
          <a:p>
            <a:endParaRPr lang="en-US" sz="2200" b="1" dirty="0" smtClean="0">
              <a:solidFill>
                <a:schemeClr val="tx2">
                  <a:lumMod val="75000"/>
                </a:schemeClr>
              </a:solidFill>
            </a:endParaRPr>
          </a:p>
          <a:p>
            <a:r>
              <a:rPr lang="en-US" sz="2200" b="1" dirty="0" smtClean="0">
                <a:solidFill>
                  <a:schemeClr val="tx2">
                    <a:lumMod val="75000"/>
                  </a:schemeClr>
                </a:solidFill>
              </a:rPr>
              <a:t> Some of the regions where carbon nanotubes bridge the large crack are indicated by the black arrows, while the white areas on the image are regions where carbon nanotubes are exposed on the fracture surface after fiber pull out. Only bundles of carbon nanotubes can be imaged, not individual tubes.</a:t>
            </a:r>
          </a:p>
          <a:p>
            <a:endParaRPr lang="en-US" sz="2200" b="1" dirty="0">
              <a:solidFill>
                <a:schemeClr val="tx2">
                  <a:lumMod val="7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a:srcRect/>
          <a:stretch>
            <a:fillRect/>
          </a:stretch>
        </p:blipFill>
        <p:spPr bwMode="auto">
          <a:xfrm>
            <a:off x="1371600" y="228600"/>
            <a:ext cx="6257925" cy="4410075"/>
          </a:xfrm>
          <a:prstGeom prst="rect">
            <a:avLst/>
          </a:prstGeom>
          <a:noFill/>
          <a:ln w="9525">
            <a:noFill/>
            <a:miter lim="800000"/>
            <a:headEnd/>
            <a:tailEnd/>
          </a:ln>
          <a:effectLst/>
        </p:spPr>
      </p:pic>
      <p:sp>
        <p:nvSpPr>
          <p:cNvPr id="5" name="TextBox 4"/>
          <p:cNvSpPr txBox="1"/>
          <p:nvPr/>
        </p:nvSpPr>
        <p:spPr>
          <a:xfrm>
            <a:off x="304800" y="5105400"/>
            <a:ext cx="8458200" cy="1446550"/>
          </a:xfrm>
          <a:prstGeom prst="rect">
            <a:avLst/>
          </a:prstGeom>
          <a:noFill/>
        </p:spPr>
        <p:txBody>
          <a:bodyPr wrap="square" rtlCol="0">
            <a:spAutoFit/>
          </a:bodyPr>
          <a:lstStyle/>
          <a:p>
            <a:r>
              <a:rPr lang="en-US" sz="2200" b="1" dirty="0" smtClean="0">
                <a:solidFill>
                  <a:schemeClr val="tx2">
                    <a:lumMod val="75000"/>
                  </a:schemeClr>
                </a:solidFill>
              </a:rPr>
              <a:t>Figure shows an image from the powdered material. Here bundles of pulled out CNT can be clearly seen. In this case the small hydrated cement particles indicated by the black arrows are being held to the larger background particle by the CNT bundles.</a:t>
            </a:r>
            <a:endParaRPr lang="en-US" sz="2200" b="1" dirty="0">
              <a:solidFill>
                <a:schemeClr val="tx2">
                  <a:lumMod val="75000"/>
                </a:schemeClr>
              </a:solidFill>
            </a:endParaRPr>
          </a:p>
        </p:txBody>
      </p:sp>
      <p:cxnSp>
        <p:nvCxnSpPr>
          <p:cNvPr id="7" name="Straight Arrow Connector 6"/>
          <p:cNvCxnSpPr/>
          <p:nvPr/>
        </p:nvCxnSpPr>
        <p:spPr>
          <a:xfrm rot="5400000">
            <a:off x="4648200" y="8382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2800" y="12192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2200" b="1" dirty="0" smtClean="0">
              <a:solidFill>
                <a:schemeClr val="tx2">
                  <a:lumMod val="75000"/>
                </a:schemeClr>
              </a:solidFill>
            </a:endParaRPr>
          </a:p>
          <a:p>
            <a:r>
              <a:rPr lang="en-US" sz="2200" b="1" dirty="0" smtClean="0">
                <a:solidFill>
                  <a:schemeClr val="tx2">
                    <a:lumMod val="75000"/>
                  </a:schemeClr>
                </a:solidFill>
              </a:rPr>
              <a:t>Figure shows a second example of crack bridging, with a narrow crack being crossed by a number of nanotubes.</a:t>
            </a:r>
          </a:p>
          <a:p>
            <a:endParaRPr lang="en-US" sz="2200" b="1" dirty="0" smtClean="0">
              <a:solidFill>
                <a:schemeClr val="tx2">
                  <a:lumMod val="75000"/>
                </a:schemeClr>
              </a:solidFill>
            </a:endParaRPr>
          </a:p>
          <a:p>
            <a:r>
              <a:rPr lang="en-US" sz="2200" b="1" dirty="0" smtClean="0">
                <a:solidFill>
                  <a:schemeClr val="tx2">
                    <a:lumMod val="75000"/>
                  </a:schemeClr>
                </a:solidFill>
              </a:rPr>
              <a:t> The close up image in Figure shows typical behavior of the CNT across a crack, with the majority of the bundles being pulled in approximately the same direction as the crack parts.</a:t>
            </a:r>
          </a:p>
          <a:p>
            <a:endParaRPr lang="en-US" sz="2200" b="1" dirty="0" smtClean="0">
              <a:solidFill>
                <a:schemeClr val="tx2">
                  <a:lumMod val="75000"/>
                </a:schemeClr>
              </a:solidFill>
            </a:endParaRPr>
          </a:p>
          <a:p>
            <a:r>
              <a:rPr lang="en-US" sz="2200" b="1" dirty="0" smtClean="0">
                <a:solidFill>
                  <a:schemeClr val="tx2">
                    <a:lumMod val="75000"/>
                  </a:schemeClr>
                </a:solidFill>
              </a:rPr>
              <a:t> The bundles that appear to lie in a different direction were found upon imaging to be partially above the fracture surface, suggesting that they represent bundles that have experienced fiber pull-out, rather than remaining attached to both sides of the crack.</a:t>
            </a:r>
            <a:endParaRPr lang="en-US" sz="2200" b="1"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a:srcRect/>
          <a:stretch>
            <a:fillRect/>
          </a:stretch>
        </p:blipFill>
        <p:spPr bwMode="auto">
          <a:xfrm>
            <a:off x="762000" y="179295"/>
            <a:ext cx="7391400" cy="6304429"/>
          </a:xfrm>
          <a:prstGeom prst="rect">
            <a:avLst/>
          </a:prstGeom>
          <a:noFill/>
          <a:ln w="9525">
            <a:noFill/>
            <a:miter lim="800000"/>
            <a:headEnd/>
            <a:tailEnd/>
          </a:ln>
          <a:effectLst/>
        </p:spPr>
      </p:pic>
      <p:sp>
        <p:nvSpPr>
          <p:cNvPr id="6" name="Rectangle 5"/>
          <p:cNvSpPr/>
          <p:nvPr/>
        </p:nvSpPr>
        <p:spPr>
          <a:xfrm>
            <a:off x="762000" y="3429000"/>
            <a:ext cx="495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00400" y="6248400"/>
            <a:ext cx="495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935162"/>
          </a:xfrm>
        </p:spPr>
        <p:txBody>
          <a:bodyPr>
            <a:normAutofit/>
          </a:bodyPr>
          <a:lstStyle/>
          <a:p>
            <a:r>
              <a:rPr lang="en-US" sz="5400" dirty="0" smtClean="0">
                <a:solidFill>
                  <a:schemeClr val="accent2"/>
                </a:solidFill>
                <a:latin typeface="Vineta BT" pitchFamily="82" charset="0"/>
              </a:rPr>
              <a:t>CARBON NANOTUBES</a:t>
            </a:r>
            <a:endParaRPr lang="en-US" sz="5400" dirty="0">
              <a:solidFill>
                <a:schemeClr val="accent2"/>
              </a:solidFill>
              <a:latin typeface="Vineta BT" pitchFamily="8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029200"/>
          </a:xfrm>
        </p:spPr>
        <p:txBody>
          <a:bodyPr>
            <a:normAutofit/>
          </a:bodyPr>
          <a:lstStyle/>
          <a:p>
            <a:r>
              <a:rPr lang="en-US" sz="2200" b="1" dirty="0">
                <a:solidFill>
                  <a:srgbClr val="002060"/>
                </a:solidFill>
                <a:ea typeface="Cambria Math" pitchFamily="18" charset="0"/>
              </a:rPr>
              <a:t>Carbon Nanotubes as Reinforcing Materials in </a:t>
            </a:r>
            <a:r>
              <a:rPr lang="en-US" sz="2200" b="1" dirty="0" smtClean="0">
                <a:solidFill>
                  <a:srgbClr val="002060"/>
                </a:solidFill>
                <a:ea typeface="Cambria Math" pitchFamily="18" charset="0"/>
              </a:rPr>
              <a:t>Composites </a:t>
            </a:r>
            <a:r>
              <a:rPr lang="en-US" sz="2200" b="1" dirty="0">
                <a:solidFill>
                  <a:srgbClr val="002060"/>
                </a:solidFill>
                <a:ea typeface="Cambria Math" pitchFamily="18" charset="0"/>
              </a:rPr>
              <a:t>because of their extremely high </a:t>
            </a:r>
            <a:r>
              <a:rPr lang="en-US" sz="2200" b="1" dirty="0" smtClean="0">
                <a:solidFill>
                  <a:srgbClr val="002060"/>
                </a:solidFill>
                <a:ea typeface="Cambria Math" pitchFamily="18" charset="0"/>
              </a:rPr>
              <a:t>strength and toughness </a:t>
            </a:r>
            <a:r>
              <a:rPr lang="en-US" sz="2200" b="1" dirty="0" smtClean="0">
                <a:solidFill>
                  <a:srgbClr val="002060"/>
                </a:solidFill>
                <a:ea typeface="Cambria Math" pitchFamily="18" charset="0"/>
              </a:rPr>
              <a:t>.</a:t>
            </a:r>
            <a:endParaRPr lang="en-US" sz="2200" b="1" dirty="0" smtClean="0">
              <a:solidFill>
                <a:srgbClr val="002060"/>
              </a:solidFill>
              <a:ea typeface="Cambria Math" pitchFamily="18" charset="0"/>
            </a:endParaRPr>
          </a:p>
          <a:p>
            <a:pPr>
              <a:buNone/>
            </a:pPr>
            <a:endParaRPr lang="en-US" sz="2200" b="1" dirty="0" smtClean="0">
              <a:solidFill>
                <a:srgbClr val="002060"/>
              </a:solidFill>
              <a:ea typeface="Cambria Math" pitchFamily="18" charset="0"/>
            </a:endParaRPr>
          </a:p>
          <a:p>
            <a:r>
              <a:rPr lang="en-US" sz="2200" b="1" dirty="0">
                <a:solidFill>
                  <a:srgbClr val="002060"/>
                </a:solidFill>
                <a:ea typeface="Cambria Math" pitchFamily="18" charset="0"/>
              </a:rPr>
              <a:t>Applications of carbon nanotubes in the construction </a:t>
            </a:r>
            <a:r>
              <a:rPr lang="en-US" sz="2200" b="1" dirty="0" smtClean="0">
                <a:solidFill>
                  <a:srgbClr val="002060"/>
                </a:solidFill>
                <a:ea typeface="Cambria Math" pitchFamily="18" charset="0"/>
              </a:rPr>
              <a:t>industry:</a:t>
            </a:r>
          </a:p>
          <a:p>
            <a:pPr>
              <a:buNone/>
            </a:pPr>
            <a:endParaRPr lang="en-US" sz="2200" b="1" dirty="0" smtClean="0">
              <a:solidFill>
                <a:srgbClr val="002060"/>
              </a:solidFill>
              <a:ea typeface="Cambria Math" pitchFamily="18" charset="0"/>
            </a:endParaRPr>
          </a:p>
          <a:p>
            <a:pPr>
              <a:buFont typeface="Wingdings" pitchFamily="2" charset="2"/>
              <a:buChar char="q"/>
            </a:pPr>
            <a:r>
              <a:rPr lang="en-US" sz="2200" b="1" dirty="0">
                <a:solidFill>
                  <a:srgbClr val="002060"/>
                </a:solidFill>
                <a:ea typeface="Cambria Math" pitchFamily="18" charset="0"/>
              </a:rPr>
              <a:t>there are at least three broad areas of research that will lead to product intended specifically for the construction </a:t>
            </a:r>
            <a:r>
              <a:rPr lang="en-US" sz="2200" b="1" dirty="0" smtClean="0">
                <a:solidFill>
                  <a:srgbClr val="002060"/>
                </a:solidFill>
                <a:ea typeface="Cambria Math" pitchFamily="18" charset="0"/>
              </a:rPr>
              <a:t>industry:</a:t>
            </a:r>
          </a:p>
          <a:p>
            <a:pPr>
              <a:buNone/>
            </a:pPr>
            <a:endParaRPr lang="en-US" sz="2200" b="1" dirty="0" smtClean="0">
              <a:solidFill>
                <a:srgbClr val="002060"/>
              </a:solidFill>
              <a:ea typeface="Cambria Math" pitchFamily="18" charset="0"/>
            </a:endParaRPr>
          </a:p>
          <a:p>
            <a:pPr>
              <a:buFont typeface="Wingdings" pitchFamily="2" charset="2"/>
              <a:buChar char="ü"/>
            </a:pPr>
            <a:r>
              <a:rPr lang="en-US" sz="2200" b="1" dirty="0">
                <a:solidFill>
                  <a:srgbClr val="002060"/>
                </a:solidFill>
                <a:ea typeface="Cambria Math" pitchFamily="18" charset="0"/>
              </a:rPr>
              <a:t>CNT composites made with existing construction </a:t>
            </a:r>
            <a:r>
              <a:rPr lang="en-US" sz="2200" b="1" dirty="0" smtClean="0">
                <a:solidFill>
                  <a:srgbClr val="002060"/>
                </a:solidFill>
                <a:ea typeface="Cambria Math" pitchFamily="18" charset="0"/>
              </a:rPr>
              <a:t>materials</a:t>
            </a:r>
          </a:p>
          <a:p>
            <a:pPr>
              <a:buFont typeface="Wingdings" pitchFamily="2" charset="2"/>
              <a:buChar char="ü"/>
            </a:pPr>
            <a:r>
              <a:rPr lang="en-US" sz="2200" b="1" dirty="0">
                <a:solidFill>
                  <a:srgbClr val="002060"/>
                </a:solidFill>
                <a:ea typeface="Cambria Math" pitchFamily="18" charset="0"/>
              </a:rPr>
              <a:t>CNT ropes for use as structural </a:t>
            </a:r>
            <a:r>
              <a:rPr lang="en-US" sz="2200" b="1" dirty="0" smtClean="0">
                <a:solidFill>
                  <a:srgbClr val="002060"/>
                </a:solidFill>
                <a:ea typeface="Cambria Math" pitchFamily="18" charset="0"/>
              </a:rPr>
              <a:t>components</a:t>
            </a:r>
          </a:p>
          <a:p>
            <a:pPr>
              <a:buFont typeface="Wingdings" pitchFamily="2" charset="2"/>
              <a:buChar char="ü"/>
            </a:pPr>
            <a:r>
              <a:rPr lang="en-US" sz="2200" b="1" dirty="0">
                <a:solidFill>
                  <a:srgbClr val="002060"/>
                </a:solidFill>
                <a:ea typeface="Cambria Math" pitchFamily="18" charset="0"/>
              </a:rPr>
              <a:t>CNT heat transfer systems.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3">
                    <a:lumMod val="50000"/>
                  </a:schemeClr>
                </a:solidFill>
                <a:latin typeface="Arial Rounded MT Bold" pitchFamily="34" charset="0"/>
              </a:rPr>
              <a:t>CONCLUSION</a:t>
            </a:r>
            <a:endParaRPr lang="en-US" sz="2800" b="1" dirty="0">
              <a:solidFill>
                <a:schemeClr val="accent3">
                  <a:lumMod val="50000"/>
                </a:schemeClr>
              </a:solidFill>
              <a:latin typeface="Arial Rounded MT Bold"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r>
              <a:rPr lang="en-US" sz="2200" b="1" dirty="0" smtClean="0">
                <a:solidFill>
                  <a:schemeClr val="tx2">
                    <a:lumMod val="75000"/>
                  </a:schemeClr>
                </a:solidFill>
              </a:rPr>
              <a:t>While considerable work remains to be done to prove the utility of cement/carbon nanotube composite materials, the nature of the cement hydration process means that multiple, nanotechnology based routes to stronger and tougher concretes are likely to be found</a:t>
            </a:r>
            <a:r>
              <a:rPr lang="en-US" sz="2200" b="1" dirty="0" smtClean="0">
                <a:solidFill>
                  <a:schemeClr val="tx2">
                    <a:lumMod val="75000"/>
                  </a:schemeClr>
                </a:solidFill>
              </a:rPr>
              <a:t>.</a:t>
            </a:r>
          </a:p>
          <a:p>
            <a:r>
              <a:rPr lang="en-US" sz="2200" b="1" dirty="0" smtClean="0">
                <a:solidFill>
                  <a:schemeClr val="tx2">
                    <a:lumMod val="75000"/>
                  </a:schemeClr>
                </a:solidFill>
              </a:rPr>
              <a:t> </a:t>
            </a:r>
            <a:r>
              <a:rPr lang="en-US" sz="2200" b="1" dirty="0" smtClean="0">
                <a:solidFill>
                  <a:schemeClr val="tx2">
                    <a:lumMod val="75000"/>
                  </a:schemeClr>
                </a:solidFill>
              </a:rPr>
              <a:t>These new materials will allow existing structural designs to be produced with reduced material volumes, but they may also allow for entirely new structural designs and concepts. Research is needed to explore these possibilities. Nanotechnology has developed quickly as a discipline because of strong synergies between theoreticians and experimentalists. A similar synergy is needed between material researchers and structural engineers to apply nanotechnology to the construction industry.</a:t>
            </a:r>
          </a:p>
          <a:p>
            <a:endParaRPr lang="en-US" sz="2200" b="1" dirty="0">
              <a:solidFill>
                <a:schemeClr val="tx2">
                  <a:lumMod val="75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3">
                    <a:lumMod val="50000"/>
                  </a:schemeClr>
                </a:solidFill>
              </a:rPr>
              <a:t>REFERENCES</a:t>
            </a:r>
            <a:endParaRPr lang="en-US" sz="3200" b="1" dirty="0">
              <a:solidFill>
                <a:schemeClr val="accent3">
                  <a:lumMod val="50000"/>
                </a:schemeClr>
              </a:solidFill>
            </a:endParaRPr>
          </a:p>
        </p:txBody>
      </p:sp>
      <p:sp>
        <p:nvSpPr>
          <p:cNvPr id="3" name="Content Placeholder 2"/>
          <p:cNvSpPr>
            <a:spLocks noGrp="1"/>
          </p:cNvSpPr>
          <p:nvPr>
            <p:ph idx="1"/>
          </p:nvPr>
        </p:nvSpPr>
        <p:spPr/>
        <p:txBody>
          <a:bodyPr/>
          <a:lstStyle/>
          <a:p>
            <a:pPr algn="just"/>
            <a:r>
              <a:rPr lang="en-US" sz="2200" b="1" dirty="0" smtClean="0">
                <a:solidFill>
                  <a:srgbClr val="002060"/>
                </a:solidFill>
              </a:rPr>
              <a:t>www.mrs.org/publications/bulletin</a:t>
            </a:r>
          </a:p>
          <a:p>
            <a:pPr algn="just"/>
            <a:r>
              <a:rPr lang="en-US" sz="2200" b="1" dirty="0" smtClean="0">
                <a:solidFill>
                  <a:srgbClr val="002060"/>
                </a:solidFill>
              </a:rPr>
              <a:t>Nanoforum.org </a:t>
            </a:r>
          </a:p>
          <a:p>
            <a:pPr lvl="0" algn="just"/>
            <a:r>
              <a:rPr lang="en-US" sz="2200" b="1" dirty="0">
                <a:solidFill>
                  <a:srgbClr val="002060"/>
                </a:solidFill>
              </a:rPr>
              <a:t>Salvetat, J.-P., et. al. 1999. , Mechanical Properties of Carbon Nanotubes, Applied. Physics A.</a:t>
            </a:r>
          </a:p>
          <a:p>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b="1" dirty="0" smtClean="0">
                <a:solidFill>
                  <a:schemeClr val="accent3">
                    <a:lumMod val="50000"/>
                  </a:schemeClr>
                </a:solidFill>
              </a:rPr>
              <a:t>CARBON NANOTUBES</a:t>
            </a:r>
            <a:endParaRPr lang="en-US" sz="3200" b="1" dirty="0">
              <a:solidFill>
                <a:schemeClr val="accent3">
                  <a:lumMod val="50000"/>
                </a:schemeClr>
              </a:solidFill>
            </a:endParaRPr>
          </a:p>
        </p:txBody>
      </p:sp>
      <p:sp>
        <p:nvSpPr>
          <p:cNvPr id="3" name="Content Placeholder 2"/>
          <p:cNvSpPr>
            <a:spLocks noGrp="1"/>
          </p:cNvSpPr>
          <p:nvPr>
            <p:ph idx="1"/>
          </p:nvPr>
        </p:nvSpPr>
        <p:spPr>
          <a:xfrm>
            <a:off x="0" y="1219200"/>
            <a:ext cx="9144000" cy="5638800"/>
          </a:xfrm>
        </p:spPr>
        <p:txBody>
          <a:bodyPr>
            <a:normAutofit/>
          </a:bodyPr>
          <a:lstStyle/>
          <a:p>
            <a:pPr>
              <a:buNone/>
            </a:pPr>
            <a:endParaRPr lang="en-US" sz="2000" dirty="0" smtClean="0"/>
          </a:p>
          <a:p>
            <a:pPr algn="just"/>
            <a:r>
              <a:rPr lang="en-US" sz="2200" b="1" dirty="0" smtClean="0">
                <a:solidFill>
                  <a:srgbClr val="002060"/>
                </a:solidFill>
              </a:rPr>
              <a:t>Stronger </a:t>
            </a:r>
            <a:r>
              <a:rPr lang="en-US" sz="2200" b="1" dirty="0">
                <a:solidFill>
                  <a:srgbClr val="002060"/>
                </a:solidFill>
              </a:rPr>
              <a:t>than steel and lighter than a feather, carbon nanotubes have the potential to revolutionize just about everything. </a:t>
            </a:r>
          </a:p>
          <a:p>
            <a:pPr algn="just">
              <a:buNone/>
            </a:pPr>
            <a:endParaRPr lang="en-US" sz="2200" b="1" dirty="0" smtClean="0">
              <a:solidFill>
                <a:srgbClr val="002060"/>
              </a:solidFill>
              <a:latin typeface="Cambria Math" pitchFamily="18" charset="0"/>
              <a:ea typeface="Cambria Math" pitchFamily="18" charset="0"/>
            </a:endParaRPr>
          </a:p>
          <a:p>
            <a:pPr algn="just"/>
            <a:r>
              <a:rPr lang="en-US" sz="2200" b="1" dirty="0">
                <a:solidFill>
                  <a:srgbClr val="002060"/>
                </a:solidFill>
              </a:rPr>
              <a:t>The world's strongest known substance is graphene, a one-atom-thick sheet of carbon atoms arranged hexagonally. When layers of it are piled one on top of another, the result is ordinary pencil graphite that shears apart like a tiny stack of paper. But take a graphene layer and roll it into a tube and it forms a fiber theoretically 100 times stronger than steel and six times lighter</a:t>
            </a:r>
            <a:r>
              <a:rPr lang="en-US" sz="2000" b="1" dirty="0"/>
              <a:t>: </a:t>
            </a:r>
            <a:r>
              <a:rPr lang="en-US" sz="2400" b="1" dirty="0" smtClean="0">
                <a:solidFill>
                  <a:srgbClr val="FF0000"/>
                </a:solidFill>
              </a:rPr>
              <a:t>A CARBON NANOTUBE</a:t>
            </a:r>
            <a:endParaRPr lang="en-US" sz="2400" b="1" dirty="0">
              <a:solidFill>
                <a:srgbClr val="FF000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200" b="1" dirty="0" smtClean="0">
              <a:solidFill>
                <a:schemeClr val="tx2">
                  <a:lumMod val="75000"/>
                </a:schemeClr>
              </a:solidFill>
            </a:endParaRPr>
          </a:p>
          <a:p>
            <a:r>
              <a:rPr lang="en-US" sz="2200" b="1" dirty="0" smtClean="0">
                <a:solidFill>
                  <a:schemeClr val="tx2">
                    <a:lumMod val="75000"/>
                  </a:schemeClr>
                </a:solidFill>
              </a:rPr>
              <a:t>Not surprisingly, carbon nanotubes (CNTs) have garnered much attention for their strength, which comes from the double bonds that hold their carbon atoms together.</a:t>
            </a:r>
          </a:p>
          <a:p>
            <a:pPr>
              <a:buNone/>
            </a:pPr>
            <a:endParaRPr lang="en-US" sz="2200" b="1" dirty="0" smtClean="0">
              <a:solidFill>
                <a:schemeClr val="tx2">
                  <a:lumMod val="75000"/>
                </a:schemeClr>
              </a:solidFill>
            </a:endParaRPr>
          </a:p>
          <a:p>
            <a:r>
              <a:rPr lang="en-US" sz="2200" b="1" dirty="0" smtClean="0">
                <a:solidFill>
                  <a:schemeClr val="tx2">
                    <a:lumMod val="75000"/>
                  </a:schemeClr>
                </a:solidFill>
              </a:rPr>
              <a:t>Each tube has the potential to be over one million times longer than its diameter (50 thousand times slimmer than a human hair)</a:t>
            </a:r>
          </a:p>
          <a:p>
            <a:r>
              <a:rPr lang="en-US" sz="2200" b="1" dirty="0" smtClean="0">
                <a:solidFill>
                  <a:schemeClr val="tx2">
                    <a:lumMod val="75000"/>
                  </a:schemeClr>
                </a:solidFill>
              </a:rPr>
              <a:t>Carbon nanotubes (CNTs) are </a:t>
            </a:r>
            <a:r>
              <a:rPr lang="en-US" sz="2200" b="1" u="sng" dirty="0" smtClean="0">
                <a:solidFill>
                  <a:srgbClr val="FF0000"/>
                </a:solidFill>
              </a:rPr>
              <a:t>allotropes of carbon </a:t>
            </a:r>
            <a:r>
              <a:rPr lang="en-US" sz="2200" b="1" dirty="0" smtClean="0">
                <a:solidFill>
                  <a:schemeClr val="tx2">
                    <a:lumMod val="75000"/>
                  </a:schemeClr>
                </a:solidFill>
              </a:rPr>
              <a:t>with a cylindrical nanostructure. </a:t>
            </a:r>
            <a:endParaRPr lang="en-US" sz="2200" b="1" dirty="0">
              <a:solidFill>
                <a:schemeClr val="tx2">
                  <a:lumMod val="75000"/>
                </a:schemeClr>
              </a:solidFill>
            </a:endParaRPr>
          </a:p>
        </p:txBody>
      </p:sp>
      <p:pic>
        <p:nvPicPr>
          <p:cNvPr id="4" name="Picture 3" descr="The Future is Tubular"/>
          <p:cNvPicPr/>
          <p:nvPr/>
        </p:nvPicPr>
        <p:blipFill>
          <a:blip r:embed="rId2"/>
          <a:srcRect/>
          <a:stretch>
            <a:fillRect/>
          </a:stretch>
        </p:blipFill>
        <p:spPr bwMode="auto">
          <a:xfrm>
            <a:off x="1905000" y="3505200"/>
            <a:ext cx="50292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200" b="1" dirty="0" smtClean="0">
                <a:solidFill>
                  <a:schemeClr val="tx2">
                    <a:lumMod val="75000"/>
                  </a:schemeClr>
                </a:solidFill>
              </a:rPr>
              <a:t>These cylindrical carbon molecules have novel properties that make them potentially useful in many applications in nanotechnology, electronics, optics and other fields of materials science, as well as potential uses in architectural fields. </a:t>
            </a:r>
          </a:p>
          <a:p>
            <a:endParaRPr lang="en-US" sz="2200" b="1" dirty="0" smtClean="0">
              <a:solidFill>
                <a:schemeClr val="tx2">
                  <a:lumMod val="75000"/>
                </a:schemeClr>
              </a:solidFill>
            </a:endParaRPr>
          </a:p>
          <a:p>
            <a:r>
              <a:rPr lang="en-US" sz="2200" b="1" dirty="0" smtClean="0">
                <a:solidFill>
                  <a:schemeClr val="tx2">
                    <a:lumMod val="75000"/>
                  </a:schemeClr>
                </a:solidFill>
              </a:rPr>
              <a:t>The process of making CNTs is difficult and expensive. </a:t>
            </a:r>
          </a:p>
          <a:p>
            <a:endParaRPr lang="en-US" sz="2200" b="1" dirty="0" smtClean="0">
              <a:solidFill>
                <a:schemeClr val="tx2">
                  <a:lumMod val="75000"/>
                </a:schemeClr>
              </a:solidFill>
            </a:endParaRPr>
          </a:p>
          <a:p>
            <a:r>
              <a:rPr lang="en-US" sz="2200" b="1" dirty="0" smtClean="0">
                <a:solidFill>
                  <a:schemeClr val="tx2">
                    <a:lumMod val="75000"/>
                  </a:schemeClr>
                </a:solidFill>
              </a:rPr>
              <a:t>It involves vaporizing graphite at high temperature and having it reform on metal as the tiny tubes.</a:t>
            </a:r>
          </a:p>
          <a:p>
            <a:endParaRPr lang="en-US" sz="2200" b="1" dirty="0" smtClean="0">
              <a:solidFill>
                <a:schemeClr val="tx2">
                  <a:lumMod val="75000"/>
                </a:schemeClr>
              </a:solidFill>
            </a:endParaRPr>
          </a:p>
          <a:p>
            <a:r>
              <a:rPr lang="en-US" sz="2400" dirty="0" smtClean="0"/>
              <a:t>"</a:t>
            </a:r>
            <a:r>
              <a:rPr lang="en-US" sz="2200" b="1" dirty="0" smtClean="0">
                <a:solidFill>
                  <a:schemeClr val="tx2">
                    <a:lumMod val="75000"/>
                  </a:schemeClr>
                </a:solidFill>
              </a:rPr>
              <a:t>Their length is also a limiting factor," Arnold said. Although theoretically one CNT could stretch for miles, the longest ones made so far are only 1 to 2 centimeters. "That's pretty good, considering they're only one nanometer in diameter," he noted. </a:t>
            </a:r>
          </a:p>
          <a:p>
            <a:endParaRPr lang="en-US" sz="2200" b="1" dirty="0" smtClean="0">
              <a:solidFill>
                <a:schemeClr val="tx2">
                  <a:lumMod val="75000"/>
                </a:schemeClr>
              </a:solidFill>
            </a:endParaRPr>
          </a:p>
          <a:p>
            <a:r>
              <a:rPr lang="en-US" sz="2200" b="1" dirty="0" smtClean="0">
                <a:solidFill>
                  <a:schemeClr val="tx2">
                    <a:lumMod val="75000"/>
                  </a:schemeClr>
                </a:solidFill>
              </a:rPr>
              <a:t>The tubes will have to be longer and cheaper before they start having a major impact beyond the </a:t>
            </a:r>
            <a:r>
              <a:rPr lang="en-US" sz="2200" b="1" dirty="0" smtClean="0">
                <a:solidFill>
                  <a:schemeClr val="tx2">
                    <a:lumMod val="75000"/>
                  </a:schemeClr>
                </a:solidFill>
              </a:rPr>
              <a:t>laboratory.</a:t>
            </a:r>
            <a:endParaRPr lang="en-US" sz="2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4648200" cy="6858000"/>
          </a:xfrm>
          <a:prstGeom prst="rect">
            <a:avLst/>
          </a:prstGeom>
          <a:noFill/>
          <a:ln w="9525">
            <a:noFill/>
            <a:miter lim="800000"/>
            <a:headEnd/>
            <a:tailEnd/>
          </a:ln>
          <a:effectLst/>
        </p:spPr>
      </p:pic>
      <p:sp>
        <p:nvSpPr>
          <p:cNvPr id="3" name="TextBox 2"/>
          <p:cNvSpPr txBox="1"/>
          <p:nvPr/>
        </p:nvSpPr>
        <p:spPr>
          <a:xfrm>
            <a:off x="5029200" y="609600"/>
            <a:ext cx="3657600" cy="4493538"/>
          </a:xfrm>
          <a:prstGeom prst="rect">
            <a:avLst/>
          </a:prstGeom>
          <a:noFill/>
        </p:spPr>
        <p:txBody>
          <a:bodyPr wrap="square" rtlCol="0">
            <a:spAutoFit/>
          </a:bodyPr>
          <a:lstStyle/>
          <a:p>
            <a:pPr>
              <a:buFont typeface="Wingdings" pitchFamily="2" charset="2"/>
              <a:buChar char="§"/>
            </a:pPr>
            <a:r>
              <a:rPr lang="en-US" sz="2200" b="1" dirty="0" smtClean="0">
                <a:solidFill>
                  <a:schemeClr val="tx2">
                    <a:lumMod val="75000"/>
                  </a:schemeClr>
                </a:solidFill>
              </a:rPr>
              <a:t>  If u roll a sheet of carbon atoms into a tube, it creates a carbon nanotube.</a:t>
            </a:r>
          </a:p>
          <a:p>
            <a:endParaRPr lang="en-US" sz="2200" b="1" dirty="0" smtClean="0">
              <a:solidFill>
                <a:schemeClr val="tx2">
                  <a:lumMod val="75000"/>
                </a:schemeClr>
              </a:solidFill>
            </a:endParaRPr>
          </a:p>
          <a:p>
            <a:pPr>
              <a:buFont typeface="Wingdings" pitchFamily="2" charset="2"/>
              <a:buChar char="§"/>
            </a:pPr>
            <a:r>
              <a:rPr lang="en-US" sz="2200" b="1" dirty="0" smtClean="0">
                <a:solidFill>
                  <a:schemeClr val="tx2">
                    <a:lumMod val="75000"/>
                  </a:schemeClr>
                </a:solidFill>
              </a:rPr>
              <a:t>  Depending on direction the sheet is rolled into different pattern emerges.</a:t>
            </a:r>
          </a:p>
          <a:p>
            <a:endParaRPr lang="en-US" sz="2200" b="1" dirty="0" smtClean="0">
              <a:solidFill>
                <a:schemeClr val="tx2">
                  <a:lumMod val="75000"/>
                </a:schemeClr>
              </a:solidFill>
            </a:endParaRPr>
          </a:p>
          <a:p>
            <a:pPr>
              <a:buFont typeface="Wingdings" pitchFamily="2" charset="2"/>
              <a:buChar char="§"/>
            </a:pPr>
            <a:r>
              <a:rPr lang="en-US" sz="2200" b="1" dirty="0" smtClean="0">
                <a:solidFill>
                  <a:schemeClr val="tx2">
                    <a:lumMod val="75000"/>
                  </a:schemeClr>
                </a:solidFill>
              </a:rPr>
              <a:t>  With right arrangement of carbon atoms. Carbon nanotube hundred times stronger then steel and six times lighter.</a:t>
            </a:r>
            <a:endParaRPr lang="en-US" sz="2200" b="1"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1530</TotalTime>
  <Words>2950</Words>
  <Application>Microsoft Office PowerPoint</Application>
  <PresentationFormat>On-screen Show (4:3)</PresentationFormat>
  <Paragraphs>318</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A SEMINAR ON NANOTECHNOLOGY IN CONSTRUCTION &amp; CARBON NANO TUBE</vt:lpstr>
      <vt:lpstr>Slide 2</vt:lpstr>
      <vt:lpstr>INTRODUCTION</vt:lpstr>
      <vt:lpstr>Slide 4</vt:lpstr>
      <vt:lpstr>CARBON NANOTUBES</vt:lpstr>
      <vt:lpstr>CARBON NANOTUBES</vt:lpstr>
      <vt:lpstr>Slide 7</vt:lpstr>
      <vt:lpstr>Slide 8</vt:lpstr>
      <vt:lpstr>Slide 9</vt:lpstr>
      <vt:lpstr>Slide 10</vt:lpstr>
      <vt:lpstr>TYPES OF CNT’s AND RELATED STRUCTURES:</vt:lpstr>
      <vt:lpstr>SINGLE WALLED</vt:lpstr>
      <vt:lpstr>Slide 13</vt:lpstr>
      <vt:lpstr>MULTI WALLED</vt:lpstr>
      <vt:lpstr>Slide 15</vt:lpstr>
      <vt:lpstr>NANOBUD</vt:lpstr>
      <vt:lpstr>Slide 17</vt:lpstr>
      <vt:lpstr>Slide 18</vt:lpstr>
      <vt:lpstr>Slide 19</vt:lpstr>
      <vt:lpstr>SYNTHESIS OF CARBON NANOTUBES </vt:lpstr>
      <vt:lpstr>Slide 21</vt:lpstr>
      <vt:lpstr>Slide 22</vt:lpstr>
      <vt:lpstr>Slide 23</vt:lpstr>
      <vt:lpstr> LASER ABLATION</vt:lpstr>
      <vt:lpstr>Slide 25</vt:lpstr>
      <vt:lpstr>Slide 26</vt:lpstr>
      <vt:lpstr>Slide 27</vt:lpstr>
      <vt:lpstr>Slide 28</vt:lpstr>
      <vt:lpstr>Slide 29</vt:lpstr>
      <vt:lpstr>APPLICATION OF CARBON NANOTUBES</vt:lpstr>
      <vt:lpstr>APPLICATION OF CARBON NANOTUBES:</vt:lpstr>
      <vt:lpstr>SPACE ELEVATOR</vt:lpstr>
      <vt:lpstr>FASTER COMPUTER CHIPS</vt:lpstr>
      <vt:lpstr>SOLAR CELLS</vt:lpstr>
      <vt:lpstr>CANCER TREATMENT</vt:lpstr>
      <vt:lpstr>BETTER CAPACITORS THAT REPLACES BATTERIES</vt:lpstr>
      <vt:lpstr>FLEXIBLE DISPLAY</vt:lpstr>
      <vt:lpstr>BODY ARMOR</vt:lpstr>
      <vt:lpstr>APPLICATION OF CARBON NANOTUBES IN CIVIL ENGINEERING</vt:lpstr>
      <vt:lpstr>APPLICATION OF CARBON NANOTUBES IN CIVIL ENGINEERING </vt:lpstr>
      <vt:lpstr>Slide 41</vt:lpstr>
      <vt:lpstr>Experimental Approach </vt:lpstr>
      <vt:lpstr>Slide 43</vt:lpstr>
      <vt:lpstr>Slide 44</vt:lpstr>
      <vt:lpstr>RESULTS</vt:lpstr>
      <vt:lpstr>Slide 46</vt:lpstr>
      <vt:lpstr>Slide 47</vt:lpstr>
      <vt:lpstr>Slide 48</vt:lpstr>
      <vt:lpstr>Slide 49</vt:lpstr>
      <vt:lpstr>Slide 50</vt:lpstr>
      <vt:lpstr>CONCLUSION</vt:lpstr>
      <vt:lpstr>REFERENCES</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APURV</dc:creator>
  <cp:lastModifiedBy>APURV</cp:lastModifiedBy>
  <cp:revision>155</cp:revision>
  <dcterms:created xsi:type="dcterms:W3CDTF">2010-10-28T13:56:37Z</dcterms:created>
  <dcterms:modified xsi:type="dcterms:W3CDTF">2010-11-19T04:32:53Z</dcterms:modified>
</cp:coreProperties>
</file>