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8" r:id="rId9"/>
    <p:sldId id="269" r:id="rId10"/>
    <p:sldId id="263" r:id="rId11"/>
    <p:sldId id="265" r:id="rId12"/>
    <p:sldId id="270" r:id="rId13"/>
    <p:sldId id="273" r:id="rId14"/>
    <p:sldId id="271" r:id="rId15"/>
    <p:sldId id="272" r:id="rId16"/>
    <p:sldId id="264" r:id="rId17"/>
    <p:sldId id="266" r:id="rId18"/>
    <p:sldId id="299" r:id="rId19"/>
    <p:sldId id="267" r:id="rId20"/>
    <p:sldId id="275" r:id="rId21"/>
    <p:sldId id="277" r:id="rId22"/>
    <p:sldId id="278" r:id="rId23"/>
    <p:sldId id="279" r:id="rId24"/>
    <p:sldId id="276" r:id="rId25"/>
    <p:sldId id="280" r:id="rId26"/>
    <p:sldId id="311" r:id="rId27"/>
    <p:sldId id="306" r:id="rId28"/>
    <p:sldId id="308" r:id="rId29"/>
    <p:sldId id="309" r:id="rId30"/>
    <p:sldId id="310" r:id="rId31"/>
    <p:sldId id="281" r:id="rId32"/>
    <p:sldId id="282" r:id="rId33"/>
    <p:sldId id="296" r:id="rId34"/>
    <p:sldId id="283" r:id="rId35"/>
    <p:sldId id="284" r:id="rId36"/>
    <p:sldId id="286" r:id="rId37"/>
    <p:sldId id="297" r:id="rId38"/>
    <p:sldId id="298" r:id="rId39"/>
    <p:sldId id="293" r:id="rId40"/>
    <p:sldId id="287" r:id="rId41"/>
    <p:sldId id="288" r:id="rId42"/>
    <p:sldId id="291" r:id="rId43"/>
    <p:sldId id="292" r:id="rId44"/>
    <p:sldId id="289" r:id="rId45"/>
    <p:sldId id="290" r:id="rId46"/>
    <p:sldId id="294" r:id="rId47"/>
    <p:sldId id="285" r:id="rId48"/>
    <p:sldId id="295" r:id="rId49"/>
    <p:sldId id="300" r:id="rId50"/>
    <p:sldId id="301" r:id="rId51"/>
    <p:sldId id="302" r:id="rId52"/>
    <p:sldId id="303" r:id="rId53"/>
    <p:sldId id="304" r:id="rId54"/>
    <p:sldId id="312" r:id="rId55"/>
    <p:sldId id="30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67" autoAdjust="0"/>
  </p:normalViewPr>
  <p:slideViewPr>
    <p:cSldViewPr>
      <p:cViewPr varScale="1">
        <p:scale>
          <a:sx n="75" d="100"/>
          <a:sy n="75" d="100"/>
        </p:scale>
        <p:origin x="-1020" y="-84"/>
      </p:cViewPr>
      <p:guideLst>
        <p:guide orient="horz" pos="2160"/>
        <p:guide pos="2880"/>
      </p:guideLst>
    </p:cSldViewPr>
  </p:slideViewPr>
  <p:outlineViewPr>
    <p:cViewPr>
      <p:scale>
        <a:sx n="33" d="100"/>
        <a:sy n="33" d="100"/>
      </p:scale>
      <p:origin x="0" y="2079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C3AB5-64F1-4B4D-BB7E-2C1A5C4BD310}"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C3AB5-64F1-4B4D-BB7E-2C1A5C4BD3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A41C3AB5-64F1-4B4D-BB7E-2C1A5C4BD31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C3AB5-64F1-4B4D-BB7E-2C1A5C4BD3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C3AB5-64F1-4B4D-BB7E-2C1A5C4BD31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C3AB5-64F1-4B4D-BB7E-2C1A5C4BD3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1C3AB5-64F1-4B4D-BB7E-2C1A5C4BD3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1C3AB5-64F1-4B4D-BB7E-2C1A5C4BD3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1C3AB5-64F1-4B4D-BB7E-2C1A5C4BD3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2905C90-7483-4E84-A998-43CA19C53C8A}" type="datetimeFigureOut">
              <a:rPr lang="en-US" smtClean="0"/>
              <a:pPr/>
              <a:t>11/19/2010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C3AB5-64F1-4B4D-BB7E-2C1A5C4BD310}"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62905C90-7483-4E84-A998-43CA19C53C8A}" type="datetimeFigureOut">
              <a:rPr lang="en-US" smtClean="0"/>
              <a:pPr/>
              <a:t>11/19/2010</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A41C3AB5-64F1-4B4D-BB7E-2C1A5C4BD31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2905C90-7483-4E84-A998-43CA19C53C8A}" type="datetimeFigureOut">
              <a:rPr lang="en-US" smtClean="0"/>
              <a:pPr/>
              <a:t>11/19/2010</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A41C3AB5-64F1-4B4D-BB7E-2C1A5C4BD3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en.wikipedia.org/wiki/File:Abdoun_Bridge_(7).j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upload.wikimedia.org/wikipedia/commons/1/1a/Prestressed_concrete_en.sv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1"/>
            <a:ext cx="7772400" cy="1219199"/>
          </a:xfrm>
        </p:spPr>
        <p:txBody>
          <a:bodyPr>
            <a:normAutofit/>
          </a:bodyPr>
          <a:lstStyle/>
          <a:p>
            <a:r>
              <a:rPr lang="en-US" sz="4000" b="0" dirty="0" smtClean="0">
                <a:latin typeface="Times New Roman" pitchFamily="18" charset="0"/>
                <a:cs typeface="Times New Roman" pitchFamily="18" charset="0"/>
              </a:rPr>
              <a:t>PRECAST CONSTRUCTION</a:t>
            </a:r>
            <a:endParaRPr lang="en-US" sz="4000" b="0" dirty="0">
              <a:latin typeface="Times New Roman" pitchFamily="18" charset="0"/>
              <a:cs typeface="Times New Roman" pitchFamily="18" charset="0"/>
            </a:endParaRPr>
          </a:p>
        </p:txBody>
      </p:sp>
      <p:sp>
        <p:nvSpPr>
          <p:cNvPr id="3" name="Subtitle 2"/>
          <p:cNvSpPr>
            <a:spLocks noGrp="1"/>
          </p:cNvSpPr>
          <p:nvPr>
            <p:ph type="subTitle" idx="1"/>
          </p:nvPr>
        </p:nvSpPr>
        <p:spPr>
          <a:xfrm>
            <a:off x="381000" y="5029200"/>
            <a:ext cx="8763000" cy="1447800"/>
          </a:xfrm>
        </p:spPr>
        <p:txBody>
          <a:bodyPr>
            <a:normAutofit/>
          </a:bodyPr>
          <a:lstStyle/>
          <a:p>
            <a:pPr algn="l"/>
            <a:r>
              <a:rPr lang="en-US" dirty="0" smtClean="0">
                <a:solidFill>
                  <a:schemeClr val="accent1">
                    <a:lumMod val="60000"/>
                    <a:lumOff val="40000"/>
                  </a:schemeClr>
                </a:solidFill>
                <a:latin typeface="Times New Roman" pitchFamily="18" charset="0"/>
                <a:cs typeface="Times New Roman" pitchFamily="18" charset="0"/>
              </a:rPr>
              <a:t>Prepared by:                                             </a:t>
            </a:r>
            <a:endParaRPr lang="en-US" dirty="0">
              <a:solidFill>
                <a:schemeClr val="accent1">
                  <a:lumMod val="60000"/>
                  <a:lumOff val="40000"/>
                </a:schemeClr>
              </a:solidFill>
              <a:latin typeface="Times New Roman" pitchFamily="18" charset="0"/>
              <a:cs typeface="Times New Roman" pitchFamily="18" charset="0"/>
            </a:endParaRPr>
          </a:p>
          <a:p>
            <a:pPr algn="l"/>
            <a:r>
              <a:rPr lang="en-US" dirty="0" smtClean="0">
                <a:solidFill>
                  <a:schemeClr val="accent1">
                    <a:lumMod val="60000"/>
                    <a:lumOff val="40000"/>
                  </a:schemeClr>
                </a:solidFill>
                <a:latin typeface="Times New Roman" pitchFamily="18" charset="0"/>
                <a:cs typeface="Times New Roman" pitchFamily="18" charset="0"/>
              </a:rPr>
              <a:t>PARTH S. PATEL                                        </a:t>
            </a:r>
          </a:p>
          <a:p>
            <a:pPr algn="l"/>
            <a:r>
              <a:rPr lang="en-US" dirty="0" smtClean="0">
                <a:solidFill>
                  <a:schemeClr val="accent1">
                    <a:lumMod val="60000"/>
                    <a:lumOff val="40000"/>
                  </a:schemeClr>
                </a:solidFill>
                <a:latin typeface="Times New Roman" pitchFamily="18" charset="0"/>
                <a:cs typeface="Times New Roman" pitchFamily="18" charset="0"/>
              </a:rPr>
              <a:t>SD1510</a:t>
            </a:r>
            <a:endParaRPr lang="en-US" dirty="0">
              <a:solidFill>
                <a:schemeClr val="accent1">
                  <a:lumMod val="60000"/>
                  <a:lumOff val="40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0" y="1447800"/>
            <a:ext cx="4572000" cy="37338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572000" y="1447800"/>
            <a:ext cx="4572000" cy="3733800"/>
          </a:xfrm>
          <a:prstGeom prst="rect">
            <a:avLst/>
          </a:prstGeom>
          <a:noFill/>
          <a:ln w="9525">
            <a:noFill/>
            <a:miter lim="800000"/>
            <a:headEnd/>
            <a:tailEnd/>
          </a:ln>
          <a:effectLst/>
        </p:spPr>
      </p:pic>
    </p:spTree>
  </p:cSld>
  <p:clrMapOvr>
    <a:masterClrMapping/>
  </p:clrMapOvr>
  <p:transition>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FRAME SYSTEMS</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152400" y="1524000"/>
            <a:ext cx="8534400" cy="5181600"/>
          </a:xfrm>
        </p:spPr>
        <p:txBody>
          <a:bodyPr>
            <a:normAutofit/>
          </a:bodyPr>
          <a:lstStyle/>
          <a:p>
            <a:r>
              <a:rPr lang="en-US" sz="1800" dirty="0" smtClean="0">
                <a:latin typeface="Times New Roman" pitchFamily="18" charset="0"/>
                <a:cs typeface="Times New Roman" pitchFamily="18" charset="0"/>
              </a:rPr>
              <a:t>Precast frames can be constructed using either linear elements or spatial beam-column sub-assemblages.  </a:t>
            </a:r>
          </a:p>
          <a:p>
            <a:r>
              <a:rPr lang="en-US" sz="1800" dirty="0" smtClean="0">
                <a:latin typeface="Times New Roman" pitchFamily="18" charset="0"/>
                <a:cs typeface="Times New Roman" pitchFamily="18" charset="0"/>
              </a:rPr>
              <a:t>The connecting faces are at the beam-column junctions. </a:t>
            </a:r>
          </a:p>
          <a:p>
            <a:r>
              <a:rPr lang="en-US" sz="1800" dirty="0" smtClean="0">
                <a:latin typeface="Times New Roman" pitchFamily="18" charset="0"/>
                <a:cs typeface="Times New Roman" pitchFamily="18" charset="0"/>
              </a:rPr>
              <a:t>The beams can be seated on corbels at the columns, for ease of construction.</a:t>
            </a:r>
          </a:p>
          <a:p>
            <a:r>
              <a:rPr lang="en-US" sz="1800" dirty="0" smtClean="0">
                <a:latin typeface="Times New Roman" pitchFamily="18" charset="0"/>
                <a:cs typeface="Times New Roman" pitchFamily="18" charset="0"/>
              </a:rPr>
              <a:t>To aid the shear transfer from the beam to the column. The beam-column joints accomplished in this way are hinged. </a:t>
            </a:r>
          </a:p>
          <a:p>
            <a:r>
              <a:rPr lang="en-US" sz="1800" dirty="0" smtClean="0">
                <a:latin typeface="Times New Roman" pitchFamily="18" charset="0"/>
                <a:cs typeface="Times New Roman" pitchFamily="18" charset="0"/>
              </a:rPr>
              <a:t>However, rigid beam-column connections are used in some cases, when the continuity of longitudinal reinforcement through the beam-column joint needs to be ensured. </a:t>
            </a: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FRAME SYSTEMS</a:t>
            </a:r>
            <a:endParaRPr lang="en-US" sz="4000" dirty="0"/>
          </a:p>
        </p:txBody>
      </p:sp>
      <p:pic>
        <p:nvPicPr>
          <p:cNvPr id="7" name="Picture 2"/>
          <p:cNvPicPr>
            <a:picLocks noChangeAspect="1" noChangeArrowheads="1"/>
          </p:cNvPicPr>
          <p:nvPr/>
        </p:nvPicPr>
        <p:blipFill>
          <a:blip r:embed="rId2"/>
          <a:srcRect/>
          <a:stretch>
            <a:fillRect/>
          </a:stretch>
        </p:blipFill>
        <p:spPr bwMode="auto">
          <a:xfrm>
            <a:off x="1295400" y="1524000"/>
            <a:ext cx="678180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686800" cy="1251062"/>
          </a:xfrm>
        </p:spPr>
        <p:txBody>
          <a:bodyPr>
            <a:normAutofit/>
          </a:bodyPr>
          <a:lstStyle/>
          <a:p>
            <a:r>
              <a:rPr lang="en-US" sz="4000" b="0" dirty="0" smtClean="0">
                <a:latin typeface="Times New Roman" pitchFamily="18" charset="0"/>
                <a:cs typeface="Times New Roman" pitchFamily="18" charset="0"/>
              </a:rPr>
              <a:t>CONNECTIONS-COLUMN TO BASE</a:t>
            </a:r>
            <a:endParaRPr lang="en-US" sz="4000" dirty="0"/>
          </a:p>
        </p:txBody>
      </p:sp>
      <p:pic>
        <p:nvPicPr>
          <p:cNvPr id="6146" name="Picture 2"/>
          <p:cNvPicPr>
            <a:picLocks noChangeAspect="1" noChangeArrowheads="1"/>
          </p:cNvPicPr>
          <p:nvPr/>
        </p:nvPicPr>
        <p:blipFill>
          <a:blip r:embed="rId2"/>
          <a:srcRect/>
          <a:stretch>
            <a:fillRect/>
          </a:stretch>
        </p:blipFill>
        <p:spPr bwMode="auto">
          <a:xfrm>
            <a:off x="381000" y="1524000"/>
            <a:ext cx="6248400" cy="48006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a:stretch>
            <a:fillRect/>
          </a:stretch>
        </p:blipFill>
        <p:spPr bwMode="auto">
          <a:xfrm>
            <a:off x="6019800" y="1524000"/>
            <a:ext cx="3119516"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CONNECTIONS-COLUMN</a:t>
            </a:r>
            <a:endParaRPr lang="en-US" sz="4000" b="0" dirty="0">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2"/>
          <a:srcRect/>
          <a:stretch>
            <a:fillRect/>
          </a:stretch>
        </p:blipFill>
        <p:spPr bwMode="auto">
          <a:xfrm>
            <a:off x="533400" y="1524000"/>
            <a:ext cx="777240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CONNECTIONS-SLAB TO BEAM</a:t>
            </a:r>
            <a:endParaRPr lang="en-US" sz="4000" dirty="0"/>
          </a:p>
        </p:txBody>
      </p:sp>
      <p:pic>
        <p:nvPicPr>
          <p:cNvPr id="7170" name="Picture 2"/>
          <p:cNvPicPr>
            <a:picLocks noChangeAspect="1" noChangeArrowheads="1"/>
          </p:cNvPicPr>
          <p:nvPr/>
        </p:nvPicPr>
        <p:blipFill>
          <a:blip r:embed="rId2"/>
          <a:srcRect/>
          <a:stretch>
            <a:fillRect/>
          </a:stretch>
        </p:blipFill>
        <p:spPr bwMode="auto">
          <a:xfrm>
            <a:off x="228600" y="1524000"/>
            <a:ext cx="4419600" cy="508635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495800" y="1676400"/>
            <a:ext cx="4391025"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1251062"/>
          </a:xfrm>
        </p:spPr>
        <p:txBody>
          <a:bodyPr>
            <a:noAutofit/>
          </a:bodyPr>
          <a:lstStyle/>
          <a:p>
            <a:r>
              <a:rPr lang="en-US" sz="4000" b="0" dirty="0" smtClean="0">
                <a:latin typeface="Times New Roman" pitchFamily="18" charset="0"/>
                <a:cs typeface="Times New Roman" pitchFamily="18" charset="0"/>
              </a:rPr>
              <a:t>CONNECTIONS-COLUMN TO BEAM</a:t>
            </a:r>
            <a:endParaRPr lang="en-US" sz="4000" b="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srcRect/>
          <a:stretch>
            <a:fillRect/>
          </a:stretch>
        </p:blipFill>
        <p:spPr bwMode="auto">
          <a:xfrm>
            <a:off x="1828800" y="1905000"/>
            <a:ext cx="5086350" cy="4219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403462"/>
          </a:xfrm>
        </p:spPr>
        <p:txBody>
          <a:bodyPr>
            <a:normAutofit fontScale="90000"/>
          </a:bodyPr>
          <a:lstStyle/>
          <a:p>
            <a:r>
              <a:rPr lang="en-US" sz="4400" b="0" dirty="0" smtClean="0">
                <a:latin typeface="Times New Roman" pitchFamily="18" charset="0"/>
                <a:cs typeface="Times New Roman" pitchFamily="18" charset="0"/>
              </a:rPr>
              <a:t>SLAB-COLUMN SYSTEM WITH SHEAR WALL</a:t>
            </a:r>
            <a:endParaRPr lang="en-US" b="0" dirty="0"/>
          </a:p>
        </p:txBody>
      </p:sp>
      <p:sp>
        <p:nvSpPr>
          <p:cNvPr id="4" name="Content Placeholder 3"/>
          <p:cNvSpPr>
            <a:spLocks noGrp="1"/>
          </p:cNvSpPr>
          <p:nvPr>
            <p:ph sz="half" idx="2"/>
          </p:nvPr>
        </p:nvSpPr>
        <p:spPr>
          <a:xfrm>
            <a:off x="381000" y="1524000"/>
            <a:ext cx="8534400" cy="4876800"/>
          </a:xfrm>
        </p:spPr>
        <p:txBody>
          <a:bodyPr>
            <a:noAutofit/>
          </a:bodyPr>
          <a:lstStyle/>
          <a:p>
            <a:r>
              <a:rPr lang="en-US" sz="1800" dirty="0" smtClean="0">
                <a:latin typeface="Times New Roman" pitchFamily="18" charset="0"/>
                <a:cs typeface="Times New Roman" pitchFamily="18" charset="0"/>
              </a:rPr>
              <a:t>These systems rely on shear walls to sustain lateral load effects, whereas the slab-column structure resists mainly gravity loads. </a:t>
            </a:r>
          </a:p>
          <a:p>
            <a:r>
              <a:rPr lang="en-US" sz="1800" dirty="0" smtClean="0">
                <a:latin typeface="Times New Roman" pitchFamily="18" charset="0"/>
                <a:cs typeface="Times New Roman" pitchFamily="18" charset="0"/>
              </a:rPr>
              <a:t>Pre-stressed slab-column system were introduced in the last decade of the Soviet Union (period 1980) </a:t>
            </a:r>
          </a:p>
          <a:p>
            <a:r>
              <a:rPr lang="en-US" sz="1800" dirty="0" smtClean="0">
                <a:latin typeface="Times New Roman" pitchFamily="18" charset="0"/>
                <a:cs typeface="Times New Roman" pitchFamily="18" charset="0"/>
              </a:rPr>
              <a:t>Reinforced concrete slabs are poured on the ground in forms.</a:t>
            </a:r>
          </a:p>
          <a:p>
            <a:r>
              <a:rPr lang="en-US" sz="1800" dirty="0" smtClean="0">
                <a:latin typeface="Times New Roman" pitchFamily="18" charset="0"/>
                <a:cs typeface="Times New Roman" pitchFamily="18" charset="0"/>
              </a:rPr>
              <a:t>The slab panels are lifted to the top of the column and then moved downwards to the final position. Temporary supports are used to keep the slabs in the position until the connection with the columns has been achieved.</a:t>
            </a:r>
          </a:p>
          <a:p>
            <a:r>
              <a:rPr lang="en-US" sz="1800" dirty="0" smtClean="0">
                <a:latin typeface="Times New Roman" pitchFamily="18" charset="0"/>
                <a:cs typeface="Times New Roman" pitchFamily="18" charset="0"/>
              </a:rPr>
              <a:t> In the connections, the steel bars (dowels) that project from the edges of the slabs are welded to the dowels of the adjacent components and transverse reinforcement bars are installed in place. The connections are then filled with concrete that is poured at the site.</a:t>
            </a:r>
          </a:p>
          <a:p>
            <a:r>
              <a:rPr lang="en-US" sz="1800" dirty="0" smtClean="0">
                <a:latin typeface="Times New Roman" pitchFamily="18" charset="0"/>
                <a:cs typeface="Times New Roman" pitchFamily="18" charset="0"/>
              </a:rPr>
              <a:t> Most buildings of this type have some kind of lateral load-resisting elements, mainly consisting of cast-in-place or precast shear walls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dirty="0" smtClean="0">
                <a:latin typeface="Times New Roman" pitchFamily="18" charset="0"/>
                <a:cs typeface="Times New Roman" pitchFamily="18" charset="0"/>
              </a:rPr>
              <a:t>SLAB-COLUMN SYSTEM WITH SHEAR WALL</a:t>
            </a:r>
            <a:endParaRPr lang="en-US" sz="4000" dirty="0"/>
          </a:p>
        </p:txBody>
      </p:sp>
      <p:pic>
        <p:nvPicPr>
          <p:cNvPr id="7" name="Picture 2"/>
          <p:cNvPicPr>
            <a:picLocks noChangeAspect="1" noChangeArrowheads="1"/>
          </p:cNvPicPr>
          <p:nvPr/>
        </p:nvPicPr>
        <p:blipFill>
          <a:blip r:embed="rId2"/>
          <a:srcRect/>
          <a:stretch>
            <a:fillRect/>
          </a:stretch>
        </p:blipFill>
        <p:spPr bwMode="auto">
          <a:xfrm>
            <a:off x="2286000" y="1524000"/>
            <a:ext cx="487680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CARE TO TAKE DURING CASTING</a:t>
            </a:r>
            <a:endParaRPr lang="en-US" sz="4000" b="0" dirty="0">
              <a:latin typeface="Times New Roman" pitchFamily="18" charset="0"/>
              <a:cs typeface="Times New Roman" pitchFamily="18" charset="0"/>
            </a:endParaRPr>
          </a:p>
        </p:txBody>
      </p:sp>
      <p:sp>
        <p:nvSpPr>
          <p:cNvPr id="5" name="Content Placeholder 4"/>
          <p:cNvSpPr>
            <a:spLocks noGrp="1"/>
          </p:cNvSpPr>
          <p:nvPr>
            <p:ph idx="1"/>
          </p:nvPr>
        </p:nvSpPr>
        <p:spPr/>
        <p:txBody>
          <a:bodyPr>
            <a:normAutofit/>
          </a:bodyPr>
          <a:lstStyle/>
          <a:p>
            <a:r>
              <a:rPr lang="en-US" sz="1800" dirty="0" smtClean="0">
                <a:latin typeface="Times New Roman" pitchFamily="18" charset="0"/>
                <a:cs typeface="Times New Roman" pitchFamily="18" charset="0"/>
              </a:rPr>
              <a:t>Good formwork to be used</a:t>
            </a:r>
          </a:p>
          <a:p>
            <a:r>
              <a:rPr lang="en-US" sz="1800" dirty="0" smtClean="0">
                <a:latin typeface="Times New Roman" pitchFamily="18" charset="0"/>
                <a:cs typeface="Times New Roman" pitchFamily="18" charset="0"/>
              </a:rPr>
              <a:t>Lubricant should be applied to forms</a:t>
            </a:r>
          </a:p>
          <a:p>
            <a:r>
              <a:rPr lang="en-US" sz="1800" dirty="0" smtClean="0">
                <a:latin typeface="Times New Roman" pitchFamily="18" charset="0"/>
                <a:cs typeface="Times New Roman" pitchFamily="18" charset="0"/>
              </a:rPr>
              <a:t>Quality concrete to be used</a:t>
            </a:r>
          </a:p>
          <a:p>
            <a:r>
              <a:rPr lang="en-US" sz="1800" dirty="0" smtClean="0">
                <a:latin typeface="Times New Roman" pitchFamily="18" charset="0"/>
                <a:cs typeface="Times New Roman" pitchFamily="18" charset="0"/>
              </a:rPr>
              <a:t>Suitable method of vibration should be used</a:t>
            </a:r>
          </a:p>
          <a:p>
            <a:r>
              <a:rPr lang="en-US" sz="1800" dirty="0" smtClean="0">
                <a:latin typeface="Times New Roman" pitchFamily="18" charset="0"/>
                <a:cs typeface="Times New Roman" pitchFamily="18" charset="0"/>
              </a:rPr>
              <a:t>Water for Curing should be good</a:t>
            </a:r>
          </a:p>
          <a:p>
            <a:r>
              <a:rPr lang="en-US" sz="1800" dirty="0" smtClean="0">
                <a:latin typeface="Times New Roman" pitchFamily="18" charset="0"/>
                <a:cs typeface="Times New Roman" pitchFamily="18" charset="0"/>
              </a:rPr>
              <a:t>Steam curing can be use for mass production, if cost is available</a:t>
            </a:r>
          </a:p>
          <a:p>
            <a:pPr>
              <a:buNone/>
            </a:pPr>
            <a:r>
              <a:rPr lang="en-US" sz="1800" dirty="0" smtClean="0">
                <a:latin typeface="Times New Roman" pitchFamily="18" charset="0"/>
                <a:cs typeface="Times New Roman" pitchFamily="18" charset="0"/>
              </a:rPr>
              <a:t>  </a:t>
            </a:r>
          </a:p>
          <a:p>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CARE TO TAKE AT PLANT</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457200" y="1524000"/>
            <a:ext cx="4800600" cy="5334000"/>
          </a:xfrm>
        </p:spPr>
        <p:txBody>
          <a:bodyPr>
            <a:normAutofit/>
          </a:bodyPr>
          <a:lstStyle/>
          <a:p>
            <a:pPr>
              <a:lnSpc>
                <a:spcPct val="90000"/>
              </a:lnSpc>
            </a:pPr>
            <a:r>
              <a:rPr lang="en-US" sz="1800" dirty="0" smtClean="0">
                <a:latin typeface="Times New Roman" pitchFamily="18" charset="0"/>
                <a:cs typeface="Times New Roman" pitchFamily="18" charset="0"/>
              </a:rPr>
              <a:t>Once a piece has been fabricated, it is necessary to remove it from the mold without being damaged.</a:t>
            </a:r>
          </a:p>
          <a:p>
            <a:pPr>
              <a:lnSpc>
                <a:spcPct val="90000"/>
              </a:lnSpc>
            </a:pPr>
            <a:r>
              <a:rPr lang="en-US" sz="1800" dirty="0" smtClean="0">
                <a:latin typeface="Times New Roman" pitchFamily="18" charset="0"/>
                <a:cs typeface="Times New Roman" pitchFamily="18" charset="0"/>
              </a:rPr>
              <a:t>Breakaway forms should be used to allow a member to lift away from the casting bed without becoming wedged within the form </a:t>
            </a:r>
          </a:p>
          <a:p>
            <a:pPr>
              <a:lnSpc>
                <a:spcPct val="90000"/>
              </a:lnSpc>
            </a:pPr>
            <a:r>
              <a:rPr lang="en-US" sz="1800" dirty="0" smtClean="0">
                <a:latin typeface="Times New Roman" pitchFamily="18" charset="0"/>
                <a:cs typeface="Times New Roman" pitchFamily="18" charset="0"/>
              </a:rPr>
              <a:t>Orientation of members during storage, shipping and final in-place position is critical</a:t>
            </a:r>
          </a:p>
          <a:p>
            <a:pPr>
              <a:lnSpc>
                <a:spcPct val="90000"/>
              </a:lnSpc>
            </a:pPr>
            <a:r>
              <a:rPr lang="en-US" sz="1800" dirty="0" smtClean="0">
                <a:latin typeface="Times New Roman" pitchFamily="18" charset="0"/>
                <a:cs typeface="Times New Roman" pitchFamily="18" charset="0"/>
              </a:rPr>
              <a:t>Sand bed will help protect edge </a:t>
            </a:r>
          </a:p>
          <a:p>
            <a:pPr>
              <a:lnSpc>
                <a:spcPct val="90000"/>
              </a:lnSpc>
            </a:pPr>
            <a:r>
              <a:rPr lang="en-US" sz="1800" dirty="0" smtClean="0">
                <a:latin typeface="Times New Roman" pitchFamily="18" charset="0"/>
                <a:cs typeface="Times New Roman" pitchFamily="18" charset="0"/>
              </a:rPr>
              <a:t>Tilt tables or turning rigs are used to reduce stripping stresses</a:t>
            </a:r>
          </a:p>
          <a:p>
            <a:pPr>
              <a:lnSpc>
                <a:spcPct val="90000"/>
              </a:lnSpc>
            </a:pPr>
            <a:r>
              <a:rPr lang="en-US" sz="1800" dirty="0" smtClean="0">
                <a:latin typeface="Times New Roman" pitchFamily="18" charset="0"/>
                <a:cs typeface="Times New Roman" pitchFamily="18" charset="0"/>
              </a:rPr>
              <a:t>Warpage in storage may be caused by</a:t>
            </a:r>
          </a:p>
          <a:p>
            <a:pPr lvl="1">
              <a:lnSpc>
                <a:spcPct val="90000"/>
              </a:lnSpc>
              <a:buClr>
                <a:schemeClr val="accent1"/>
              </a:buClr>
            </a:pPr>
            <a:r>
              <a:rPr lang="en-US" sz="1800" dirty="0" smtClean="0">
                <a:latin typeface="Times New Roman" pitchFamily="18" charset="0"/>
                <a:cs typeface="Times New Roman" pitchFamily="18" charset="0"/>
              </a:rPr>
              <a:t>temperature or shrinkage differential between surfaces</a:t>
            </a:r>
          </a:p>
          <a:p>
            <a:pPr lvl="1">
              <a:lnSpc>
                <a:spcPct val="90000"/>
              </a:lnSpc>
              <a:buClr>
                <a:schemeClr val="accent1"/>
              </a:buClr>
            </a:pPr>
            <a:r>
              <a:rPr lang="en-US" sz="1800" dirty="0" smtClean="0">
                <a:latin typeface="Times New Roman" pitchFamily="18" charset="0"/>
                <a:cs typeface="Times New Roman" pitchFamily="18" charset="0"/>
              </a:rPr>
              <a:t>creep </a:t>
            </a:r>
          </a:p>
          <a:p>
            <a:pPr>
              <a:lnSpc>
                <a:spcPct val="90000"/>
              </a:lnSpc>
            </a:pPr>
            <a:r>
              <a:rPr lang="en-US" sz="1800" dirty="0" smtClean="0">
                <a:latin typeface="Times New Roman" pitchFamily="18" charset="0"/>
                <a:cs typeface="Times New Roman" pitchFamily="18" charset="0"/>
              </a:rPr>
              <a:t>The member should be oriented in the yard so that the sun does not overheat one side</a:t>
            </a:r>
          </a:p>
          <a:p>
            <a:pPr>
              <a:lnSpc>
                <a:spcPct val="90000"/>
              </a:lnSpc>
              <a:buClr>
                <a:schemeClr val="accent2"/>
              </a:buClr>
            </a:pPr>
            <a:endParaRPr lang="en-US" sz="2100" dirty="0" smtClean="0">
              <a:latin typeface="Times New Roman" pitchFamily="18" charset="0"/>
              <a:cs typeface="Times New Roman" pitchFamily="18" charset="0"/>
            </a:endParaRPr>
          </a:p>
          <a:p>
            <a:endParaRPr lang="en-US" dirty="0"/>
          </a:p>
        </p:txBody>
      </p:sp>
      <p:pic>
        <p:nvPicPr>
          <p:cNvPr id="7" name="Picture 4"/>
          <p:cNvPicPr>
            <a:picLocks noChangeAspect="1" noChangeArrowheads="1"/>
          </p:cNvPicPr>
          <p:nvPr/>
        </p:nvPicPr>
        <p:blipFill>
          <a:blip r:embed="rId2"/>
          <a:srcRect/>
          <a:stretch>
            <a:fillRect/>
          </a:stretch>
        </p:blipFill>
        <p:spPr bwMode="auto">
          <a:xfrm>
            <a:off x="5410200" y="1524000"/>
            <a:ext cx="3733800"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INTRODUCTION</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524000"/>
            <a:ext cx="4876800" cy="5562600"/>
          </a:xfrm>
        </p:spPr>
        <p:txBody>
          <a:bodyPr>
            <a:normAutofit/>
          </a:bodyPr>
          <a:lstStyle/>
          <a:p>
            <a:pPr>
              <a:lnSpc>
                <a:spcPct val="110000"/>
              </a:lnSpc>
            </a:pPr>
            <a:r>
              <a:rPr lang="en-US" sz="1900" dirty="0">
                <a:latin typeface="Times New Roman" pitchFamily="18" charset="0"/>
                <a:cs typeface="Times New Roman" pitchFamily="18" charset="0"/>
              </a:rPr>
              <a:t>Precast Concrete is a construction product produced by casting concrete in a reusable mold or "form" which is then cured in a controlled environment, transported to the construction site and lifted into place. In contrast, </a:t>
            </a:r>
            <a:r>
              <a:rPr lang="en-US" sz="1900" dirty="0" smtClean="0">
                <a:latin typeface="Times New Roman" pitchFamily="18" charset="0"/>
                <a:cs typeface="Times New Roman" pitchFamily="18" charset="0"/>
              </a:rPr>
              <a:t>standard concrete </a:t>
            </a:r>
            <a:r>
              <a:rPr lang="en-US" sz="1900" dirty="0">
                <a:latin typeface="Times New Roman" pitchFamily="18" charset="0"/>
                <a:cs typeface="Times New Roman" pitchFamily="18" charset="0"/>
              </a:rPr>
              <a:t>is poured into site-specific forms and cured on site. </a:t>
            </a:r>
            <a:endParaRPr lang="en-US" sz="1900" dirty="0" smtClean="0">
              <a:latin typeface="Times New Roman" pitchFamily="18" charset="0"/>
              <a:cs typeface="Times New Roman" pitchFamily="18" charset="0"/>
            </a:endParaRPr>
          </a:p>
          <a:p>
            <a:pPr>
              <a:lnSpc>
                <a:spcPct val="110000"/>
              </a:lnSpc>
            </a:pPr>
            <a:r>
              <a:rPr lang="en-US" sz="1900" dirty="0">
                <a:latin typeface="Times New Roman" pitchFamily="18" charset="0"/>
                <a:cs typeface="Times New Roman" pitchFamily="18" charset="0"/>
              </a:rPr>
              <a:t>also known as "</a:t>
            </a:r>
            <a:r>
              <a:rPr lang="en-US" sz="1900" dirty="0" smtClean="0">
                <a:latin typeface="Times New Roman" pitchFamily="18" charset="0"/>
                <a:cs typeface="Times New Roman" pitchFamily="18" charset="0"/>
              </a:rPr>
              <a:t>prefabricated“</a:t>
            </a:r>
          </a:p>
          <a:p>
            <a:pPr>
              <a:lnSpc>
                <a:spcPct val="110000"/>
              </a:lnSpc>
            </a:pPr>
            <a:r>
              <a:rPr lang="en-US" sz="1900" dirty="0">
                <a:latin typeface="Times New Roman" pitchFamily="18" charset="0"/>
                <a:cs typeface="Times New Roman" pitchFamily="18" charset="0"/>
              </a:rPr>
              <a:t>produced </a:t>
            </a:r>
            <a:r>
              <a:rPr lang="en-US" sz="1900" dirty="0" smtClean="0">
                <a:latin typeface="Times New Roman" pitchFamily="18" charset="0"/>
                <a:cs typeface="Times New Roman" pitchFamily="18" charset="0"/>
              </a:rPr>
              <a:t>in plants </a:t>
            </a:r>
            <a:r>
              <a:rPr lang="en-US" sz="1900" dirty="0">
                <a:latin typeface="Times New Roman" pitchFamily="18" charset="0"/>
                <a:cs typeface="Times New Roman" pitchFamily="18" charset="0"/>
              </a:rPr>
              <a:t>in a location away from the </a:t>
            </a:r>
            <a:r>
              <a:rPr lang="en-US" sz="1900" dirty="0" smtClean="0">
                <a:latin typeface="Times New Roman" pitchFamily="18" charset="0"/>
                <a:cs typeface="Times New Roman" pitchFamily="18" charset="0"/>
              </a:rPr>
              <a:t>construction site</a:t>
            </a:r>
          </a:p>
          <a:p>
            <a:pPr>
              <a:lnSpc>
                <a:spcPct val="110000"/>
              </a:lnSpc>
            </a:pPr>
            <a:r>
              <a:rPr lang="en-US" sz="1900" dirty="0">
                <a:latin typeface="Times New Roman" pitchFamily="18" charset="0"/>
                <a:cs typeface="Times New Roman" pitchFamily="18" charset="0"/>
              </a:rPr>
              <a:t>These components are manufactured by industrial methods based on mass </a:t>
            </a:r>
            <a:r>
              <a:rPr lang="en-US" sz="1900" dirty="0" smtClean="0">
                <a:latin typeface="Times New Roman" pitchFamily="18" charset="0"/>
                <a:cs typeface="Times New Roman" pitchFamily="18" charset="0"/>
              </a:rPr>
              <a:t>production in </a:t>
            </a:r>
            <a:r>
              <a:rPr lang="en-US" sz="1900" dirty="0">
                <a:latin typeface="Times New Roman" pitchFamily="18" charset="0"/>
                <a:cs typeface="Times New Roman" pitchFamily="18" charset="0"/>
              </a:rPr>
              <a:t>order to build a large number of buildings in a short time at low cost.</a:t>
            </a:r>
          </a:p>
          <a:p>
            <a:endParaRPr lang="en-US" sz="1600" dirty="0"/>
          </a:p>
        </p:txBody>
      </p:sp>
      <p:pic>
        <p:nvPicPr>
          <p:cNvPr id="6" name="Picture 3"/>
          <p:cNvPicPr>
            <a:picLocks noChangeAspect="1" noChangeArrowheads="1"/>
          </p:cNvPicPr>
          <p:nvPr/>
        </p:nvPicPr>
        <p:blipFill>
          <a:blip r:embed="rId2"/>
          <a:srcRect/>
          <a:stretch>
            <a:fillRect/>
          </a:stretch>
        </p:blipFill>
        <p:spPr bwMode="auto">
          <a:xfrm>
            <a:off x="5105400" y="1524000"/>
            <a:ext cx="4038600" cy="3352799"/>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5105400" y="4514850"/>
            <a:ext cx="4038600" cy="2343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9448800" cy="1555862"/>
          </a:xfrm>
        </p:spPr>
        <p:txBody>
          <a:bodyPr>
            <a:normAutofit/>
          </a:bodyPr>
          <a:lstStyle/>
          <a:p>
            <a:r>
              <a:rPr lang="en-US" sz="4000" b="0" dirty="0" smtClean="0">
                <a:latin typeface="Times New Roman" pitchFamily="18" charset="0"/>
                <a:cs typeface="Times New Roman" pitchFamily="18" charset="0"/>
              </a:rPr>
              <a:t>CARE TO TAKE DURING TRANSPORTATION</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457200" y="1676400"/>
            <a:ext cx="4040188" cy="4724400"/>
          </a:xfrm>
          <a:solidFill>
            <a:schemeClr val="bg1"/>
          </a:solidFill>
          <a:ln>
            <a:solidFill>
              <a:schemeClr val="bg1"/>
            </a:solidFill>
          </a:ln>
        </p:spPr>
        <p:txBody>
          <a:bodyPr>
            <a:normAutofit lnSpcReduction="10000"/>
          </a:bodyPr>
          <a:lstStyle/>
          <a:p>
            <a:pPr>
              <a:buSzPct val="85000"/>
              <a:buFont typeface="Wingdings" pitchFamily="2" charset="2"/>
              <a:buChar char="§"/>
            </a:pPr>
            <a:r>
              <a:rPr lang="en-US" sz="1800" dirty="0" smtClean="0">
                <a:latin typeface="Times New Roman" pitchFamily="18" charset="0"/>
                <a:cs typeface="Times New Roman" pitchFamily="18" charset="0"/>
              </a:rPr>
              <a:t>The loads and forces on precast and pre-stressed concrete members during production, transportation or erection will frequently require a separate analysis</a:t>
            </a:r>
          </a:p>
          <a:p>
            <a:pPr>
              <a:buSzPct val="85000"/>
              <a:buFont typeface="Wingdings" pitchFamily="2" charset="2"/>
              <a:buChar char="§"/>
            </a:pPr>
            <a:r>
              <a:rPr lang="en-US" sz="1800" dirty="0" smtClean="0">
                <a:latin typeface="Times New Roman" pitchFamily="18" charset="0"/>
                <a:cs typeface="Times New Roman" pitchFamily="18" charset="0"/>
              </a:rPr>
              <a:t>Support points and orientation are usually different from members in their final position </a:t>
            </a:r>
          </a:p>
          <a:p>
            <a:pPr>
              <a:buSzPct val="85000"/>
              <a:buFont typeface="Wingdings" pitchFamily="2" charset="2"/>
              <a:buChar char="§"/>
            </a:pPr>
            <a:r>
              <a:rPr lang="en-US" sz="1800" dirty="0" smtClean="0">
                <a:latin typeface="Times New Roman" pitchFamily="18" charset="0"/>
                <a:cs typeface="Times New Roman" pitchFamily="18" charset="0"/>
              </a:rPr>
              <a:t>it may be necessary to cast in extra lifting devices to facilitate these maneuvers.</a:t>
            </a:r>
            <a:r>
              <a:rPr lang="en-US" sz="1800" dirty="0" smtClean="0"/>
              <a:t> </a:t>
            </a:r>
          </a:p>
          <a:p>
            <a:pPr>
              <a:buSzPct val="85000"/>
              <a:buFont typeface="Wingdings" pitchFamily="2" charset="2"/>
              <a:buChar char="§"/>
            </a:pPr>
            <a:r>
              <a:rPr lang="en-US" sz="1800" dirty="0" smtClean="0">
                <a:latin typeface="Times New Roman" pitchFamily="18" charset="0"/>
                <a:cs typeface="Times New Roman" pitchFamily="18" charset="0"/>
              </a:rPr>
              <a:t>The number and location of lifting devices are chosen to keep stresses within the allowable limits</a:t>
            </a:r>
            <a:r>
              <a:rPr lang="en-US" sz="1800" dirty="0" smtClean="0"/>
              <a:t> </a:t>
            </a:r>
          </a:p>
          <a:p>
            <a:pPr>
              <a:buSzPct val="85000"/>
              <a:buFont typeface="Wingdings" pitchFamily="2" charset="2"/>
              <a:buChar char="§"/>
            </a:pPr>
            <a:r>
              <a:rPr lang="en-US" sz="1800" dirty="0" smtClean="0">
                <a:latin typeface="Times New Roman" pitchFamily="18" charset="0"/>
                <a:cs typeface="Times New Roman" pitchFamily="18" charset="0"/>
              </a:rPr>
              <a:t>special handling required by the design should be clearly shown on drawings</a:t>
            </a:r>
          </a:p>
          <a:p>
            <a:endParaRPr lang="en-US" dirty="0"/>
          </a:p>
        </p:txBody>
      </p:sp>
      <p:pic>
        <p:nvPicPr>
          <p:cNvPr id="5" name="Picture 11"/>
          <p:cNvPicPr>
            <a:picLocks noChangeAspect="1" noChangeArrowheads="1"/>
          </p:cNvPicPr>
          <p:nvPr/>
        </p:nvPicPr>
        <p:blipFill>
          <a:blip r:embed="rId2"/>
          <a:srcRect/>
          <a:stretch>
            <a:fillRect/>
          </a:stretch>
        </p:blipFill>
        <p:spPr bwMode="auto">
          <a:xfrm>
            <a:off x="4419600" y="1524000"/>
            <a:ext cx="2260600" cy="3124200"/>
          </a:xfrm>
          <a:prstGeom prst="rect">
            <a:avLst/>
          </a:prstGeom>
          <a:noFill/>
          <a:ln w="9525">
            <a:noFill/>
            <a:miter lim="800000"/>
            <a:headEnd/>
            <a:tailEnd/>
          </a:ln>
          <a:effectLst/>
        </p:spPr>
      </p:pic>
      <p:pic>
        <p:nvPicPr>
          <p:cNvPr id="7" name="Picture 4"/>
          <p:cNvPicPr>
            <a:picLocks noChangeAspect="1" noChangeArrowheads="1"/>
          </p:cNvPicPr>
          <p:nvPr/>
        </p:nvPicPr>
        <p:blipFill>
          <a:blip r:embed="rId3"/>
          <a:srcRect/>
          <a:stretch>
            <a:fillRect/>
          </a:stretch>
        </p:blipFill>
        <p:spPr bwMode="auto">
          <a:xfrm>
            <a:off x="6781800" y="1828800"/>
            <a:ext cx="2081212" cy="251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408176"/>
          </a:xfrm>
        </p:spPr>
        <p:txBody>
          <a:bodyPr>
            <a:normAutofit/>
          </a:bodyPr>
          <a:lstStyle/>
          <a:p>
            <a:r>
              <a:rPr lang="en-US" sz="4000" b="0" dirty="0" smtClean="0">
                <a:latin typeface="Times New Roman" pitchFamily="18" charset="0"/>
                <a:cs typeface="Times New Roman" pitchFamily="18" charset="0"/>
              </a:rPr>
              <a:t>CARE TO TAKE DURING TRANSPORTATION</a:t>
            </a:r>
            <a:endParaRPr lang="en-US" sz="4000" dirty="0"/>
          </a:p>
        </p:txBody>
      </p:sp>
      <p:sp>
        <p:nvSpPr>
          <p:cNvPr id="8" name="Content Placeholder 7"/>
          <p:cNvSpPr>
            <a:spLocks noGrp="1"/>
          </p:cNvSpPr>
          <p:nvPr>
            <p:ph idx="1"/>
          </p:nvPr>
        </p:nvSpPr>
        <p:spPr>
          <a:xfrm>
            <a:off x="457200" y="1775191"/>
            <a:ext cx="4648200" cy="4625609"/>
          </a:xfrm>
        </p:spPr>
        <p:txBody>
          <a:bodyPr>
            <a:normAutofit/>
          </a:bodyPr>
          <a:lstStyle/>
          <a:p>
            <a:pPr>
              <a:lnSpc>
                <a:spcPct val="90000"/>
              </a:lnSpc>
            </a:pPr>
            <a:r>
              <a:rPr lang="en-US" sz="1800" dirty="0" smtClean="0">
                <a:latin typeface="Times New Roman" pitchFamily="18" charset="0"/>
                <a:cs typeface="Times New Roman" pitchFamily="18" charset="0"/>
              </a:rPr>
              <a:t>Lifting points must be located to keep member stresses within limits and to ensure proper alignment of the piece as it is being lifted</a:t>
            </a:r>
          </a:p>
          <a:p>
            <a:pPr>
              <a:lnSpc>
                <a:spcPct val="90000"/>
              </a:lnSpc>
            </a:pPr>
            <a:r>
              <a:rPr lang="en-US" sz="1800" dirty="0" smtClean="0">
                <a:latin typeface="Times New Roman" pitchFamily="18" charset="0"/>
                <a:cs typeface="Times New Roman" pitchFamily="18" charset="0"/>
              </a:rPr>
              <a:t>Members with unsymmetrical geometry or projecting sections may require supplemental lifting points to achieve even support during handling</a:t>
            </a:r>
          </a:p>
          <a:p>
            <a:pPr>
              <a:lnSpc>
                <a:spcPct val="90000"/>
              </a:lnSpc>
            </a:pPr>
            <a:r>
              <a:rPr lang="en-US" sz="1800" dirty="0" smtClean="0">
                <a:latin typeface="Times New Roman" pitchFamily="18" charset="0"/>
                <a:cs typeface="Times New Roman" pitchFamily="18" charset="0"/>
              </a:rPr>
              <a:t>“Come-</a:t>
            </a:r>
            <a:r>
              <a:rPr lang="en-US" sz="1800" dirty="0" err="1" smtClean="0">
                <a:latin typeface="Times New Roman" pitchFamily="18" charset="0"/>
                <a:cs typeface="Times New Roman" pitchFamily="18" charset="0"/>
              </a:rPr>
              <a:t>alongs</a:t>
            </a:r>
            <a:r>
              <a:rPr lang="en-US" sz="1800" dirty="0" smtClean="0">
                <a:latin typeface="Times New Roman" pitchFamily="18" charset="0"/>
                <a:cs typeface="Times New Roman" pitchFamily="18" charset="0"/>
              </a:rPr>
              <a:t>” or “chain-falls” are frequently used for these auxiliary lines</a:t>
            </a:r>
          </a:p>
          <a:p>
            <a:pPr>
              <a:lnSpc>
                <a:spcPct val="90000"/>
              </a:lnSpc>
            </a:pPr>
            <a:r>
              <a:rPr lang="en-US" sz="1800" dirty="0" smtClean="0">
                <a:latin typeface="Times New Roman" pitchFamily="18" charset="0"/>
                <a:cs typeface="Times New Roman" pitchFamily="18" charset="0"/>
              </a:rPr>
              <a:t>When the member has areas of small cross section or large cantilevers, it may be necessary to add a structural steel “strong back” to the piece to provide added strength </a:t>
            </a:r>
          </a:p>
          <a:p>
            <a:pPr>
              <a:lnSpc>
                <a:spcPct val="90000"/>
              </a:lnSpc>
            </a:pPr>
            <a:r>
              <a:rPr lang="en-US" sz="1800" dirty="0" smtClean="0">
                <a:latin typeface="Times New Roman" pitchFamily="18" charset="0"/>
                <a:cs typeface="Times New Roman" pitchFamily="18" charset="0"/>
              </a:rPr>
              <a:t>temporary loads</a:t>
            </a:r>
            <a:endParaRPr lang="en-US" sz="1800" dirty="0">
              <a:latin typeface="Times New Roman" pitchFamily="18" charset="0"/>
              <a:cs typeface="Times New Roman" pitchFamily="18" charset="0"/>
            </a:endParaRPr>
          </a:p>
        </p:txBody>
      </p:sp>
      <p:pic>
        <p:nvPicPr>
          <p:cNvPr id="10" name="Picture 4"/>
          <p:cNvPicPr>
            <a:picLocks noChangeAspect="1" noChangeArrowheads="1"/>
          </p:cNvPicPr>
          <p:nvPr/>
        </p:nvPicPr>
        <p:blipFill>
          <a:blip r:embed="rId2"/>
          <a:srcRect/>
          <a:stretch>
            <a:fillRect/>
          </a:stretch>
        </p:blipFill>
        <p:spPr bwMode="auto">
          <a:xfrm>
            <a:off x="5410200" y="1752600"/>
            <a:ext cx="3255962"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686800" cy="1252728"/>
          </a:xfrm>
        </p:spPr>
        <p:txBody>
          <a:bodyPr>
            <a:noAutofit/>
          </a:bodyPr>
          <a:lstStyle/>
          <a:p>
            <a:r>
              <a:rPr lang="en-US" sz="4000" b="0" dirty="0" smtClean="0">
                <a:latin typeface="Times New Roman" pitchFamily="18" charset="0"/>
                <a:cs typeface="Times New Roman" pitchFamily="18" charset="0"/>
              </a:rPr>
              <a:t>CARE TO TAKE DURING ERECTION</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775191"/>
            <a:ext cx="4800600" cy="4625609"/>
          </a:xfrm>
        </p:spPr>
        <p:txBody>
          <a:bodyPr/>
          <a:lstStyle/>
          <a:p>
            <a:pPr>
              <a:lnSpc>
                <a:spcPct val="90000"/>
              </a:lnSpc>
            </a:pPr>
            <a:r>
              <a:rPr lang="en-US" sz="1800" dirty="0" smtClean="0">
                <a:latin typeface="Times New Roman" pitchFamily="18" charset="0"/>
                <a:cs typeface="Times New Roman" pitchFamily="18" charset="0"/>
              </a:rPr>
              <a:t>Columns with eccentric loads from other framing members produce side-sway which means the columns lean out of plumb</a:t>
            </a:r>
          </a:p>
          <a:p>
            <a:r>
              <a:rPr lang="en-US" sz="1800" dirty="0" smtClean="0">
                <a:latin typeface="Times New Roman" pitchFamily="18" charset="0"/>
                <a:cs typeface="Times New Roman" pitchFamily="18" charset="0"/>
              </a:rPr>
              <a:t>A similar condition can exist when cladding panels are erected on one</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side of a multistory structure</a:t>
            </a:r>
          </a:p>
          <a:p>
            <a:r>
              <a:rPr lang="en-US" sz="1800" dirty="0" smtClean="0">
                <a:latin typeface="Times New Roman" pitchFamily="18" charset="0"/>
                <a:cs typeface="Times New Roman" pitchFamily="18" charset="0"/>
              </a:rPr>
              <a:t>Unbalanced loads due to partially complete erection may result in beam rotation</a:t>
            </a:r>
          </a:p>
          <a:p>
            <a:r>
              <a:rPr lang="en-US" sz="1800" dirty="0" smtClean="0">
                <a:latin typeface="Times New Roman" pitchFamily="18" charset="0"/>
                <a:cs typeface="Times New Roman" pitchFamily="18" charset="0"/>
              </a:rPr>
              <a:t>The erection drawings should address these Conditions</a:t>
            </a:r>
          </a:p>
          <a:p>
            <a:pPr>
              <a:lnSpc>
                <a:spcPct val="90000"/>
              </a:lnSpc>
            </a:pPr>
            <a:r>
              <a:rPr lang="en-US" sz="1800" dirty="0" smtClean="0">
                <a:latin typeface="Times New Roman" pitchFamily="18" charset="0"/>
                <a:cs typeface="Times New Roman" pitchFamily="18" charset="0"/>
              </a:rPr>
              <a:t>Some solutions are:</a:t>
            </a:r>
          </a:p>
          <a:p>
            <a:pPr marL="461772" indent="-342900">
              <a:lnSpc>
                <a:spcPct val="90000"/>
              </a:lnSpc>
              <a:buNone/>
            </a:pPr>
            <a:r>
              <a:rPr lang="en-US" sz="1800" dirty="0" smtClean="0">
                <a:latin typeface="Times New Roman" pitchFamily="18" charset="0"/>
                <a:cs typeface="Times New Roman" pitchFamily="18" charset="0"/>
              </a:rPr>
              <a:t>       Install wood wedges between flange of tee and top of beam,</a:t>
            </a:r>
          </a:p>
          <a:p>
            <a:pPr marL="461772" indent="-342900">
              <a:lnSpc>
                <a:spcPct val="90000"/>
              </a:lnSpc>
              <a:buNone/>
            </a:pPr>
            <a:r>
              <a:rPr lang="en-US" sz="1800" dirty="0" smtClean="0">
                <a:latin typeface="Times New Roman" pitchFamily="18" charset="0"/>
                <a:cs typeface="Times New Roman" pitchFamily="18" charset="0"/>
              </a:rPr>
              <a:t>       Use connection to columns that prevent rotation,</a:t>
            </a:r>
          </a:p>
          <a:p>
            <a:pPr marL="461772" indent="-342900">
              <a:lnSpc>
                <a:spcPct val="90000"/>
              </a:lnSpc>
              <a:buNone/>
            </a:pPr>
            <a:r>
              <a:rPr lang="en-US" sz="1800" dirty="0" smtClean="0">
                <a:latin typeface="Times New Roman" pitchFamily="18" charset="0"/>
                <a:cs typeface="Times New Roman" pitchFamily="18" charset="0"/>
              </a:rPr>
              <a:t>       Erect tees on both sides of beam </a:t>
            </a:r>
          </a:p>
          <a:p>
            <a:pPr lvl="1">
              <a:lnSpc>
                <a:spcPct val="90000"/>
              </a:lnSpc>
              <a:buClr>
                <a:schemeClr val="accent1"/>
              </a:buClr>
            </a:pPr>
            <a:endParaRPr lang="en-US" sz="1800" dirty="0" smtClean="0">
              <a:latin typeface="Times New Roman" pitchFamily="18" charset="0"/>
              <a:cs typeface="Times New Roman" pitchFamily="18" charset="0"/>
            </a:endParaRPr>
          </a:p>
          <a:p>
            <a:endParaRPr lang="en-US" dirty="0"/>
          </a:p>
        </p:txBody>
      </p:sp>
      <p:pic>
        <p:nvPicPr>
          <p:cNvPr id="4" name="Picture 5"/>
          <p:cNvPicPr>
            <a:picLocks noChangeAspect="1" noChangeArrowheads="1"/>
          </p:cNvPicPr>
          <p:nvPr/>
        </p:nvPicPr>
        <p:blipFill>
          <a:blip r:embed="rId2"/>
          <a:srcRect/>
          <a:stretch>
            <a:fillRect/>
          </a:stretch>
        </p:blipFill>
        <p:spPr bwMode="auto">
          <a:xfrm>
            <a:off x="5715000" y="1676400"/>
            <a:ext cx="3048000" cy="2560638"/>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5791200" y="4267200"/>
            <a:ext cx="2971800" cy="2398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5448"/>
            <a:ext cx="9067800" cy="1252728"/>
          </a:xfrm>
        </p:spPr>
        <p:txBody>
          <a:bodyPr>
            <a:normAutofit/>
          </a:bodyPr>
          <a:lstStyle/>
          <a:p>
            <a:r>
              <a:rPr lang="en-US" sz="4000" b="0" dirty="0" smtClean="0">
                <a:latin typeface="Times New Roman" pitchFamily="18" charset="0"/>
                <a:cs typeface="Times New Roman" pitchFamily="18" charset="0"/>
              </a:rPr>
              <a:t>CARE TO TAKE DURING ERECTION</a:t>
            </a:r>
            <a:endParaRPr lang="en-US" sz="4000" dirty="0"/>
          </a:p>
        </p:txBody>
      </p:sp>
      <p:sp>
        <p:nvSpPr>
          <p:cNvPr id="3" name="Content Placeholder 2"/>
          <p:cNvSpPr>
            <a:spLocks noGrp="1"/>
          </p:cNvSpPr>
          <p:nvPr>
            <p:ph idx="1"/>
          </p:nvPr>
        </p:nvSpPr>
        <p:spPr>
          <a:xfrm>
            <a:off x="457200" y="1775191"/>
            <a:ext cx="4114800" cy="4625609"/>
          </a:xfrm>
        </p:spPr>
        <p:txBody>
          <a:bodyPr>
            <a:normAutofit/>
          </a:bodyPr>
          <a:lstStyle/>
          <a:p>
            <a:pPr>
              <a:lnSpc>
                <a:spcPct val="90000"/>
              </a:lnSpc>
            </a:pPr>
            <a:r>
              <a:rPr lang="en-US" sz="1800" dirty="0" smtClean="0">
                <a:latin typeface="Times New Roman" pitchFamily="18" charset="0"/>
                <a:cs typeface="Times New Roman" pitchFamily="18" charset="0"/>
              </a:rPr>
              <a:t>Rotations and deflections of framing members may be caused by cladding panels. This may result in alignment problems and require connections that allow for alignment adjustment after all panels are erected</a:t>
            </a:r>
          </a:p>
          <a:p>
            <a:pPr>
              <a:lnSpc>
                <a:spcPct val="90000"/>
              </a:lnSpc>
            </a:pPr>
            <a:r>
              <a:rPr lang="en-US" sz="1800" dirty="0" smtClean="0">
                <a:latin typeface="Times New Roman" pitchFamily="18" charset="0"/>
                <a:cs typeface="Times New Roman" pitchFamily="18" charset="0"/>
              </a:rPr>
              <a:t>Careful planning of the erection sequence is important</a:t>
            </a:r>
            <a:endParaRPr lang="en-US" sz="1800" dirty="0"/>
          </a:p>
        </p:txBody>
      </p:sp>
      <p:pic>
        <p:nvPicPr>
          <p:cNvPr id="4" name="Picture 4"/>
          <p:cNvPicPr>
            <a:picLocks noChangeAspect="1" noChangeArrowheads="1"/>
          </p:cNvPicPr>
          <p:nvPr/>
        </p:nvPicPr>
        <p:blipFill>
          <a:blip r:embed="rId2" cstate="print"/>
          <a:srcRect/>
          <a:stretch>
            <a:fillRect/>
          </a:stretch>
        </p:blipFill>
        <p:spPr bwMode="auto">
          <a:xfrm>
            <a:off x="4876800" y="2133600"/>
            <a:ext cx="3962400" cy="2362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251062"/>
          </a:xfrm>
        </p:spPr>
        <p:txBody>
          <a:bodyPr>
            <a:normAutofit/>
          </a:bodyPr>
          <a:lstStyle/>
          <a:p>
            <a:r>
              <a:rPr lang="en-US" sz="4000" b="0" dirty="0" smtClean="0">
                <a:latin typeface="Times New Roman" pitchFamily="18" charset="0"/>
                <a:cs typeface="Times New Roman" pitchFamily="18" charset="0"/>
              </a:rPr>
              <a:t>CARE ON SITE OF CONSTRUCTION</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457200" y="1524000"/>
            <a:ext cx="7848600" cy="4876800"/>
          </a:xfrm>
        </p:spPr>
        <p:txBody>
          <a:bodyPr/>
          <a:lstStyle/>
          <a:p>
            <a:pPr>
              <a:lnSpc>
                <a:spcPct val="90000"/>
              </a:lnSpc>
              <a:buNone/>
            </a:pPr>
            <a:r>
              <a:rPr lang="en-US" sz="1800" dirty="0" smtClean="0">
                <a:latin typeface="Times New Roman" pitchFamily="18" charset="0"/>
                <a:cs typeface="Times New Roman" pitchFamily="18" charset="0"/>
              </a:rPr>
              <a:t>The project can be economical, considering the following factors:</a:t>
            </a:r>
          </a:p>
          <a:p>
            <a:pPr>
              <a:buFont typeface="Wingdings" pitchFamily="2" charset="2"/>
              <a:buChar char="§"/>
            </a:pPr>
            <a:endParaRPr lang="en-US" sz="1800" dirty="0" smtClean="0">
              <a:latin typeface="Times New Roman" pitchFamily="18" charset="0"/>
              <a:cs typeface="Times New Roman" pitchFamily="18" charset="0"/>
            </a:endParaRPr>
          </a:p>
          <a:p>
            <a:pPr>
              <a:buFont typeface="Wingdings" pitchFamily="2" charset="2"/>
              <a:buChar char="§"/>
            </a:pPr>
            <a:r>
              <a:rPr lang="en-US" sz="1800" dirty="0" smtClean="0">
                <a:latin typeface="Times New Roman" pitchFamily="18" charset="0"/>
                <a:cs typeface="Times New Roman" pitchFamily="18" charset="0"/>
              </a:rPr>
              <a:t>Stability and stresses on the element during handling</a:t>
            </a:r>
          </a:p>
          <a:p>
            <a:pPr>
              <a:buFont typeface="Wingdings" pitchFamily="2" charset="2"/>
              <a:buChar char="§"/>
            </a:pPr>
            <a:r>
              <a:rPr lang="en-US" sz="1800" dirty="0" smtClean="0">
                <a:latin typeface="Times New Roman" pitchFamily="18" charset="0"/>
                <a:cs typeface="Times New Roman" pitchFamily="18" charset="0"/>
              </a:rPr>
              <a:t>Transportation size and weight regulations and equipment restrictions</a:t>
            </a:r>
          </a:p>
          <a:p>
            <a:pPr>
              <a:buFont typeface="Wingdings" pitchFamily="2" charset="2"/>
              <a:buChar char="§"/>
            </a:pPr>
            <a:r>
              <a:rPr lang="en-US" sz="1800" dirty="0" smtClean="0">
                <a:latin typeface="Times New Roman" pitchFamily="18" charset="0"/>
                <a:cs typeface="Times New Roman" pitchFamily="18" charset="0"/>
              </a:rPr>
              <a:t>Available crane capacity at both the plant and the project site. </a:t>
            </a:r>
          </a:p>
          <a:p>
            <a:pPr>
              <a:buFont typeface="Wingdings" pitchFamily="2" charset="2"/>
              <a:buChar char="§"/>
            </a:pPr>
            <a:r>
              <a:rPr lang="en-US" sz="1800" dirty="0" smtClean="0">
                <a:latin typeface="Times New Roman" pitchFamily="18" charset="0"/>
                <a:cs typeface="Times New Roman" pitchFamily="18" charset="0"/>
              </a:rPr>
              <a:t>Position of the crane must be considered, since capacity is a function of reach</a:t>
            </a:r>
          </a:p>
          <a:p>
            <a:pPr>
              <a:buFont typeface="Wingdings" pitchFamily="2" charset="2"/>
              <a:buChar char="§"/>
            </a:pPr>
            <a:r>
              <a:rPr lang="en-US" sz="1800" dirty="0" smtClean="0">
                <a:latin typeface="Times New Roman" pitchFamily="18" charset="0"/>
                <a:cs typeface="Times New Roman" pitchFamily="18" charset="0"/>
              </a:rPr>
              <a:t>Storage space, truck turning radius, and other site restrictions</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CASE STUDY</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228600" y="1981200"/>
            <a:ext cx="4953000" cy="4572000"/>
          </a:xfrm>
        </p:spPr>
        <p:txBody>
          <a:bodyPr vert="horz" anchor="t">
            <a:normAutofit/>
          </a:bodyPr>
          <a:lstStyle/>
          <a:p>
            <a:pPr>
              <a:buNone/>
            </a:pPr>
            <a:r>
              <a:rPr lang="en-US" dirty="0" err="1" smtClean="0">
                <a:latin typeface="Times New Roman" pitchFamily="18" charset="0"/>
                <a:cs typeface="Times New Roman" pitchFamily="18" charset="0"/>
              </a:rPr>
              <a:t>Koshland</a:t>
            </a:r>
            <a:r>
              <a:rPr lang="en-US" dirty="0" smtClean="0">
                <a:latin typeface="Times New Roman" pitchFamily="18" charset="0"/>
                <a:cs typeface="Times New Roman" pitchFamily="18" charset="0"/>
              </a:rPr>
              <a:t> Integrated Natural Science Center</a:t>
            </a:r>
          </a:p>
          <a:p>
            <a:pPr>
              <a:spcBef>
                <a:spcPct val="50000"/>
              </a:spcBef>
            </a:pPr>
            <a:r>
              <a:rPr lang="en-US" sz="1800" dirty="0" smtClean="0">
                <a:latin typeface="Times New Roman" pitchFamily="18" charset="0"/>
                <a:cs typeface="Times New Roman" pitchFamily="18" charset="0"/>
              </a:rPr>
              <a:t> Located on the Haverford College campus</a:t>
            </a:r>
          </a:p>
          <a:p>
            <a:pPr>
              <a:spcBef>
                <a:spcPct val="50000"/>
              </a:spcBef>
            </a:pPr>
            <a:r>
              <a:rPr lang="en-US" sz="1800" dirty="0" smtClean="0">
                <a:latin typeface="Times New Roman" pitchFamily="18" charset="0"/>
                <a:cs typeface="Times New Roman" pitchFamily="18" charset="0"/>
              </a:rPr>
              <a:t>4-story laboratory facility with basement</a:t>
            </a:r>
          </a:p>
          <a:p>
            <a:pPr>
              <a:spcBef>
                <a:spcPct val="50000"/>
              </a:spcBef>
            </a:pPr>
            <a:r>
              <a:rPr lang="en-US" sz="1800" dirty="0" smtClean="0">
                <a:latin typeface="Times New Roman" pitchFamily="18" charset="0"/>
                <a:cs typeface="Times New Roman" pitchFamily="18" charset="0"/>
              </a:rPr>
              <a:t>Also contains classrooms, offices, &amp; communal spaces</a:t>
            </a:r>
          </a:p>
          <a:p>
            <a:pPr>
              <a:spcBef>
                <a:spcPct val="50000"/>
              </a:spcBef>
            </a:pPr>
            <a:r>
              <a:rPr lang="en-US" sz="1800" dirty="0" smtClean="0">
                <a:latin typeface="Times New Roman" pitchFamily="18" charset="0"/>
                <a:cs typeface="Times New Roman" pitchFamily="18" charset="0"/>
              </a:rPr>
              <a:t>Total area 185,423 ft</a:t>
            </a:r>
            <a:r>
              <a:rPr lang="en-US" sz="1800" baseline="30000" dirty="0" smtClean="0">
                <a:latin typeface="Times New Roman" pitchFamily="18" charset="0"/>
                <a:cs typeface="Times New Roman" pitchFamily="18" charset="0"/>
              </a:rPr>
              <a:t>2</a:t>
            </a:r>
            <a:endParaRPr lang="en-US" sz="1800" dirty="0" smtClean="0">
              <a:latin typeface="Times New Roman" pitchFamily="18" charset="0"/>
              <a:cs typeface="Times New Roman" pitchFamily="18" charset="0"/>
            </a:endParaRPr>
          </a:p>
          <a:p>
            <a:pPr>
              <a:spcBef>
                <a:spcPct val="50000"/>
              </a:spcBef>
            </a:pPr>
            <a:r>
              <a:rPr lang="en-US" sz="1800" dirty="0" smtClean="0">
                <a:latin typeface="Times New Roman" pitchFamily="18" charset="0"/>
                <a:cs typeface="Times New Roman" pitchFamily="18" charset="0"/>
              </a:rPr>
              <a:t>Total project cost of $42.6 Million</a:t>
            </a:r>
          </a:p>
          <a:p>
            <a:pPr>
              <a:spcBef>
                <a:spcPct val="50000"/>
              </a:spcBef>
            </a:pPr>
            <a:r>
              <a:rPr lang="en-US" sz="1800" dirty="0" smtClean="0">
                <a:latin typeface="Times New Roman" pitchFamily="18" charset="0"/>
                <a:cs typeface="Times New Roman" pitchFamily="18" charset="0"/>
              </a:rPr>
              <a:t>Construction was done in phases</a:t>
            </a:r>
          </a:p>
          <a:p>
            <a:pPr>
              <a:spcBef>
                <a:spcPct val="50000"/>
              </a:spcBef>
            </a:pPr>
            <a:r>
              <a:rPr lang="en-US" sz="1800" dirty="0" smtClean="0">
                <a:latin typeface="Times New Roman" pitchFamily="18" charset="0"/>
                <a:cs typeface="Times New Roman" pitchFamily="18" charset="0"/>
              </a:rPr>
              <a:t>The work was completed in 6 months </a:t>
            </a:r>
          </a:p>
          <a:p>
            <a:endParaRPr lang="en-US" sz="1800" dirty="0">
              <a:latin typeface="Times New Roman" pitchFamily="18" charset="0"/>
              <a:cs typeface="Times New Roman" pitchFamily="18" charset="0"/>
            </a:endParaRPr>
          </a:p>
          <a:p>
            <a:endParaRPr lang="en-US" dirty="0" smtClean="0"/>
          </a:p>
        </p:txBody>
      </p:sp>
      <p:pic>
        <p:nvPicPr>
          <p:cNvPr id="7" name="Picture 8" descr="haverford 3"/>
          <p:cNvPicPr>
            <a:picLocks noChangeAspect="1" noChangeArrowheads="1"/>
          </p:cNvPicPr>
          <p:nvPr/>
        </p:nvPicPr>
        <p:blipFill>
          <a:blip r:embed="rId2">
            <a:clrChange>
              <a:clrFrom>
                <a:srgbClr val="FFFFFF"/>
              </a:clrFrom>
              <a:clrTo>
                <a:srgbClr val="FFFFFF">
                  <a:alpha val="0"/>
                </a:srgbClr>
              </a:clrTo>
            </a:clrChange>
          </a:blip>
          <a:srcRect t="1126" b="15112"/>
          <a:stretch>
            <a:fillRect/>
          </a:stretch>
        </p:blipFill>
        <p:spPr bwMode="auto">
          <a:xfrm>
            <a:off x="4800600" y="1600200"/>
            <a:ext cx="4343400" cy="2743200"/>
          </a:xfrm>
          <a:prstGeom prst="rect">
            <a:avLst/>
          </a:prstGeom>
          <a:noFill/>
        </p:spPr>
      </p:pic>
      <p:pic>
        <p:nvPicPr>
          <p:cNvPr id="8" name="Picture 11" descr="haverford 1"/>
          <p:cNvPicPr>
            <a:picLocks noChangeAspect="1" noChangeArrowheads="1"/>
          </p:cNvPicPr>
          <p:nvPr/>
        </p:nvPicPr>
        <p:blipFill>
          <a:blip r:embed="rId3"/>
          <a:srcRect l="2043" r="5066"/>
          <a:stretch>
            <a:fillRect/>
          </a:stretch>
        </p:blipFill>
        <p:spPr bwMode="auto">
          <a:xfrm>
            <a:off x="5181600" y="4343400"/>
            <a:ext cx="3505200" cy="2514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CASE STUDY</a:t>
            </a:r>
            <a:endParaRPr lang="en-US" sz="4000" dirty="0"/>
          </a:p>
        </p:txBody>
      </p:sp>
      <p:sp>
        <p:nvSpPr>
          <p:cNvPr id="8" name="Content Placeholder 7"/>
          <p:cNvSpPr>
            <a:spLocks noGrp="1"/>
          </p:cNvSpPr>
          <p:nvPr>
            <p:ph idx="1"/>
          </p:nvPr>
        </p:nvSpPr>
        <p:spPr>
          <a:xfrm>
            <a:off x="457200" y="1775191"/>
            <a:ext cx="8991600" cy="4625609"/>
          </a:xfrm>
        </p:spPr>
        <p:txBody>
          <a:bodyPr>
            <a:normAutofit/>
          </a:bodyPr>
          <a:lstStyle/>
          <a:p>
            <a:pPr marL="115888" indent="-115888">
              <a:lnSpc>
                <a:spcPct val="120000"/>
              </a:lnSpc>
              <a:spcBef>
                <a:spcPct val="50000"/>
              </a:spcBef>
            </a:pPr>
            <a:r>
              <a:rPr lang="en-US" sz="1800" dirty="0" smtClean="0">
                <a:latin typeface="Times New Roman" pitchFamily="18" charset="0"/>
                <a:cs typeface="Times New Roman" pitchFamily="18" charset="0"/>
              </a:rPr>
              <a:t>   Superstructure – Precast concrete framing  </a:t>
            </a:r>
          </a:p>
          <a:p>
            <a:pPr marL="115888" indent="-115888">
              <a:lnSpc>
                <a:spcPct val="120000"/>
              </a:lnSpc>
              <a:spcBef>
                <a:spcPct val="50000"/>
              </a:spcBef>
            </a:pPr>
            <a:r>
              <a:rPr lang="en-US" sz="1800" dirty="0" smtClean="0">
                <a:latin typeface="Times New Roman" pitchFamily="18" charset="0"/>
                <a:cs typeface="Times New Roman" pitchFamily="18" charset="0"/>
              </a:rPr>
              <a:t>   Precast beams : 24”x12” spanning 21’</a:t>
            </a:r>
          </a:p>
          <a:p>
            <a:pPr marL="115888" indent="-115888">
              <a:lnSpc>
                <a:spcPct val="120000"/>
              </a:lnSpc>
              <a:spcBef>
                <a:spcPct val="50000"/>
              </a:spcBef>
            </a:pPr>
            <a:r>
              <a:rPr lang="en-US" sz="1800" dirty="0" smtClean="0">
                <a:latin typeface="Times New Roman" pitchFamily="18" charset="0"/>
                <a:cs typeface="Times New Roman" pitchFamily="18" charset="0"/>
              </a:rPr>
              <a:t>   Precast columns : 16”x16” &amp; 20”x20”</a:t>
            </a:r>
          </a:p>
          <a:p>
            <a:pPr>
              <a:lnSpc>
                <a:spcPct val="120000"/>
              </a:lnSpc>
              <a:spcBef>
                <a:spcPct val="50000"/>
              </a:spcBef>
            </a:pPr>
            <a:r>
              <a:rPr lang="en-US" sz="1800" dirty="0" smtClean="0">
                <a:latin typeface="Times New Roman" pitchFamily="18" charset="0"/>
                <a:cs typeface="Times New Roman" pitchFamily="18" charset="0"/>
              </a:rPr>
              <a:t>Foundation – (concrete masonry unit) CMU foundation/retaining walls, precast piers</a:t>
            </a:r>
          </a:p>
          <a:p>
            <a:pPr>
              <a:lnSpc>
                <a:spcPct val="120000"/>
              </a:lnSpc>
              <a:spcBef>
                <a:spcPct val="50000"/>
              </a:spcBef>
            </a:pPr>
            <a:r>
              <a:rPr lang="en-US" sz="1800" dirty="0" smtClean="0">
                <a:latin typeface="Times New Roman" pitchFamily="18" charset="0"/>
                <a:cs typeface="Times New Roman" pitchFamily="18" charset="0"/>
              </a:rPr>
              <a:t>Floor System – 10” precast plank with 2” topping</a:t>
            </a:r>
          </a:p>
          <a:p>
            <a:pPr>
              <a:lnSpc>
                <a:spcPct val="120000"/>
              </a:lnSpc>
              <a:spcBef>
                <a:spcPct val="50000"/>
              </a:spcBef>
            </a:pPr>
            <a:r>
              <a:rPr lang="en-US" sz="1800" dirty="0" smtClean="0">
                <a:latin typeface="Times New Roman" pitchFamily="18" charset="0"/>
                <a:cs typeface="Times New Roman" pitchFamily="18" charset="0"/>
              </a:rPr>
              <a:t>Façade – Stone &amp; precast panels</a:t>
            </a:r>
          </a:p>
          <a:p>
            <a:pPr>
              <a:lnSpc>
                <a:spcPct val="120000"/>
              </a:lnSpc>
              <a:spcBef>
                <a:spcPct val="50000"/>
              </a:spcBef>
            </a:pPr>
            <a:r>
              <a:rPr lang="en-US" sz="1800" dirty="0" smtClean="0">
                <a:latin typeface="Times New Roman" pitchFamily="18" charset="0"/>
                <a:cs typeface="Times New Roman" pitchFamily="18" charset="0"/>
              </a:rPr>
              <a:t>Roof System – Steel framing with metal deck; precast plank</a:t>
            </a:r>
          </a:p>
          <a:p>
            <a:pPr marL="115888" indent="-115888">
              <a:lnSpc>
                <a:spcPct val="120000"/>
              </a:lnSpc>
              <a:spcBef>
                <a:spcPct val="50000"/>
              </a:spcBef>
            </a:pPr>
            <a:r>
              <a:rPr lang="en-US" sz="1800" dirty="0" smtClean="0">
                <a:latin typeface="Times New Roman" pitchFamily="18" charset="0"/>
                <a:cs typeface="Times New Roman" pitchFamily="18" charset="0"/>
              </a:rPr>
              <a:t>   Typical story height of 13’</a:t>
            </a:r>
          </a:p>
          <a:p>
            <a:pPr marL="115888" indent="-115888">
              <a:spcBef>
                <a:spcPct val="50000"/>
              </a:spcBef>
            </a:pPr>
            <a:endParaRPr lang="en-US" sz="1800" dirty="0" smtClean="0">
              <a:latin typeface="Times New Roman" pitchFamily="18" charset="0"/>
              <a:cs typeface="Times New Roman" pitchFamily="18" charset="0"/>
            </a:endParaRPr>
          </a:p>
          <a:p>
            <a:pPr marL="115888" indent="-115888">
              <a:spcBef>
                <a:spcPct val="50000"/>
              </a:spcBef>
              <a:buFontTx/>
              <a:buChar char="•"/>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CASE STUDY</a:t>
            </a:r>
            <a:endParaRPr lang="en-US" sz="4000" dirty="0"/>
          </a:p>
        </p:txBody>
      </p:sp>
      <p:graphicFrame>
        <p:nvGraphicFramePr>
          <p:cNvPr id="63490" name="Object 2"/>
          <p:cNvGraphicFramePr>
            <a:graphicFrameLocks noChangeAspect="1"/>
          </p:cNvGraphicFramePr>
          <p:nvPr/>
        </p:nvGraphicFramePr>
        <p:xfrm>
          <a:off x="457200" y="1524000"/>
          <a:ext cx="8305800" cy="5105400"/>
        </p:xfrm>
        <a:graphic>
          <a:graphicData uri="http://schemas.openxmlformats.org/presentationml/2006/ole">
            <p:oleObj spid="_x0000_s63490" name="AutoCAD Drawing" r:id="rId3" imgW="11382480" imgH="7410600" progId="AutoCAD.Drawing.16">
              <p:embed/>
            </p:oleObj>
          </a:graphicData>
        </a:graphic>
      </p:graphicFrame>
      <p:sp>
        <p:nvSpPr>
          <p:cNvPr id="10" name="Text Box 34"/>
          <p:cNvSpPr txBox="1">
            <a:spLocks noChangeArrowheads="1"/>
          </p:cNvSpPr>
          <p:nvPr/>
        </p:nvSpPr>
        <p:spPr bwMode="auto">
          <a:xfrm>
            <a:off x="1066800" y="5715000"/>
            <a:ext cx="1600200" cy="276999"/>
          </a:xfrm>
          <a:prstGeom prst="rect">
            <a:avLst/>
          </a:prstGeom>
          <a:solidFill>
            <a:srgbClr val="FFFFFF"/>
          </a:solidFill>
          <a:ln w="9525">
            <a:noFill/>
            <a:miter lim="800000"/>
            <a:headEnd/>
            <a:tailEnd/>
          </a:ln>
          <a:effectLst/>
        </p:spPr>
        <p:txBody>
          <a:bodyPr wrap="square">
            <a:spAutoFit/>
          </a:bodyPr>
          <a:lstStyle/>
          <a:p>
            <a:pPr>
              <a:spcBef>
                <a:spcPct val="50000"/>
              </a:spcBef>
            </a:pPr>
            <a:r>
              <a:rPr lang="en-US" sz="1200" b="1" dirty="0"/>
              <a:t>Expansion </a:t>
            </a:r>
            <a:r>
              <a:rPr lang="en-US" sz="1200" b="1" dirty="0" err="1"/>
              <a:t>Jts</a:t>
            </a:r>
            <a:r>
              <a:rPr lang="en-US" sz="1200" b="1" dirty="0"/>
              <a:t>. </a:t>
            </a:r>
            <a:r>
              <a:rPr lang="en-US" sz="900" b="1" dirty="0"/>
              <a:t>- </a:t>
            </a:r>
          </a:p>
        </p:txBody>
      </p:sp>
      <p:sp>
        <p:nvSpPr>
          <p:cNvPr id="11" name="Line 35"/>
          <p:cNvSpPr>
            <a:spLocks noChangeShapeType="1"/>
          </p:cNvSpPr>
          <p:nvPr/>
        </p:nvSpPr>
        <p:spPr bwMode="auto">
          <a:xfrm>
            <a:off x="2286000" y="5867400"/>
            <a:ext cx="280987" cy="0"/>
          </a:xfrm>
          <a:prstGeom prst="line">
            <a:avLst/>
          </a:prstGeom>
          <a:noFill/>
          <a:ln w="38100">
            <a:solidFill>
              <a:srgbClr val="0000FF"/>
            </a:solidFill>
            <a:round/>
            <a:headEnd/>
            <a:tailEnd/>
          </a:ln>
          <a:effectLst/>
        </p:spPr>
        <p:txBody>
          <a:bodyPr/>
          <a:lstStyle/>
          <a:p>
            <a:endParaRPr lang="en-US"/>
          </a:p>
        </p:txBody>
      </p:sp>
      <p:sp>
        <p:nvSpPr>
          <p:cNvPr id="13" name="Line 30"/>
          <p:cNvSpPr>
            <a:spLocks noChangeShapeType="1"/>
          </p:cNvSpPr>
          <p:nvPr/>
        </p:nvSpPr>
        <p:spPr bwMode="auto">
          <a:xfrm>
            <a:off x="2819400" y="2895600"/>
            <a:ext cx="0" cy="334962"/>
          </a:xfrm>
          <a:prstGeom prst="line">
            <a:avLst/>
          </a:prstGeom>
          <a:noFill/>
          <a:ln w="38100">
            <a:solidFill>
              <a:srgbClr val="0000FF"/>
            </a:solidFill>
            <a:round/>
            <a:headEnd/>
            <a:tailEnd/>
          </a:ln>
          <a:effectLst/>
        </p:spPr>
        <p:txBody>
          <a:bodyPr/>
          <a:lstStyle/>
          <a:p>
            <a:endParaRPr lang="en-US"/>
          </a:p>
        </p:txBody>
      </p:sp>
      <p:sp>
        <p:nvSpPr>
          <p:cNvPr id="14" name="Line 31"/>
          <p:cNvSpPr>
            <a:spLocks noChangeShapeType="1"/>
          </p:cNvSpPr>
          <p:nvPr/>
        </p:nvSpPr>
        <p:spPr bwMode="auto">
          <a:xfrm>
            <a:off x="4419600" y="2819400"/>
            <a:ext cx="746125" cy="0"/>
          </a:xfrm>
          <a:prstGeom prst="line">
            <a:avLst/>
          </a:prstGeom>
          <a:noFill/>
          <a:ln w="38100">
            <a:solidFill>
              <a:srgbClr val="0000FF"/>
            </a:solidFill>
            <a:round/>
            <a:headEnd/>
            <a:tailEnd/>
          </a:ln>
          <a:effectLst/>
        </p:spPr>
        <p:txBody>
          <a:bodyPr/>
          <a:lstStyle/>
          <a:p>
            <a:endParaRPr lang="en-US"/>
          </a:p>
        </p:txBody>
      </p:sp>
      <p:sp>
        <p:nvSpPr>
          <p:cNvPr id="15" name="Arc 32"/>
          <p:cNvSpPr>
            <a:spLocks/>
          </p:cNvSpPr>
          <p:nvPr/>
        </p:nvSpPr>
        <p:spPr bwMode="auto">
          <a:xfrm flipH="1">
            <a:off x="4876800" y="2895600"/>
            <a:ext cx="223838" cy="381000"/>
          </a:xfrm>
          <a:custGeom>
            <a:avLst/>
            <a:gdLst>
              <a:gd name="G0" fmla="+- 0 0 0"/>
              <a:gd name="G1" fmla="+- 21600 0 0"/>
              <a:gd name="G2" fmla="+- 21600 0 0"/>
              <a:gd name="T0" fmla="*/ 0 w 21600"/>
              <a:gd name="T1" fmla="*/ 0 h 29332"/>
              <a:gd name="T2" fmla="*/ 20169 w 21600"/>
              <a:gd name="T3" fmla="*/ 29332 h 29332"/>
              <a:gd name="T4" fmla="*/ 0 w 21600"/>
              <a:gd name="T5" fmla="*/ 21600 h 29332"/>
            </a:gdLst>
            <a:ahLst/>
            <a:cxnLst>
              <a:cxn ang="0">
                <a:pos x="T0" y="T1"/>
              </a:cxn>
              <a:cxn ang="0">
                <a:pos x="T2" y="T3"/>
              </a:cxn>
              <a:cxn ang="0">
                <a:pos x="T4" y="T5"/>
              </a:cxn>
            </a:cxnLst>
            <a:rect l="0" t="0" r="r" b="b"/>
            <a:pathLst>
              <a:path w="21600" h="29332" fill="none" extrusionOk="0">
                <a:moveTo>
                  <a:pt x="-1" y="0"/>
                </a:moveTo>
                <a:cubicBezTo>
                  <a:pt x="11929" y="0"/>
                  <a:pt x="21600" y="9670"/>
                  <a:pt x="21600" y="21600"/>
                </a:cubicBezTo>
                <a:cubicBezTo>
                  <a:pt x="21600" y="24243"/>
                  <a:pt x="21114" y="26863"/>
                  <a:pt x="20168" y="29331"/>
                </a:cubicBezTo>
              </a:path>
              <a:path w="21600" h="29332" stroke="0" extrusionOk="0">
                <a:moveTo>
                  <a:pt x="-1" y="0"/>
                </a:moveTo>
                <a:cubicBezTo>
                  <a:pt x="11929" y="0"/>
                  <a:pt x="21600" y="9670"/>
                  <a:pt x="21600" y="21600"/>
                </a:cubicBezTo>
                <a:cubicBezTo>
                  <a:pt x="21600" y="24243"/>
                  <a:pt x="21114" y="26863"/>
                  <a:pt x="20168" y="29331"/>
                </a:cubicBezTo>
                <a:lnTo>
                  <a:pt x="0" y="21600"/>
                </a:lnTo>
                <a:close/>
              </a:path>
            </a:pathLst>
          </a:custGeom>
          <a:solidFill>
            <a:srgbClr val="FFFFFF"/>
          </a:solidFill>
          <a:ln w="38100">
            <a:solidFill>
              <a:srgbClr val="0000FF"/>
            </a:solidFill>
            <a:round/>
            <a:headEnd/>
            <a:tailEnd/>
          </a:ln>
          <a:effectLst/>
        </p:spPr>
        <p:txBody>
          <a:bodyPr wrap="none" anchor="ctr"/>
          <a:lstStyle/>
          <a:p>
            <a:endParaRPr lang="en-US"/>
          </a:p>
        </p:txBody>
      </p:sp>
      <p:sp>
        <p:nvSpPr>
          <p:cNvPr id="16" name="Arc 33"/>
          <p:cNvSpPr>
            <a:spLocks/>
          </p:cNvSpPr>
          <p:nvPr/>
        </p:nvSpPr>
        <p:spPr bwMode="auto">
          <a:xfrm rot="10800000" flipH="1">
            <a:off x="5410200" y="3276600"/>
            <a:ext cx="222250" cy="296862"/>
          </a:xfrm>
          <a:custGeom>
            <a:avLst/>
            <a:gdLst>
              <a:gd name="G0" fmla="+- 0 0 0"/>
              <a:gd name="G1" fmla="+- 21600 0 0"/>
              <a:gd name="G2" fmla="+- 21600 0 0"/>
              <a:gd name="T0" fmla="*/ 0 w 21600"/>
              <a:gd name="T1" fmla="*/ 0 h 25428"/>
              <a:gd name="T2" fmla="*/ 21258 w 21600"/>
              <a:gd name="T3" fmla="*/ 25428 h 25428"/>
              <a:gd name="T4" fmla="*/ 0 w 21600"/>
              <a:gd name="T5" fmla="*/ 21600 h 25428"/>
            </a:gdLst>
            <a:ahLst/>
            <a:cxnLst>
              <a:cxn ang="0">
                <a:pos x="T0" y="T1"/>
              </a:cxn>
              <a:cxn ang="0">
                <a:pos x="T2" y="T3"/>
              </a:cxn>
              <a:cxn ang="0">
                <a:pos x="T4" y="T5"/>
              </a:cxn>
            </a:cxnLst>
            <a:rect l="0" t="0" r="r" b="b"/>
            <a:pathLst>
              <a:path w="21600" h="25428" fill="none" extrusionOk="0">
                <a:moveTo>
                  <a:pt x="-1" y="0"/>
                </a:moveTo>
                <a:cubicBezTo>
                  <a:pt x="11929" y="0"/>
                  <a:pt x="21600" y="9670"/>
                  <a:pt x="21600" y="21600"/>
                </a:cubicBezTo>
                <a:cubicBezTo>
                  <a:pt x="21600" y="22883"/>
                  <a:pt x="21485" y="24164"/>
                  <a:pt x="21258" y="25428"/>
                </a:cubicBezTo>
              </a:path>
              <a:path w="21600" h="25428" stroke="0" extrusionOk="0">
                <a:moveTo>
                  <a:pt x="-1" y="0"/>
                </a:moveTo>
                <a:cubicBezTo>
                  <a:pt x="11929" y="0"/>
                  <a:pt x="21600" y="9670"/>
                  <a:pt x="21600" y="21600"/>
                </a:cubicBezTo>
                <a:cubicBezTo>
                  <a:pt x="21600" y="22883"/>
                  <a:pt x="21485" y="24164"/>
                  <a:pt x="21258" y="25428"/>
                </a:cubicBezTo>
                <a:lnTo>
                  <a:pt x="0" y="21600"/>
                </a:lnTo>
                <a:close/>
              </a:path>
            </a:pathLst>
          </a:custGeom>
          <a:solidFill>
            <a:srgbClr val="FFFFFF"/>
          </a:solidFill>
          <a:ln w="38100">
            <a:solidFill>
              <a:srgbClr val="0000FF"/>
            </a:solidFill>
            <a:round/>
            <a:headEnd/>
            <a:tailEnd/>
          </a:ln>
          <a:effectLst/>
        </p:spPr>
        <p:txBody>
          <a:bodyPr wrap="none" anchor="ctr"/>
          <a:lstStyle/>
          <a:p>
            <a:endParaRPr lang="en-US"/>
          </a:p>
        </p:txBody>
      </p:sp>
      <p:sp>
        <p:nvSpPr>
          <p:cNvPr id="17" name="Line 29"/>
          <p:cNvSpPr>
            <a:spLocks noChangeShapeType="1"/>
          </p:cNvSpPr>
          <p:nvPr/>
        </p:nvSpPr>
        <p:spPr bwMode="auto">
          <a:xfrm>
            <a:off x="1524000" y="2209800"/>
            <a:ext cx="1092200" cy="1587"/>
          </a:xfrm>
          <a:prstGeom prst="line">
            <a:avLst/>
          </a:prstGeom>
          <a:noFill/>
          <a:ln w="38100">
            <a:solidFill>
              <a:srgbClr val="0000FF"/>
            </a:solidFill>
            <a:round/>
            <a:headEnd/>
            <a:tailEnd/>
          </a:ln>
          <a:effectLst/>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CASE STUDY</a:t>
            </a:r>
            <a:endParaRPr lang="en-US" sz="4000" dirty="0"/>
          </a:p>
        </p:txBody>
      </p:sp>
      <p:graphicFrame>
        <p:nvGraphicFramePr>
          <p:cNvPr id="64514" name="Object 2"/>
          <p:cNvGraphicFramePr>
            <a:graphicFrameLocks noChangeAspect="1"/>
          </p:cNvGraphicFramePr>
          <p:nvPr/>
        </p:nvGraphicFramePr>
        <p:xfrm>
          <a:off x="1600200" y="1562142"/>
          <a:ext cx="5486400" cy="5143458"/>
        </p:xfrm>
        <a:graphic>
          <a:graphicData uri="http://schemas.openxmlformats.org/presentationml/2006/ole">
            <p:oleObj spid="_x0000_s64514" name="AutoCAD Drawing" r:id="rId3" imgW="11382480" imgH="7410600" progId="AutoCAD.Drawing.16">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CASE STUDY</a:t>
            </a:r>
            <a:endParaRPr lang="en-US" sz="4000" dirty="0"/>
          </a:p>
        </p:txBody>
      </p:sp>
      <p:graphicFrame>
        <p:nvGraphicFramePr>
          <p:cNvPr id="65538" name="Object 2"/>
          <p:cNvGraphicFramePr>
            <a:graphicFrameLocks noChangeAspect="1"/>
          </p:cNvGraphicFramePr>
          <p:nvPr/>
        </p:nvGraphicFramePr>
        <p:xfrm>
          <a:off x="2362200" y="1524000"/>
          <a:ext cx="4572000" cy="5181600"/>
        </p:xfrm>
        <a:graphic>
          <a:graphicData uri="http://schemas.openxmlformats.org/presentationml/2006/ole">
            <p:oleObj spid="_x0000_s65538" name="AutoCAD Drawing" r:id="rId3" imgW="11382480" imgH="7410600" progId="AutoCAD.Drawing.16">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PRE-CAST CONCRETE PRODUCTS</a:t>
            </a:r>
            <a:endParaRPr lang="en-US" sz="4000" b="0" dirty="0">
              <a:latin typeface="Times New Roman" pitchFamily="18" charset="0"/>
              <a:cs typeface="Times New Roman" pitchFamily="18" charset="0"/>
            </a:endParaRPr>
          </a:p>
        </p:txBody>
      </p:sp>
      <p:sp>
        <p:nvSpPr>
          <p:cNvPr id="5" name="Content Placeholder 4"/>
          <p:cNvSpPr>
            <a:spLocks noGrp="1"/>
          </p:cNvSpPr>
          <p:nvPr>
            <p:ph sz="half" idx="2"/>
          </p:nvPr>
        </p:nvSpPr>
        <p:spPr>
          <a:xfrm>
            <a:off x="304800" y="1676400"/>
            <a:ext cx="4040188" cy="4525963"/>
          </a:xfrm>
        </p:spPr>
        <p:txBody>
          <a:bodyPr>
            <a:normAutofit/>
          </a:bodyPr>
          <a:lstStyle/>
          <a:p>
            <a:r>
              <a:rPr lang="en-US" sz="1800" dirty="0" smtClean="0">
                <a:latin typeface="Times New Roman" pitchFamily="18" charset="0"/>
                <a:cs typeface="Times New Roman" pitchFamily="18" charset="0"/>
              </a:rPr>
              <a:t>Precast concrete building components and site amenities </a:t>
            </a:r>
          </a:p>
          <a:p>
            <a:r>
              <a:rPr lang="en-US" sz="1800" dirty="0">
                <a:latin typeface="Times New Roman" pitchFamily="18" charset="0"/>
                <a:cs typeface="Times New Roman" pitchFamily="18" charset="0"/>
              </a:rPr>
              <a:t>E</a:t>
            </a:r>
            <a:r>
              <a:rPr lang="en-US" sz="1800" dirty="0" smtClean="0">
                <a:latin typeface="Times New Roman" pitchFamily="18" charset="0"/>
                <a:cs typeface="Times New Roman" pitchFamily="18" charset="0"/>
              </a:rPr>
              <a:t>arth retaining systems</a:t>
            </a:r>
          </a:p>
          <a:p>
            <a:r>
              <a:rPr lang="en-US" sz="1800" dirty="0" smtClean="0">
                <a:latin typeface="Times New Roman" pitchFamily="18" charset="0"/>
                <a:cs typeface="Times New Roman" pitchFamily="18" charset="0"/>
              </a:rPr>
              <a:t>Sanitary and Storm water management products</a:t>
            </a:r>
          </a:p>
          <a:p>
            <a:r>
              <a:rPr lang="en-US" sz="1800" dirty="0" smtClean="0">
                <a:latin typeface="Times New Roman" pitchFamily="18" charset="0"/>
                <a:cs typeface="Times New Roman" pitchFamily="18" charset="0"/>
              </a:rPr>
              <a:t>Precast concrete transportation products</a:t>
            </a:r>
          </a:p>
          <a:p>
            <a:r>
              <a:rPr lang="en-US" sz="1800" dirty="0" smtClean="0">
                <a:latin typeface="Times New Roman" pitchFamily="18" charset="0"/>
                <a:cs typeface="Times New Roman" pitchFamily="18" charset="0"/>
              </a:rPr>
              <a:t>Marine Products</a:t>
            </a:r>
          </a:p>
          <a:p>
            <a:r>
              <a:rPr lang="en-US" sz="1800" dirty="0" smtClean="0">
                <a:latin typeface="Times New Roman" pitchFamily="18" charset="0"/>
                <a:cs typeface="Times New Roman" pitchFamily="18" charset="0"/>
              </a:rPr>
              <a:t>Pre-stressed / Structural Products  </a:t>
            </a:r>
            <a:endParaRPr lang="en-US" sz="1800" dirty="0">
              <a:latin typeface="Times New Roman" pitchFamily="18" charset="0"/>
              <a:cs typeface="Times New Roman" pitchFamily="18" charset="0"/>
            </a:endParaRPr>
          </a:p>
        </p:txBody>
      </p:sp>
      <p:pic>
        <p:nvPicPr>
          <p:cNvPr id="8" name="Picture 6"/>
          <p:cNvPicPr>
            <a:picLocks noChangeAspect="1" noChangeArrowheads="1"/>
          </p:cNvPicPr>
          <p:nvPr/>
        </p:nvPicPr>
        <p:blipFill>
          <a:blip r:embed="rId2"/>
          <a:srcRect/>
          <a:stretch>
            <a:fillRect/>
          </a:stretch>
        </p:blipFill>
        <p:spPr bwMode="auto">
          <a:xfrm>
            <a:off x="7562850" y="3429000"/>
            <a:ext cx="1581150" cy="2700338"/>
          </a:xfrm>
          <a:prstGeom prst="rect">
            <a:avLst/>
          </a:prstGeom>
          <a:noFill/>
          <a:ln w="9525">
            <a:noFill/>
            <a:miter lim="800000"/>
            <a:headEnd/>
            <a:tailEnd/>
          </a:ln>
          <a:effectLst/>
        </p:spPr>
      </p:pic>
      <p:pic>
        <p:nvPicPr>
          <p:cNvPr id="3074" name="Picture 2" descr="http://t3.gstatic.com/images?q=tbn:ANd9GcTVdu4FY_VR2xxY3vD20sy3HmW-uXHSAcNVCFpT1-r1uYzam4o&amp;t=1&amp;usg=__7f05Pr1zeA332p7mcU0OBxaaDjs="/>
          <p:cNvPicPr>
            <a:picLocks noChangeAspect="1" noChangeArrowheads="1"/>
          </p:cNvPicPr>
          <p:nvPr/>
        </p:nvPicPr>
        <p:blipFill>
          <a:blip r:embed="rId3"/>
          <a:srcRect/>
          <a:stretch>
            <a:fillRect/>
          </a:stretch>
        </p:blipFill>
        <p:spPr bwMode="auto">
          <a:xfrm>
            <a:off x="7000875" y="1447800"/>
            <a:ext cx="2143125" cy="2143125"/>
          </a:xfrm>
          <a:prstGeom prst="rect">
            <a:avLst/>
          </a:prstGeom>
          <a:noFill/>
        </p:spPr>
      </p:pic>
      <p:pic>
        <p:nvPicPr>
          <p:cNvPr id="3076" name="Picture 4" descr="http://t3.gstatic.com/images?q=tbn:ANd9GcRJVuHsCbdWtEgjVAvR5EDoyqkEfBaGPaz1xDnAD97bDS-8Kxg&amp;t=1&amp;h=168&amp;w=221&amp;usg=__bvNpeMh__B0uCbkRE8QnFal9W7U="/>
          <p:cNvPicPr>
            <a:picLocks noChangeAspect="1" noChangeArrowheads="1"/>
          </p:cNvPicPr>
          <p:nvPr/>
        </p:nvPicPr>
        <p:blipFill>
          <a:blip r:embed="rId4"/>
          <a:srcRect/>
          <a:stretch>
            <a:fillRect/>
          </a:stretch>
        </p:blipFill>
        <p:spPr bwMode="auto">
          <a:xfrm>
            <a:off x="4343400" y="1447800"/>
            <a:ext cx="2105025" cy="1600200"/>
          </a:xfrm>
          <a:prstGeom prst="rect">
            <a:avLst/>
          </a:prstGeom>
          <a:noFill/>
        </p:spPr>
      </p:pic>
      <p:pic>
        <p:nvPicPr>
          <p:cNvPr id="3078" name="Picture 6" descr="http://t1.gstatic.com/images?q=tbn:ANd9GcTU-L6H-1K9XHmAEJPGGjNju3K_IvzcVyEJsYblD-USV0PmZ4Y&amp;t=1&amp;usg=__d3zcB8z8tNxaxLSFl-Tms1FgXFQ="/>
          <p:cNvPicPr>
            <a:picLocks noChangeAspect="1" noChangeArrowheads="1"/>
          </p:cNvPicPr>
          <p:nvPr/>
        </p:nvPicPr>
        <p:blipFill>
          <a:blip r:embed="rId5"/>
          <a:srcRect/>
          <a:stretch>
            <a:fillRect/>
          </a:stretch>
        </p:blipFill>
        <p:spPr bwMode="auto">
          <a:xfrm>
            <a:off x="5715000" y="2590800"/>
            <a:ext cx="1847850" cy="2466975"/>
          </a:xfrm>
          <a:prstGeom prst="rect">
            <a:avLst/>
          </a:prstGeom>
          <a:noFill/>
        </p:spPr>
      </p:pic>
      <p:sp>
        <p:nvSpPr>
          <p:cNvPr id="3080" name="AutoShape 8" descr="data:image/jpg;base64,/9j/4AAQSkZJRgABAQAAAQABAAD/2wBDAAkGBwgHBgkIBwgKCgkLDRYPDQwMDRsUFRAWIB0iIiAdHx8kKDQsJCYxJx8fLT0tMTU3Ojo6Iys/RD84QzQ5Ojf/2wBDAQoKCg0MDRoPDxo3JR8lNzc3Nzc3Nzc3Nzc3Nzc3Nzc3Nzc3Nzc3Nzc3Nzc3Nzc3Nzc3Nzc3Nzc3Nzc3Nzc3Nzf/wAARCABEAG8DASIAAhEBAxEB/8QAGwAAAgIDAQAAAAAAAAAAAAAAAAYBBQIDBAf/xAA5EAABAwIEAgYHBwUBAAAAAAABAAIDBBEFEiExBnETIkFRYcEyM3KBkaGxFFJTYtHh8DZCQ1R0gv/EABYBAQEBAAAAAAAAAAAAAAAAAAABAv/EABcRAQEBAQAAAAAAAAAAAAAAAAABESH/2gAMAwEAAhEDEQA/APcFQcV1M0EdOyGV8Zc5xJY4gm1u7mr9KvF771VOz7sZPxP7KUimNZV/7dRv+K7u5rCWvrYi0x1lQLj8V36rDv5+S1VI0aeay06WY5ijNqyQ+1Y/VdDOJsVbvKx3tRjyVHUS9BF0hAIDmg3NrAuAv87qoh4ha6IGWme1+YAhu24B35/zVajJ6ZxdXj04qd3/AJI810R8Yyj1lEw+zIR5JXp3ieCOW2XO0OsezwWwNsgbGcYQn06OQcngrezi3DyOtHUNPsg+aTbKC1UPTOJsLdvO9vtRuW9mO4W/atiHtXH1XnuVRlUHpcVfRzODYquB7joA2QXPuXSvMaF3RV1PID6ErT8wvTlQJM4tltiLydRHCNveU5pC4mf0mI1vgMvwaFKsK+DcSU+K4jJRxU80b2x9LmeRa2g7D4q5nF42n8yQuCW24nqfCk82J+l9VycFFV2JU81TRPhpntZI4jV21r69n8suSnwa0LPtE5ElusI448t9diWX7Va6LJVGuCJsMLImXysFgSB5ABZqUIBCFHJESoPapARlug1ZiDcdmq9Tjdnja8bOAK8w6PRegYBWNrMMhcD14wI3juI/XdIqxXnmLuz1taRreR/1KfaudtLTSTv9GNpdz8F52+8mYk9Z17nxKUhC4J/qWr/5B9WJ8k9S7mEscLcPVmGYnU1lZLCc8fRNZGSdOqbkkDu2TTlzMe3vCyrkvZZAqGBbQAAggC6kN70E2UFxvorpjLKAjKLrEuuoMlu1NTGbhbVFxa6t8M4fq62Nk0rmwQvAcCdXEcl3jgyn+2NmOIVhiDbGntGGk998ub5q9Cw3NI8MiY57zs1ouSmnhXCq+inlnqrRxyMt0Wa5JvoT3dvxV5R0NLRMy0sLY77kDU8zuV0pgWeLa7rR0TDt15PIefwS2mLGsDranEJamnEb2PsQM9iNAO3kqebDa6nv0tLKAO0NuPiFKOQDVx8fJZA2NwgteGlxY4NzWuRpe2yxUVrmaGvuPRdqFF1m/WM37NQtDC57w1jS9x2AFyUGwnRYdIArqg4Yr6qz6kimj/Nq74dnvTJh/D+H0NnNi6WUf3y9Y+4bBXE0n0OD4hiFjBCWxn/JJ1W/v7kx4dwnSQWfWPNQ/wC76LB7tymJCuGoY1rGtaxoa1osABYAKUIVQIQhAIQhBhNFHMzJNGyRu9ntBHzXDLgmGy70rG3+4S36IQg4KnhuhEkbWvnDXusQHDb4K2ocPpKBuWlgZH3u3ceZ3QhSLXUhCFUCEIQCEIQCEIQf/9k="/>
          <p:cNvSpPr>
            <a:spLocks noChangeAspect="1" noChangeArrowheads="1"/>
          </p:cNvSpPr>
          <p:nvPr/>
        </p:nvSpPr>
        <p:spPr bwMode="auto">
          <a:xfrm>
            <a:off x="155575" y="-304800"/>
            <a:ext cx="1057275" cy="6477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6" name="Picture 14" descr="http://t3.gstatic.com/images?q=tbn:ANd9GcR_PeivhMqnCE8i38gkSpLGc0KHC5qCX73T5oUzmaLUKnsapxk&amp;t=1&amp;usg=__fbU5oKmk51PYlPGGLfxq0SwnRV8="/>
          <p:cNvPicPr>
            <a:picLocks noChangeAspect="1" noChangeArrowheads="1"/>
          </p:cNvPicPr>
          <p:nvPr/>
        </p:nvPicPr>
        <p:blipFill>
          <a:blip r:embed="rId6"/>
          <a:srcRect/>
          <a:stretch>
            <a:fillRect/>
          </a:stretch>
        </p:blipFill>
        <p:spPr bwMode="auto">
          <a:xfrm>
            <a:off x="5867400" y="5029200"/>
            <a:ext cx="2143125" cy="1828800"/>
          </a:xfrm>
          <a:prstGeom prst="rect">
            <a:avLst/>
          </a:prstGeom>
          <a:noFill/>
        </p:spPr>
      </p:pic>
      <p:pic>
        <p:nvPicPr>
          <p:cNvPr id="3088" name="Picture 16" descr="http://t1.gstatic.com/images?q=tbn:ANd9GcQKkjG-UYX3wGGLmTBk7O1bg-hu4VCVK5foXpW7zKQ3sW5v58Q&amp;t=1&amp;usg=__RcYao3pd6M9_g4UPI09cJnraLkE="/>
          <p:cNvPicPr>
            <a:picLocks noChangeAspect="1" noChangeArrowheads="1"/>
          </p:cNvPicPr>
          <p:nvPr/>
        </p:nvPicPr>
        <p:blipFill>
          <a:blip r:embed="rId7"/>
          <a:srcRect/>
          <a:stretch>
            <a:fillRect/>
          </a:stretch>
        </p:blipFill>
        <p:spPr bwMode="auto">
          <a:xfrm>
            <a:off x="4343400" y="2971800"/>
            <a:ext cx="1685925" cy="1905000"/>
          </a:xfrm>
          <a:prstGeom prst="rect">
            <a:avLst/>
          </a:prstGeom>
          <a:noFill/>
        </p:spPr>
      </p:pic>
      <p:pic>
        <p:nvPicPr>
          <p:cNvPr id="3090" name="Picture 18" descr="http://t1.gstatic.com/images?q=tbn:ANd9GcT4OZtayYPvWocDJnQS6xiMKd1xTa6-FfB3jb0NssbNds5n4HY&amp;t=1&amp;usg=__tv94Sh4e_XC6uzcfA8oMDp3o5fs="/>
          <p:cNvPicPr>
            <a:picLocks noChangeAspect="1" noChangeArrowheads="1"/>
          </p:cNvPicPr>
          <p:nvPr/>
        </p:nvPicPr>
        <p:blipFill>
          <a:blip r:embed="rId8"/>
          <a:srcRect/>
          <a:stretch>
            <a:fillRect/>
          </a:stretch>
        </p:blipFill>
        <p:spPr bwMode="auto">
          <a:xfrm>
            <a:off x="4343400" y="4648200"/>
            <a:ext cx="1676400" cy="22098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CASE STUDY</a:t>
            </a:r>
            <a:endParaRPr lang="en-US" sz="4000" dirty="0"/>
          </a:p>
        </p:txBody>
      </p:sp>
      <p:graphicFrame>
        <p:nvGraphicFramePr>
          <p:cNvPr id="66562" name="Object 2"/>
          <p:cNvGraphicFramePr>
            <a:graphicFrameLocks noChangeAspect="1"/>
          </p:cNvGraphicFramePr>
          <p:nvPr/>
        </p:nvGraphicFramePr>
        <p:xfrm>
          <a:off x="990600" y="1524000"/>
          <a:ext cx="6858000" cy="5029200"/>
        </p:xfrm>
        <a:graphic>
          <a:graphicData uri="http://schemas.openxmlformats.org/presentationml/2006/ole">
            <p:oleObj spid="_x0000_s66562" name="AutoCAD Drawing" r:id="rId3" imgW="11382480" imgH="7410600" progId="AutoCAD.Drawing.16">
              <p:embed/>
            </p:oleObj>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PRECAST IN BRIDGE</a:t>
            </a:r>
            <a:endParaRPr lang="en-US" sz="4000" b="0" dirty="0">
              <a:latin typeface="Times New Roman" pitchFamily="18" charset="0"/>
              <a:cs typeface="Times New Roman" pitchFamily="18" charset="0"/>
            </a:endParaRPr>
          </a:p>
        </p:txBody>
      </p:sp>
      <p:sp>
        <p:nvSpPr>
          <p:cNvPr id="7" name="Content Placeholder 6"/>
          <p:cNvSpPr>
            <a:spLocks noGrp="1"/>
          </p:cNvSpPr>
          <p:nvPr>
            <p:ph idx="1"/>
          </p:nvPr>
        </p:nvSpPr>
        <p:spPr>
          <a:xfrm>
            <a:off x="304800" y="1828800"/>
            <a:ext cx="3886200" cy="4625609"/>
          </a:xfrm>
        </p:spPr>
        <p:txBody>
          <a:bodyPr>
            <a:normAutofit/>
          </a:bodyPr>
          <a:lstStyle/>
          <a:p>
            <a:r>
              <a:rPr lang="en-US" sz="1800" dirty="0" smtClean="0">
                <a:latin typeface="Times New Roman" pitchFamily="18" charset="0"/>
                <a:cs typeface="Times New Roman" pitchFamily="18" charset="0"/>
              </a:rPr>
              <a:t>Bridge can also construct with precast.</a:t>
            </a:r>
          </a:p>
          <a:p>
            <a:r>
              <a:rPr lang="en-US" sz="1800" dirty="0" smtClean="0">
                <a:latin typeface="Times New Roman" pitchFamily="18" charset="0"/>
                <a:cs typeface="Times New Roman" pitchFamily="18" charset="0"/>
              </a:rPr>
              <a:t>Parts of a bridge, Substructures and superstructures</a:t>
            </a:r>
          </a:p>
          <a:p>
            <a:r>
              <a:rPr lang="en-US" sz="1800" dirty="0" smtClean="0">
                <a:latin typeface="Times New Roman" pitchFamily="18" charset="0"/>
                <a:cs typeface="Times New Roman" pitchFamily="18" charset="0"/>
              </a:rPr>
              <a:t>In India growth of precast in bridge is slow</a:t>
            </a:r>
          </a:p>
          <a:p>
            <a:r>
              <a:rPr lang="en-US" sz="1800" dirty="0" smtClean="0">
                <a:latin typeface="Times New Roman" pitchFamily="18" charset="0"/>
                <a:cs typeface="Times New Roman" pitchFamily="18" charset="0"/>
              </a:rPr>
              <a:t>But, Precast is growing continues very rapidly in other countries, not only for bridges in the short span range, but also for spans in excess of 45 meters.</a:t>
            </a:r>
          </a:p>
          <a:p>
            <a:r>
              <a:rPr lang="en-US" sz="1800" dirty="0" smtClean="0">
                <a:latin typeface="Times New Roman" pitchFamily="18" charset="0"/>
                <a:cs typeface="Times New Roman" pitchFamily="18" charset="0"/>
              </a:rPr>
              <a:t>Based on type of bridge and site condition method of construction is to be adopted.</a:t>
            </a:r>
            <a:endParaRPr lang="en-US" sz="1800" dirty="0">
              <a:latin typeface="Times New Roman" pitchFamily="18" charset="0"/>
              <a:cs typeface="Times New Roman" pitchFamily="18" charset="0"/>
            </a:endParaRPr>
          </a:p>
        </p:txBody>
      </p:sp>
      <p:pic>
        <p:nvPicPr>
          <p:cNvPr id="8" name="Picture 19" descr="4-02"/>
          <p:cNvPicPr>
            <a:picLocks noChangeAspect="1" noChangeArrowheads="1"/>
          </p:cNvPicPr>
          <p:nvPr/>
        </p:nvPicPr>
        <p:blipFill>
          <a:blip r:embed="rId2"/>
          <a:srcRect/>
          <a:stretch>
            <a:fillRect/>
          </a:stretch>
        </p:blipFill>
        <p:spPr bwMode="auto">
          <a:xfrm>
            <a:off x="4267200" y="1524000"/>
            <a:ext cx="4876800" cy="5334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TYPES OF BRIDGES</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1800" dirty="0" smtClean="0">
                <a:latin typeface="Times New Roman" pitchFamily="18" charset="0"/>
                <a:cs typeface="Times New Roman" pitchFamily="18" charset="0"/>
              </a:rPr>
              <a:t>Culvert</a:t>
            </a:r>
          </a:p>
          <a:p>
            <a:r>
              <a:rPr lang="en-US" sz="1800" dirty="0" smtClean="0">
                <a:latin typeface="Times New Roman" pitchFamily="18" charset="0"/>
                <a:cs typeface="Times New Roman" pitchFamily="18" charset="0"/>
              </a:rPr>
              <a:t>T-Beam deck slab bridge</a:t>
            </a:r>
          </a:p>
          <a:p>
            <a:r>
              <a:rPr lang="en-US" sz="1800" dirty="0" smtClean="0">
                <a:latin typeface="Times New Roman" pitchFamily="18" charset="0"/>
                <a:cs typeface="Times New Roman" pitchFamily="18" charset="0"/>
              </a:rPr>
              <a:t>Arch bridge</a:t>
            </a:r>
          </a:p>
          <a:p>
            <a:r>
              <a:rPr lang="en-US" sz="1800" dirty="0" smtClean="0">
                <a:latin typeface="Times New Roman" pitchFamily="18" charset="0"/>
                <a:cs typeface="Times New Roman" pitchFamily="18" charset="0"/>
              </a:rPr>
              <a:t>Cantilever bridges</a:t>
            </a:r>
          </a:p>
          <a:p>
            <a:r>
              <a:rPr lang="en-US" sz="1800" dirty="0" smtClean="0">
                <a:latin typeface="Times New Roman" pitchFamily="18" charset="0"/>
                <a:cs typeface="Times New Roman" pitchFamily="18" charset="0"/>
              </a:rPr>
              <a:t>Continuous bridges</a:t>
            </a:r>
          </a:p>
          <a:p>
            <a:r>
              <a:rPr lang="en-US" sz="1800" dirty="0" smtClean="0">
                <a:latin typeface="Times New Roman" pitchFamily="18" charset="0"/>
                <a:cs typeface="Times New Roman" pitchFamily="18" charset="0"/>
              </a:rPr>
              <a:t>Suspension bridges</a:t>
            </a:r>
          </a:p>
          <a:p>
            <a:r>
              <a:rPr lang="en-US" sz="1800" dirty="0" smtClean="0">
                <a:latin typeface="Times New Roman" pitchFamily="18" charset="0"/>
                <a:cs typeface="Times New Roman" pitchFamily="18" charset="0"/>
              </a:rPr>
              <a:t>Cable-stayed bridges</a:t>
            </a:r>
            <a:endParaRPr lang="en-US" sz="1800" dirty="0">
              <a:latin typeface="Times New Roman" pitchFamily="18" charset="0"/>
              <a:cs typeface="Times New Roman" pitchFamily="18" charset="0"/>
            </a:endParaRPr>
          </a:p>
        </p:txBody>
      </p:sp>
      <p:pic>
        <p:nvPicPr>
          <p:cNvPr id="19458" name="Picture 2" descr="http://terpconnect.umd.edu/~megkf/bixbybr.jpg"/>
          <p:cNvPicPr>
            <a:picLocks noChangeAspect="1" noChangeArrowheads="1"/>
          </p:cNvPicPr>
          <p:nvPr/>
        </p:nvPicPr>
        <p:blipFill>
          <a:blip r:embed="rId2"/>
          <a:srcRect/>
          <a:stretch>
            <a:fillRect/>
          </a:stretch>
        </p:blipFill>
        <p:spPr bwMode="auto">
          <a:xfrm>
            <a:off x="4038600" y="1752600"/>
            <a:ext cx="4953000" cy="2438400"/>
          </a:xfrm>
          <a:prstGeom prst="rect">
            <a:avLst/>
          </a:prstGeom>
          <a:noFill/>
        </p:spPr>
      </p:pic>
      <p:pic>
        <p:nvPicPr>
          <p:cNvPr id="19460" name="Picture 4" descr="http://www.cbdg.org.uk/images/Forth.jpg"/>
          <p:cNvPicPr>
            <a:picLocks noChangeAspect="1" noChangeArrowheads="1"/>
          </p:cNvPicPr>
          <p:nvPr/>
        </p:nvPicPr>
        <p:blipFill>
          <a:blip r:embed="rId3"/>
          <a:srcRect/>
          <a:stretch>
            <a:fillRect/>
          </a:stretch>
        </p:blipFill>
        <p:spPr bwMode="auto">
          <a:xfrm>
            <a:off x="228600" y="4191000"/>
            <a:ext cx="3810000" cy="2514600"/>
          </a:xfrm>
          <a:prstGeom prst="rect">
            <a:avLst/>
          </a:prstGeom>
          <a:noFill/>
        </p:spPr>
      </p:pic>
      <p:pic>
        <p:nvPicPr>
          <p:cNvPr id="19462" name="Picture 6" descr="http://upload.wikimedia.org/wikipedia/commons/thumb/1/1f/Abdoun_Bridge_%287%29.jpg/750px-Abdoun_Bridge_%287%29.jpg">
            <a:hlinkClick r:id="rId4" tooltip=" Abdoun Bridge, Amman, Jordan "/>
          </p:cNvPr>
          <p:cNvPicPr>
            <a:picLocks noChangeAspect="1" noChangeArrowheads="1"/>
          </p:cNvPicPr>
          <p:nvPr/>
        </p:nvPicPr>
        <p:blipFill>
          <a:blip r:embed="rId5"/>
          <a:srcRect/>
          <a:stretch>
            <a:fillRect/>
          </a:stretch>
        </p:blipFill>
        <p:spPr bwMode="auto">
          <a:xfrm>
            <a:off x="4038600" y="4191000"/>
            <a:ext cx="4933950" cy="2533651"/>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ADVANTAGES</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1800" dirty="0" smtClean="0">
                <a:latin typeface="Times New Roman" pitchFamily="18" charset="0"/>
                <a:cs typeface="Times New Roman" pitchFamily="18" charset="0"/>
              </a:rPr>
              <a:t>Prestressed concrete bridges are usually lower in first cost than all other types of bridges.</a:t>
            </a:r>
          </a:p>
          <a:p>
            <a:r>
              <a:rPr lang="en-US" sz="1800" dirty="0" smtClean="0">
                <a:latin typeface="Times New Roman" pitchFamily="18" charset="0"/>
                <a:cs typeface="Times New Roman" pitchFamily="18" charset="0"/>
              </a:rPr>
              <a:t>With savings in maintenance, precast bridges offer maximum economy.</a:t>
            </a:r>
          </a:p>
          <a:p>
            <a:r>
              <a:rPr lang="en-US" sz="1800" dirty="0" smtClean="0">
                <a:latin typeface="Times New Roman" pitchFamily="18" charset="0"/>
                <a:cs typeface="Times New Roman" pitchFamily="18" charset="0"/>
              </a:rPr>
              <a:t>Every operation in the manufacturing process provides a point of inspection and control over quality</a:t>
            </a:r>
          </a:p>
          <a:p>
            <a:r>
              <a:rPr lang="en-US" sz="1800" dirty="0" smtClean="0">
                <a:latin typeface="Times New Roman" pitchFamily="18" charset="0"/>
                <a:cs typeface="Times New Roman" pitchFamily="18" charset="0"/>
              </a:rPr>
              <a:t>Faster construction</a:t>
            </a:r>
          </a:p>
          <a:p>
            <a:r>
              <a:rPr lang="en-US" sz="1800" dirty="0" smtClean="0">
                <a:latin typeface="Times New Roman" pitchFamily="18" charset="0"/>
                <a:cs typeface="Times New Roman" pitchFamily="18" charset="0"/>
              </a:rPr>
              <a:t>Formwork of the super­structure can be eliminate</a:t>
            </a:r>
          </a:p>
          <a:p>
            <a:r>
              <a:rPr lang="en-US" sz="1800" dirty="0" smtClean="0">
                <a:latin typeface="Times New Roman" pitchFamily="18" charset="0"/>
                <a:cs typeface="Times New Roman" pitchFamily="18" charset="0"/>
              </a:rPr>
              <a:t>Piers, Abutments and wing walls can be made of precast concrete pieces quickly assembled on the field.</a:t>
            </a:r>
          </a:p>
          <a:p>
            <a:r>
              <a:rPr lang="en-US" sz="1800" dirty="0" smtClean="0">
                <a:latin typeface="Times New Roman" pitchFamily="18" charset="0"/>
                <a:cs typeface="Times New Roman" pitchFamily="18" charset="0"/>
              </a:rPr>
              <a:t>Precast concrete bridges can be installed during all seasons</a:t>
            </a:r>
          </a:p>
          <a:p>
            <a:r>
              <a:rPr lang="en-US" sz="1800" dirty="0" smtClean="0">
                <a:latin typeface="Times New Roman" pitchFamily="18" charset="0"/>
                <a:cs typeface="Times New Roman" pitchFamily="18" charset="0"/>
              </a:rPr>
              <a:t>The durability of precast prestressed concrete bridge is good and the resulting low maintenance requirements.</a:t>
            </a:r>
          </a:p>
          <a:p>
            <a:r>
              <a:rPr lang="en-US" sz="1800" dirty="0" smtClean="0">
                <a:latin typeface="Times New Roman" pitchFamily="18" charset="0"/>
                <a:cs typeface="Times New Roman" pitchFamily="18" charset="0"/>
              </a:rPr>
              <a:t>No painting is needed.</a:t>
            </a:r>
          </a:p>
          <a:p>
            <a:r>
              <a:rPr lang="en-US" sz="1800" dirty="0" smtClean="0">
                <a:latin typeface="Times New Roman" pitchFamily="18" charset="0"/>
                <a:cs typeface="Times New Roman" pitchFamily="18" charset="0"/>
              </a:rPr>
              <a:t>Superstructure can be made as shallow as possible in order to provide maximum clearance with good structural designing</a:t>
            </a:r>
          </a:p>
          <a:p>
            <a:r>
              <a:rPr lang="en-US" sz="1800" dirty="0" smtClean="0">
                <a:latin typeface="Times New Roman" pitchFamily="18" charset="0"/>
                <a:cs typeface="Times New Roman" pitchFamily="18" charset="0"/>
              </a:rPr>
              <a:t>Greater fire resistance and design aesthetic is another advantage.</a:t>
            </a:r>
          </a:p>
          <a:p>
            <a:endParaRPr lang="en-US" sz="1800" dirty="0" smtClean="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686800" cy="1252728"/>
          </a:xfrm>
        </p:spPr>
        <p:txBody>
          <a:bodyPr>
            <a:noAutofit/>
          </a:bodyPr>
          <a:lstStyle/>
          <a:p>
            <a:r>
              <a:rPr lang="en-US" sz="4000" b="0" dirty="0" smtClean="0">
                <a:latin typeface="Times New Roman" pitchFamily="18" charset="0"/>
                <a:cs typeface="Times New Roman" pitchFamily="18" charset="0"/>
              </a:rPr>
              <a:t>PRECAST BRIDGE CONSTRUCTION</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775191"/>
            <a:ext cx="4114800" cy="4625609"/>
          </a:xfrm>
        </p:spPr>
        <p:txBody>
          <a:bodyPr>
            <a:normAutofit/>
          </a:bodyPr>
          <a:lstStyle/>
          <a:p>
            <a:r>
              <a:rPr lang="en-US" sz="1800" dirty="0" smtClean="0">
                <a:latin typeface="Times New Roman" pitchFamily="18" charset="0"/>
                <a:cs typeface="Times New Roman" pitchFamily="18" charset="0"/>
              </a:rPr>
              <a:t>T-Beam deck slab bridge</a:t>
            </a:r>
          </a:p>
          <a:p>
            <a:r>
              <a:rPr lang="en-US" sz="1800" dirty="0" smtClean="0">
                <a:latin typeface="Times New Roman" pitchFamily="18" charset="0"/>
                <a:cs typeface="Times New Roman" pitchFamily="18" charset="0"/>
              </a:rPr>
              <a:t>Simplest type of Precast bridge, most of the bridges in India are of this type</a:t>
            </a:r>
          </a:p>
          <a:p>
            <a:r>
              <a:rPr lang="en-US" sz="1800" dirty="0" smtClean="0">
                <a:latin typeface="Times New Roman" pitchFamily="18" charset="0"/>
                <a:cs typeface="Times New Roman" pitchFamily="18" charset="0"/>
              </a:rPr>
              <a:t>Sub- structure is cast in situ </a:t>
            </a:r>
          </a:p>
          <a:p>
            <a:r>
              <a:rPr lang="en-US" sz="1800" dirty="0" smtClean="0">
                <a:latin typeface="Times New Roman" pitchFamily="18" charset="0"/>
                <a:cs typeface="Times New Roman" pitchFamily="18" charset="0"/>
              </a:rPr>
              <a:t>In superstructure, Main girders are precast post tensioned, casted away from site and are transported to site.</a:t>
            </a:r>
          </a:p>
          <a:p>
            <a:r>
              <a:rPr lang="en-US" sz="1800" dirty="0" smtClean="0">
                <a:latin typeface="Times New Roman" pitchFamily="18" charset="0"/>
                <a:cs typeface="Times New Roman" pitchFamily="18" charset="0"/>
              </a:rPr>
              <a:t>Secondary girders and Deck slab are casted on Precast post tensioned girders on site or precast slab can be used.</a:t>
            </a:r>
          </a:p>
        </p:txBody>
      </p:sp>
      <p:pic>
        <p:nvPicPr>
          <p:cNvPr id="17412" name="Picture 4" descr="http://international.fhwa.dot.gov/prefab_bridges/images/fig22.jpg"/>
          <p:cNvPicPr>
            <a:picLocks noChangeAspect="1" noChangeArrowheads="1"/>
          </p:cNvPicPr>
          <p:nvPr/>
        </p:nvPicPr>
        <p:blipFill>
          <a:blip r:embed="rId2"/>
          <a:srcRect/>
          <a:stretch>
            <a:fillRect/>
          </a:stretch>
        </p:blipFill>
        <p:spPr bwMode="auto">
          <a:xfrm>
            <a:off x="4876800" y="1752600"/>
            <a:ext cx="3962400" cy="3429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PRESTRESSED GIRDERS</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775191"/>
            <a:ext cx="4191000" cy="4625609"/>
          </a:xfrm>
        </p:spPr>
        <p:txBody>
          <a:bodyPr>
            <a:normAutofit/>
          </a:bodyPr>
          <a:lstStyle/>
          <a:p>
            <a:r>
              <a:rPr lang="en-US" sz="1800" dirty="0" smtClean="0">
                <a:latin typeface="Times New Roman" pitchFamily="18" charset="0"/>
                <a:cs typeface="Times New Roman" pitchFamily="18" charset="0"/>
              </a:rPr>
              <a:t>Post tensioning technique is to be used in girders</a:t>
            </a:r>
          </a:p>
          <a:p>
            <a:r>
              <a:rPr lang="en-US" sz="1800" dirty="0" smtClean="0">
                <a:latin typeface="Times New Roman" pitchFamily="18" charset="0"/>
                <a:cs typeface="Times New Roman" pitchFamily="18" charset="0"/>
              </a:rPr>
              <a:t>In post tensioning, the concrete units are casted bye incorporating duct to house the tendons, when concrete attains sufficient strength, high-tension wires are tensioned bye means of jacks, after then the duct is grouted. </a:t>
            </a:r>
          </a:p>
          <a:p>
            <a:r>
              <a:rPr lang="en-US" sz="1800" dirty="0" smtClean="0">
                <a:latin typeface="Times New Roman" pitchFamily="18" charset="0"/>
                <a:cs typeface="Times New Roman" pitchFamily="18" charset="0"/>
              </a:rPr>
              <a:t>Forces are transmitted to the concrete at the end anchorage</a:t>
            </a:r>
            <a:endParaRPr lang="en-US" sz="1800" dirty="0">
              <a:latin typeface="Times New Roman" pitchFamily="18" charset="0"/>
              <a:cs typeface="Times New Roman" pitchFamily="18" charset="0"/>
            </a:endParaRPr>
          </a:p>
        </p:txBody>
      </p:sp>
      <p:pic>
        <p:nvPicPr>
          <p:cNvPr id="1026" name="Picture 2" descr="File:Prestressed concrete en.svg">
            <a:hlinkClick r:id="rId2"/>
          </p:cNvPr>
          <p:cNvPicPr>
            <a:picLocks noChangeAspect="1" noChangeArrowheads="1"/>
          </p:cNvPicPr>
          <p:nvPr/>
        </p:nvPicPr>
        <p:blipFill>
          <a:blip r:embed="rId3"/>
          <a:srcRect/>
          <a:stretch>
            <a:fillRect/>
          </a:stretch>
        </p:blipFill>
        <p:spPr bwMode="auto">
          <a:xfrm>
            <a:off x="4800600" y="1371600"/>
            <a:ext cx="4343400" cy="52578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PRESTRESSED GIRDER MAKING </a:t>
            </a:r>
            <a:endParaRPr lang="en-US" sz="40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cstate="print"/>
          <a:srcRect/>
          <a:stretch>
            <a:fillRect/>
          </a:stretch>
        </p:blipFill>
        <p:spPr bwMode="auto">
          <a:xfrm>
            <a:off x="381000" y="1600200"/>
            <a:ext cx="8458200" cy="50292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PRESTRESSED GIRDER MAKING </a:t>
            </a:r>
            <a:endParaRPr lang="en-US" sz="4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457200" y="1524000"/>
            <a:ext cx="8229600" cy="51054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PRESTRESSED GIRDER MAKING </a:t>
            </a:r>
            <a:endParaRPr lang="en-US" sz="4000" dirty="0"/>
          </a:p>
        </p:txBody>
      </p:sp>
      <p:pic>
        <p:nvPicPr>
          <p:cNvPr id="2050" name="Picture 2"/>
          <p:cNvPicPr>
            <a:picLocks noChangeAspect="1" noChangeArrowheads="1"/>
          </p:cNvPicPr>
          <p:nvPr/>
        </p:nvPicPr>
        <p:blipFill>
          <a:blip r:embed="rId2" cstate="print"/>
          <a:srcRect/>
          <a:stretch>
            <a:fillRect/>
          </a:stretch>
        </p:blipFill>
        <p:spPr bwMode="auto">
          <a:xfrm>
            <a:off x="609600" y="1524000"/>
            <a:ext cx="7924800" cy="51054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PRESTRESSED GIRDER MAKING </a:t>
            </a:r>
            <a:endParaRPr lang="en-US" sz="40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cstate="print"/>
          <a:srcRect/>
          <a:stretch>
            <a:fillRect/>
          </a:stretch>
        </p:blipFill>
        <p:spPr bwMode="auto">
          <a:xfrm rot="5400000">
            <a:off x="1885950" y="1619250"/>
            <a:ext cx="5067300" cy="50292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ADVANTAGES</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457200" y="1524000"/>
            <a:ext cx="7696200" cy="4602163"/>
          </a:xfrm>
        </p:spPr>
        <p:txBody>
          <a:bodyPr>
            <a:normAutofit/>
          </a:bodyPr>
          <a:lstStyle/>
          <a:p>
            <a:r>
              <a:rPr lang="en-US" sz="1800" dirty="0" smtClean="0">
                <a:latin typeface="Times New Roman" pitchFamily="18" charset="0"/>
                <a:cs typeface="Times New Roman" pitchFamily="18" charset="0"/>
              </a:rPr>
              <a:t>Concrete is cast off site</a:t>
            </a:r>
          </a:p>
          <a:p>
            <a:r>
              <a:rPr lang="en-US" sz="1800" dirty="0" smtClean="0">
                <a:latin typeface="Times New Roman" pitchFamily="18" charset="0"/>
                <a:cs typeface="Times New Roman" pitchFamily="18" charset="0"/>
              </a:rPr>
              <a:t>Identical forms  can used several times</a:t>
            </a:r>
          </a:p>
          <a:p>
            <a:r>
              <a:rPr lang="en-US" sz="1800" dirty="0" smtClean="0">
                <a:latin typeface="Times New Roman" pitchFamily="18" charset="0"/>
                <a:cs typeface="Times New Roman" pitchFamily="18" charset="0"/>
              </a:rPr>
              <a:t>Batter  quality control</a:t>
            </a:r>
          </a:p>
          <a:p>
            <a:r>
              <a:rPr lang="en-US" sz="1800" dirty="0" smtClean="0">
                <a:latin typeface="Times New Roman" pitchFamily="18" charset="0"/>
                <a:cs typeface="Times New Roman" pitchFamily="18" charset="0"/>
              </a:rPr>
              <a:t>Control on curing</a:t>
            </a:r>
          </a:p>
          <a:p>
            <a:r>
              <a:rPr lang="en-US" sz="1800" dirty="0" smtClean="0">
                <a:latin typeface="Times New Roman" pitchFamily="18" charset="0"/>
                <a:cs typeface="Times New Roman" pitchFamily="18" charset="0"/>
              </a:rPr>
              <a:t>Un affected by weather , when casting</a:t>
            </a:r>
          </a:p>
          <a:p>
            <a:r>
              <a:rPr lang="en-US" sz="1800" dirty="0" smtClean="0">
                <a:latin typeface="Times New Roman" pitchFamily="18" charset="0"/>
                <a:cs typeface="Times New Roman" pitchFamily="18" charset="0"/>
              </a:rPr>
              <a:t>Construction in less time</a:t>
            </a:r>
          </a:p>
          <a:p>
            <a:r>
              <a:rPr lang="en-US" sz="1800" dirty="0" smtClean="0">
                <a:latin typeface="Times New Roman" pitchFamily="18" charset="0"/>
                <a:cs typeface="Times New Roman" pitchFamily="18" charset="0"/>
              </a:rPr>
              <a:t>Less cost </a:t>
            </a:r>
          </a:p>
          <a:p>
            <a:r>
              <a:rPr lang="en-US" sz="1800" dirty="0" smtClean="0">
                <a:latin typeface="Times New Roman" pitchFamily="18" charset="0"/>
                <a:cs typeface="Times New Roman" pitchFamily="18" charset="0"/>
              </a:rPr>
              <a:t>Waste materials can be used </a:t>
            </a:r>
          </a:p>
          <a:p>
            <a:pPr>
              <a:buNone/>
            </a:pPr>
            <a:r>
              <a:rPr lang="en-US" sz="1800" dirty="0" smtClean="0">
                <a:latin typeface="Times New Roman" pitchFamily="18" charset="0"/>
                <a:cs typeface="Times New Roman" pitchFamily="18" charset="0"/>
              </a:rPr>
              <a:t>       ( fly ash)   </a:t>
            </a:r>
          </a:p>
          <a:p>
            <a:r>
              <a:rPr lang="en-US" sz="1800" dirty="0" smtClean="0">
                <a:latin typeface="Times New Roman" pitchFamily="18" charset="0"/>
                <a:cs typeface="Times New Roman" pitchFamily="18" charset="0"/>
              </a:rPr>
              <a:t>Fire resistant</a:t>
            </a:r>
          </a:p>
          <a:p>
            <a:r>
              <a:rPr lang="en-US" sz="1800" dirty="0" smtClean="0">
                <a:latin typeface="Times New Roman" pitchFamily="18" charset="0"/>
                <a:cs typeface="Times New Roman" pitchFamily="18" charset="0"/>
              </a:rPr>
              <a:t>Can avoid air born pollution on site </a:t>
            </a:r>
          </a:p>
          <a:p>
            <a:pPr>
              <a:buNone/>
            </a:pPr>
            <a:r>
              <a:rPr lang="en-US" sz="1800" dirty="0" smtClean="0">
                <a:latin typeface="Times New Roman" pitchFamily="18" charset="0"/>
                <a:cs typeface="Times New Roman" pitchFamily="18" charset="0"/>
              </a:rPr>
              <a:t>       ( dusting )</a:t>
            </a:r>
          </a:p>
          <a:p>
            <a:endParaRPr lang="en-US" sz="1800" dirty="0" smtClean="0">
              <a:latin typeface="Times New Roman" pitchFamily="18" charset="0"/>
              <a:cs typeface="Times New Roman" pitchFamily="18" charset="0"/>
            </a:endParaRPr>
          </a:p>
          <a:p>
            <a:endParaRPr lang="en-US" dirty="0"/>
          </a:p>
        </p:txBody>
      </p:sp>
      <p:sp>
        <p:nvSpPr>
          <p:cNvPr id="5" name="WordArt 4"/>
          <p:cNvSpPr>
            <a:spLocks noChangeArrowheads="1" noChangeShapeType="1" noTextEdit="1"/>
          </p:cNvSpPr>
          <p:nvPr/>
        </p:nvSpPr>
        <p:spPr bwMode="auto">
          <a:xfrm>
            <a:off x="5486400" y="2514600"/>
            <a:ext cx="2895600" cy="2514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dirty="0">
                <a:ln w="9525">
                  <a:round/>
                  <a:headEnd/>
                  <a:tailEnd/>
                </a:ln>
                <a:gradFill rotWithShape="0">
                  <a:gsLst>
                    <a:gs pos="0">
                      <a:srgbClr val="707070"/>
                    </a:gs>
                    <a:gs pos="50000">
                      <a:srgbClr val="FFFFFF"/>
                    </a:gs>
                    <a:gs pos="100000">
                      <a:srgbClr val="707070"/>
                    </a:gs>
                  </a:gsLst>
                  <a:lin ang="2700000" scaled="1"/>
                </a:gradFill>
                <a:latin typeface="Impact"/>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251062"/>
          </a:xfrm>
        </p:spPr>
        <p:txBody>
          <a:bodyPr>
            <a:normAutofit/>
          </a:bodyPr>
          <a:lstStyle/>
          <a:p>
            <a:r>
              <a:rPr lang="en-US" sz="4000" b="0" dirty="0" smtClean="0">
                <a:latin typeface="Times New Roman" pitchFamily="18" charset="0"/>
                <a:cs typeface="Times New Roman" pitchFamily="18" charset="0"/>
              </a:rPr>
              <a:t>PRESTRESSED GIRDER MAKING </a:t>
            </a:r>
            <a:endParaRPr lang="en-US" sz="4000" dirty="0"/>
          </a:p>
        </p:txBody>
      </p:sp>
      <p:pic>
        <p:nvPicPr>
          <p:cNvPr id="2050" name="Picture 2"/>
          <p:cNvPicPr>
            <a:picLocks noChangeAspect="1" noChangeArrowheads="1"/>
          </p:cNvPicPr>
          <p:nvPr/>
        </p:nvPicPr>
        <p:blipFill>
          <a:blip r:embed="rId2" cstate="print"/>
          <a:srcRect/>
          <a:stretch>
            <a:fillRect/>
          </a:stretch>
        </p:blipFill>
        <p:spPr bwMode="auto">
          <a:xfrm>
            <a:off x="381000" y="1600200"/>
            <a:ext cx="8382000" cy="495300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0" dirty="0" smtClean="0">
                <a:latin typeface="Times New Roman" pitchFamily="18" charset="0"/>
                <a:cs typeface="Times New Roman" pitchFamily="18" charset="0"/>
              </a:rPr>
              <a:t>PRESTRESSED GIRDER MAKING </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rot="5400000">
            <a:off x="1943100" y="1714500"/>
            <a:ext cx="5105400" cy="48768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0" dirty="0" smtClean="0">
                <a:latin typeface="Times New Roman" pitchFamily="18" charset="0"/>
                <a:cs typeface="Times New Roman" pitchFamily="18" charset="0"/>
              </a:rPr>
              <a:t>PRESTRESSED GIRDER MAKING </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1143000" y="1600200"/>
            <a:ext cx="6934200" cy="49530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0" dirty="0" smtClean="0">
                <a:latin typeface="Times New Roman" pitchFamily="18" charset="0"/>
                <a:cs typeface="Times New Roman" pitchFamily="18" charset="0"/>
              </a:rPr>
              <a:t>PRESTRESSED GIRDER MAKING </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762000" y="1600200"/>
            <a:ext cx="7620000" cy="51054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1251062"/>
          </a:xfrm>
        </p:spPr>
        <p:txBody>
          <a:bodyPr>
            <a:normAutofit/>
          </a:bodyPr>
          <a:lstStyle/>
          <a:p>
            <a:r>
              <a:rPr lang="en-US" sz="4000" b="0" dirty="0" smtClean="0">
                <a:latin typeface="Times New Roman" pitchFamily="18" charset="0"/>
                <a:cs typeface="Times New Roman" pitchFamily="18" charset="0"/>
              </a:rPr>
              <a:t>PRESTRESSED GIRDER MAKING </a:t>
            </a:r>
            <a:endParaRPr lang="en-US" sz="4000" dirty="0"/>
          </a:p>
        </p:txBody>
      </p:sp>
      <p:pic>
        <p:nvPicPr>
          <p:cNvPr id="4098" name="Picture 2"/>
          <p:cNvPicPr>
            <a:picLocks noChangeAspect="1" noChangeArrowheads="1"/>
          </p:cNvPicPr>
          <p:nvPr/>
        </p:nvPicPr>
        <p:blipFill>
          <a:blip r:embed="rId2" cstate="print"/>
          <a:srcRect/>
          <a:stretch>
            <a:fillRect/>
          </a:stretch>
        </p:blipFill>
        <p:spPr bwMode="auto">
          <a:xfrm rot="5400000">
            <a:off x="1981200" y="1600200"/>
            <a:ext cx="5105400" cy="51054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PRESTRESSED GIRDER MAKING </a:t>
            </a:r>
            <a:endParaRPr lang="en-US" sz="4000" dirty="0"/>
          </a:p>
        </p:txBody>
      </p:sp>
      <p:pic>
        <p:nvPicPr>
          <p:cNvPr id="8194" name="Picture 2"/>
          <p:cNvPicPr>
            <a:picLocks noChangeAspect="1" noChangeArrowheads="1"/>
          </p:cNvPicPr>
          <p:nvPr/>
        </p:nvPicPr>
        <p:blipFill>
          <a:blip r:embed="rId2" cstate="print"/>
          <a:srcRect/>
          <a:stretch>
            <a:fillRect/>
          </a:stretch>
        </p:blipFill>
        <p:spPr bwMode="auto">
          <a:xfrm rot="5400000">
            <a:off x="2095500" y="1257300"/>
            <a:ext cx="5105400" cy="56388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PRESTRESSED GIRDER MAKING </a:t>
            </a:r>
            <a:endParaRPr lang="en-US" sz="4000" dirty="0"/>
          </a:p>
        </p:txBody>
      </p:sp>
      <p:pic>
        <p:nvPicPr>
          <p:cNvPr id="9218" name="Picture 2"/>
          <p:cNvPicPr>
            <a:picLocks noChangeAspect="1" noChangeArrowheads="1"/>
          </p:cNvPicPr>
          <p:nvPr/>
        </p:nvPicPr>
        <p:blipFill>
          <a:blip r:embed="rId2" cstate="print"/>
          <a:srcRect/>
          <a:stretch>
            <a:fillRect/>
          </a:stretch>
        </p:blipFill>
        <p:spPr bwMode="auto">
          <a:xfrm>
            <a:off x="533400" y="1600200"/>
            <a:ext cx="8001000" cy="4953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CARE TO TAKE</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a:xfrm>
            <a:off x="304800" y="1600200"/>
            <a:ext cx="4267200" cy="5943600"/>
          </a:xfrm>
        </p:spPr>
        <p:txBody>
          <a:bodyPr>
            <a:normAutofit fontScale="92500" lnSpcReduction="10000"/>
          </a:bodyPr>
          <a:lstStyle/>
          <a:p>
            <a:r>
              <a:rPr lang="en-US" sz="1900" dirty="0" smtClean="0">
                <a:latin typeface="Times New Roman" pitchFamily="18" charset="0"/>
                <a:cs typeface="Times New Roman" pitchFamily="18" charset="0"/>
              </a:rPr>
              <a:t>During designing all the loads are to considered and losses are also to be considered as per IS1343 for pre-stressed concrete. </a:t>
            </a:r>
          </a:p>
          <a:p>
            <a:r>
              <a:rPr lang="en-US" sz="1900" dirty="0" smtClean="0">
                <a:latin typeface="Times New Roman" pitchFamily="18" charset="0"/>
                <a:cs typeface="Times New Roman" pitchFamily="18" charset="0"/>
              </a:rPr>
              <a:t>Casting and curing is to be done properly for quality concrete. Suitable method of post tensioning is to be adopted. </a:t>
            </a:r>
          </a:p>
          <a:p>
            <a:r>
              <a:rPr lang="en-US" sz="1900" dirty="0" smtClean="0">
                <a:latin typeface="Times New Roman" pitchFamily="18" charset="0"/>
                <a:cs typeface="Times New Roman" pitchFamily="18" charset="0"/>
              </a:rPr>
              <a:t>Casted elements are to be stoked care fully, details should be given by designer</a:t>
            </a:r>
          </a:p>
          <a:p>
            <a:pPr>
              <a:buNone/>
            </a:pPr>
            <a:r>
              <a:rPr lang="en-US" sz="1900" dirty="0" smtClean="0">
                <a:latin typeface="Times New Roman" pitchFamily="18" charset="0"/>
                <a:cs typeface="Times New Roman" pitchFamily="18" charset="0"/>
              </a:rPr>
              <a:t>       for storing members.</a:t>
            </a:r>
          </a:p>
          <a:p>
            <a:r>
              <a:rPr lang="en-US" sz="1900" dirty="0" smtClean="0">
                <a:latin typeface="Times New Roman" pitchFamily="18" charset="0"/>
                <a:cs typeface="Times New Roman" pitchFamily="18" charset="0"/>
              </a:rPr>
              <a:t>Transportation is to be done carefully to avoid damage to the precast elements.</a:t>
            </a:r>
          </a:p>
          <a:p>
            <a:r>
              <a:rPr lang="en-US" sz="1900" dirty="0" smtClean="0">
                <a:latin typeface="Times New Roman" pitchFamily="18" charset="0"/>
                <a:cs typeface="Times New Roman" pitchFamily="18" charset="0"/>
              </a:rPr>
              <a:t>Erection process is to be well decided and planed based on type of bridge and site condition.</a:t>
            </a:r>
          </a:p>
          <a:p>
            <a:endParaRPr lang="en-US" sz="1900" dirty="0" smtClean="0">
              <a:latin typeface="Times New Roman" pitchFamily="18" charset="0"/>
              <a:cs typeface="Times New Roman" pitchFamily="18" charset="0"/>
            </a:endParaRPr>
          </a:p>
          <a:p>
            <a:endParaRPr lang="en-US" sz="1800" dirty="0" smtClean="0">
              <a:latin typeface="Times New Roman" pitchFamily="18" charset="0"/>
              <a:cs typeface="Times New Roman" pitchFamily="18" charset="0"/>
            </a:endParaRPr>
          </a:p>
          <a:p>
            <a:endParaRPr lang="en-US" sz="1800" dirty="0" smtClean="0">
              <a:latin typeface="Times New Roman" pitchFamily="18" charset="0"/>
              <a:cs typeface="Times New Roman" pitchFamily="18" charset="0"/>
            </a:endParaRPr>
          </a:p>
          <a:p>
            <a:pPr>
              <a:buNone/>
            </a:pPr>
            <a:endParaRPr lang="en-US" sz="1800" dirty="0" smtClean="0">
              <a:latin typeface="Times New Roman" pitchFamily="18" charset="0"/>
              <a:cs typeface="Times New Roman" pitchFamily="18" charset="0"/>
            </a:endParaRPr>
          </a:p>
          <a:p>
            <a:pPr>
              <a:buNone/>
            </a:pPr>
            <a:r>
              <a:rPr lang="en-US" sz="1800" dirty="0" smtClean="0">
                <a:latin typeface="Times New Roman" pitchFamily="18" charset="0"/>
                <a:cs typeface="Times New Roman" pitchFamily="18" charset="0"/>
              </a:rPr>
              <a:t> </a:t>
            </a:r>
          </a:p>
          <a:p>
            <a:endParaRPr lang="en-US" sz="1800" dirty="0" smtClean="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pic>
        <p:nvPicPr>
          <p:cNvPr id="4" name="Picture 25" descr="4-08 new"/>
          <p:cNvPicPr>
            <a:picLocks noChangeAspect="1" noChangeArrowheads="1"/>
          </p:cNvPicPr>
          <p:nvPr/>
        </p:nvPicPr>
        <p:blipFill>
          <a:blip r:embed="rId2"/>
          <a:srcRect/>
          <a:stretch>
            <a:fillRect/>
          </a:stretch>
        </p:blipFill>
        <p:spPr bwMode="auto">
          <a:xfrm>
            <a:off x="4495800" y="1524000"/>
            <a:ext cx="2286000" cy="2514600"/>
          </a:xfrm>
          <a:prstGeom prst="rect">
            <a:avLst/>
          </a:prstGeom>
          <a:noFill/>
          <a:effectLst>
            <a:outerShdw dist="35921" dir="2700000" algn="ctr" rotWithShape="0">
              <a:schemeClr val="bg2"/>
            </a:outerShdw>
          </a:effectLst>
        </p:spPr>
      </p:pic>
      <p:pic>
        <p:nvPicPr>
          <p:cNvPr id="5" name="Picture 26" descr="1-64 4-07"/>
          <p:cNvPicPr>
            <a:picLocks noChangeAspect="1" noChangeArrowheads="1"/>
          </p:cNvPicPr>
          <p:nvPr/>
        </p:nvPicPr>
        <p:blipFill>
          <a:blip r:embed="rId3"/>
          <a:srcRect/>
          <a:stretch>
            <a:fillRect/>
          </a:stretch>
        </p:blipFill>
        <p:spPr bwMode="auto">
          <a:xfrm>
            <a:off x="6705600" y="1524000"/>
            <a:ext cx="2438400" cy="2514600"/>
          </a:xfrm>
          <a:prstGeom prst="rect">
            <a:avLst/>
          </a:prstGeom>
          <a:noFill/>
          <a:effectLst>
            <a:outerShdw dist="35921" dir="2700000" algn="ctr" rotWithShape="0">
              <a:schemeClr val="bg2"/>
            </a:outerShdw>
          </a:effectLst>
        </p:spPr>
      </p:pic>
      <p:pic>
        <p:nvPicPr>
          <p:cNvPr id="6" name="Picture 16" descr="4-09 new"/>
          <p:cNvPicPr>
            <a:picLocks noChangeAspect="1" noChangeArrowheads="1"/>
          </p:cNvPicPr>
          <p:nvPr/>
        </p:nvPicPr>
        <p:blipFill>
          <a:blip r:embed="rId4"/>
          <a:srcRect/>
          <a:stretch>
            <a:fillRect/>
          </a:stretch>
        </p:blipFill>
        <p:spPr bwMode="auto">
          <a:xfrm>
            <a:off x="4495801" y="4038600"/>
            <a:ext cx="2362200" cy="2286000"/>
          </a:xfrm>
          <a:prstGeom prst="rect">
            <a:avLst/>
          </a:prstGeom>
          <a:noFill/>
          <a:effectLst>
            <a:outerShdw dist="35921" dir="2700000" algn="ctr" rotWithShape="0">
              <a:schemeClr val="bg2"/>
            </a:outerShdw>
          </a:effectLst>
        </p:spPr>
      </p:pic>
      <p:pic>
        <p:nvPicPr>
          <p:cNvPr id="7" name="Picture 15" descr="4-11"/>
          <p:cNvPicPr>
            <a:picLocks noChangeAspect="1" noChangeArrowheads="1"/>
          </p:cNvPicPr>
          <p:nvPr/>
        </p:nvPicPr>
        <p:blipFill>
          <a:blip r:embed="rId5"/>
          <a:srcRect/>
          <a:stretch>
            <a:fillRect/>
          </a:stretch>
        </p:blipFill>
        <p:spPr bwMode="auto">
          <a:xfrm>
            <a:off x="6705600" y="3962400"/>
            <a:ext cx="2438400" cy="2895600"/>
          </a:xfrm>
          <a:prstGeom prst="rect">
            <a:avLst/>
          </a:prstGeom>
          <a:noFill/>
          <a:effectLst>
            <a:outerShdw dist="35921" dir="2700000" algn="ctr" rotWithShape="0">
              <a:schemeClr val="bg2"/>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CASE STUDY</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000" dirty="0" smtClean="0">
                <a:latin typeface="Times New Roman" pitchFamily="18" charset="0"/>
                <a:cs typeface="Times New Roman" pitchFamily="18" charset="0"/>
              </a:rPr>
              <a:t>Hangzhou Bay Bridge</a:t>
            </a:r>
          </a:p>
          <a:p>
            <a:pPr>
              <a:buNone/>
            </a:pPr>
            <a:endParaRPr lang="en-US" sz="20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Longest trans-oceanic highway bridge in the world, with a cable-stayed portion across Hangzhou bay in the eastern coastal region of China (6-lanes)</a:t>
            </a:r>
          </a:p>
          <a:p>
            <a:r>
              <a:rPr lang="en-US" sz="1800" dirty="0" smtClean="0">
                <a:latin typeface="Times New Roman" pitchFamily="18" charset="0"/>
                <a:cs typeface="Times New Roman" pitchFamily="18" charset="0"/>
              </a:rPr>
              <a:t>Total length of bridge is 35.67mt.</a:t>
            </a:r>
          </a:p>
          <a:p>
            <a:r>
              <a:rPr lang="en-US" sz="1800" dirty="0" smtClean="0">
                <a:latin typeface="Times New Roman" pitchFamily="18" charset="0"/>
                <a:cs typeface="Times New Roman" pitchFamily="18" charset="0"/>
              </a:rPr>
              <a:t>Construction of the bridge was completed on June 14, 2007.</a:t>
            </a:r>
          </a:p>
          <a:p>
            <a:r>
              <a:rPr lang="en-US" sz="1800" dirty="0" smtClean="0">
                <a:latin typeface="Times New Roman" pitchFamily="18" charset="0"/>
                <a:cs typeface="Times New Roman" pitchFamily="18" charset="0"/>
              </a:rPr>
              <a:t> The bridge shortened the highway travel distance between Ningbo and Shanghai from 400 km to 280 km and reduced travel time from 4 to 2.5 hours.</a:t>
            </a:r>
          </a:p>
          <a:p>
            <a:r>
              <a:rPr lang="en-US" sz="1800" dirty="0" smtClean="0">
                <a:latin typeface="Times New Roman" pitchFamily="18" charset="0"/>
                <a:cs typeface="Times New Roman" pitchFamily="18" charset="0"/>
              </a:rPr>
              <a:t>40 piers with large number of girders</a:t>
            </a:r>
          </a:p>
          <a:p>
            <a:r>
              <a:rPr lang="en-US" sz="1800" dirty="0" smtClean="0">
                <a:latin typeface="Times New Roman" pitchFamily="18" charset="0"/>
                <a:cs typeface="Times New Roman" pitchFamily="18" charset="0"/>
              </a:rPr>
              <a:t>Girder is of 70m length and 16.5m wide in plan</a:t>
            </a:r>
          </a:p>
          <a:p>
            <a:r>
              <a:rPr lang="en-US" sz="1800" dirty="0" smtClean="0">
                <a:latin typeface="Times New Roman" pitchFamily="18" charset="0"/>
                <a:cs typeface="Times New Roman" pitchFamily="18" charset="0"/>
              </a:rPr>
              <a:t>830 cubic meter of concrete for one girder and took 8 hours to cast one girder</a:t>
            </a:r>
          </a:p>
          <a:p>
            <a:r>
              <a:rPr lang="en-US" sz="1800" dirty="0" smtClean="0">
                <a:latin typeface="Times New Roman" pitchFamily="18" charset="0"/>
                <a:cs typeface="Times New Roman" pitchFamily="18" charset="0"/>
              </a:rPr>
              <a:t> Barge crane was used for erection of girders for 25 km. and for other portion special machine was built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05800" cy="1252728"/>
          </a:xfrm>
        </p:spPr>
        <p:txBody>
          <a:bodyPr>
            <a:normAutofit/>
          </a:bodyPr>
          <a:lstStyle/>
          <a:p>
            <a:r>
              <a:rPr lang="en-US" sz="4000" b="0" dirty="0" smtClean="0">
                <a:latin typeface="Times New Roman" pitchFamily="18" charset="0"/>
                <a:cs typeface="Times New Roman" pitchFamily="18" charset="0"/>
              </a:rPr>
              <a:t>HANGZHOU BAY BRIDGE</a:t>
            </a:r>
            <a:endParaRPr lang="en-US" dirty="0"/>
          </a:p>
        </p:txBody>
      </p:sp>
      <p:pic>
        <p:nvPicPr>
          <p:cNvPr id="1028" name="Picture 4" descr="http://followthecontainer.com/wp-content/uploads/2008/10/shanghai-donghai_bridge.jpg"/>
          <p:cNvPicPr>
            <a:picLocks noChangeAspect="1" noChangeArrowheads="1"/>
          </p:cNvPicPr>
          <p:nvPr/>
        </p:nvPicPr>
        <p:blipFill>
          <a:blip r:embed="rId2"/>
          <a:srcRect/>
          <a:stretch>
            <a:fillRect/>
          </a:stretch>
        </p:blipFill>
        <p:spPr bwMode="auto">
          <a:xfrm>
            <a:off x="533400" y="1524000"/>
            <a:ext cx="8077200" cy="50292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DISADVANTAGES</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457200" y="1676400"/>
            <a:ext cx="5257800" cy="4724400"/>
          </a:xfrm>
        </p:spPr>
        <p:txBody>
          <a:bodyPr/>
          <a:lstStyle/>
          <a:p>
            <a:r>
              <a:rPr lang="en-US" sz="1800" dirty="0" smtClean="0">
                <a:latin typeface="Times New Roman" pitchFamily="18" charset="0"/>
                <a:cs typeface="Times New Roman" pitchFamily="18" charset="0"/>
              </a:rPr>
              <a:t>Costlier for small projects</a:t>
            </a:r>
          </a:p>
          <a:p>
            <a:r>
              <a:rPr lang="en-US" sz="1800" dirty="0" smtClean="0">
                <a:latin typeface="Times New Roman" pitchFamily="18" charset="0"/>
                <a:cs typeface="Times New Roman" pitchFamily="18" charset="0"/>
              </a:rPr>
              <a:t>Required skilled workers</a:t>
            </a:r>
          </a:p>
          <a:p>
            <a:r>
              <a:rPr lang="en-US" sz="1800" dirty="0" smtClean="0">
                <a:latin typeface="Times New Roman" pitchFamily="18" charset="0"/>
                <a:cs typeface="Times New Roman" pitchFamily="18" charset="0"/>
              </a:rPr>
              <a:t>Transportation is costly of large members for small projects.</a:t>
            </a:r>
          </a:p>
          <a:p>
            <a:r>
              <a:rPr lang="en-US" sz="1800" dirty="0" smtClean="0">
                <a:latin typeface="Times New Roman" pitchFamily="18" charset="0"/>
                <a:cs typeface="Times New Roman" pitchFamily="18" charset="0"/>
              </a:rPr>
              <a:t>It’s required to be design and detailed for transportation, erection.</a:t>
            </a:r>
          </a:p>
          <a:p>
            <a:r>
              <a:rPr lang="en-US" sz="1800" dirty="0" smtClean="0">
                <a:latin typeface="Times New Roman" pitchFamily="18" charset="0"/>
                <a:cs typeface="Times New Roman" pitchFamily="18" charset="0"/>
              </a:rPr>
              <a:t>Required different site for its production</a:t>
            </a:r>
          </a:p>
          <a:p>
            <a:endParaRPr lang="en-US" dirty="0"/>
          </a:p>
        </p:txBody>
      </p:sp>
      <p:pic>
        <p:nvPicPr>
          <p:cNvPr id="20482" name="Picture 2" descr="http://t2.gstatic.com/images?q=tbn:ANd9GcQNY4IdVZ51ktseki15gvCLyvCG8HptySgRrC_WJX5cb64yvVI&amp;t=1&amp;usg=__tBW8yIoca-ruu8y4wDugCCZZ6rE="/>
          <p:cNvPicPr>
            <a:picLocks noChangeAspect="1" noChangeArrowheads="1"/>
          </p:cNvPicPr>
          <p:nvPr/>
        </p:nvPicPr>
        <p:blipFill>
          <a:blip r:embed="rId2"/>
          <a:srcRect/>
          <a:stretch>
            <a:fillRect/>
          </a:stretch>
        </p:blipFill>
        <p:spPr bwMode="auto">
          <a:xfrm>
            <a:off x="6248400" y="1676400"/>
            <a:ext cx="2143125" cy="213360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HANGZHOU BAY BRIDGE</a:t>
            </a:r>
            <a:endParaRPr lang="en-US" sz="4000" dirty="0"/>
          </a:p>
        </p:txBody>
      </p:sp>
      <p:pic>
        <p:nvPicPr>
          <p:cNvPr id="60418" name="Picture 2" descr="http://www.ccccltd.com.cn/file/Image/companies/construction/bridge/Hangzhou.jpg"/>
          <p:cNvPicPr>
            <a:picLocks noChangeAspect="1" noChangeArrowheads="1"/>
          </p:cNvPicPr>
          <p:nvPr/>
        </p:nvPicPr>
        <p:blipFill>
          <a:blip r:embed="rId2"/>
          <a:srcRect/>
          <a:stretch>
            <a:fillRect/>
          </a:stretch>
        </p:blipFill>
        <p:spPr bwMode="auto">
          <a:xfrm>
            <a:off x="457200" y="1524000"/>
            <a:ext cx="8229600" cy="50292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HANGZHOU BAY BRIDGE</a:t>
            </a:r>
            <a:endParaRPr lang="en-US" sz="4000" dirty="0"/>
          </a:p>
        </p:txBody>
      </p:sp>
      <p:pic>
        <p:nvPicPr>
          <p:cNvPr id="59394" name="Picture 2" descr="http://www.globalconstructionwatch.com/wp-content/gallery/Hangzhou-Bay-Bridge-Construction/Hangzhou-Bay-Bridge16.jpg"/>
          <p:cNvPicPr>
            <a:picLocks noChangeAspect="1" noChangeArrowheads="1"/>
          </p:cNvPicPr>
          <p:nvPr/>
        </p:nvPicPr>
        <p:blipFill>
          <a:blip r:embed="rId2"/>
          <a:srcRect/>
          <a:stretch>
            <a:fillRect/>
          </a:stretch>
        </p:blipFill>
        <p:spPr bwMode="auto">
          <a:xfrm>
            <a:off x="457200" y="1524000"/>
            <a:ext cx="8229600" cy="50292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HANGZHOU BAY BRIDGE</a:t>
            </a:r>
            <a:endParaRPr lang="en-US" sz="4000" dirty="0"/>
          </a:p>
        </p:txBody>
      </p:sp>
      <p:pic>
        <p:nvPicPr>
          <p:cNvPr id="58370" name="Picture 2" descr="http://news.xinhuanet.com/photo/2007-06/26/xinsrc_17206042608433281556114.jpg"/>
          <p:cNvPicPr>
            <a:picLocks noChangeAspect="1" noChangeArrowheads="1"/>
          </p:cNvPicPr>
          <p:nvPr/>
        </p:nvPicPr>
        <p:blipFill>
          <a:blip r:embed="rId2"/>
          <a:srcRect/>
          <a:stretch>
            <a:fillRect/>
          </a:stretch>
        </p:blipFill>
        <p:spPr bwMode="auto">
          <a:xfrm>
            <a:off x="457200" y="1524000"/>
            <a:ext cx="8229600" cy="50292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HANGZHOU BAY BRIDGE</a:t>
            </a:r>
            <a:endParaRPr lang="en-US" sz="4000" dirty="0">
              <a:latin typeface="Times New Roman" pitchFamily="18" charset="0"/>
              <a:cs typeface="Times New Roman" pitchFamily="18" charset="0"/>
            </a:endParaRPr>
          </a:p>
        </p:txBody>
      </p:sp>
      <p:pic>
        <p:nvPicPr>
          <p:cNvPr id="61442" name="Picture 2" descr="http://www.nhnz.tv/images/NHNZ%20Programs/mmmchina5.jpg"/>
          <p:cNvPicPr>
            <a:picLocks noChangeAspect="1" noChangeArrowheads="1"/>
          </p:cNvPicPr>
          <p:nvPr/>
        </p:nvPicPr>
        <p:blipFill>
          <a:blip r:embed="rId2"/>
          <a:srcRect/>
          <a:stretch>
            <a:fillRect/>
          </a:stretch>
        </p:blipFill>
        <p:spPr bwMode="auto">
          <a:xfrm>
            <a:off x="609600" y="1676400"/>
            <a:ext cx="8077200" cy="47244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REFERANCES</a:t>
            </a:r>
            <a:endParaRPr lang="en-US" sz="4000" b="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Director - Martin P. </a:t>
            </a:r>
            <a:r>
              <a:rPr lang="en-US" sz="1800" dirty="0" err="1" smtClean="0">
                <a:latin typeface="Times New Roman" pitchFamily="18" charset="0"/>
                <a:cs typeface="Times New Roman" pitchFamily="18" charset="0"/>
              </a:rPr>
              <a:t>Korn</a:t>
            </a:r>
            <a:r>
              <a:rPr lang="en-US" sz="1800" dirty="0" smtClean="0">
                <a:latin typeface="Times New Roman" pitchFamily="18" charset="0"/>
                <a:cs typeface="Times New Roman" pitchFamily="18" charset="0"/>
              </a:rPr>
              <a:t>, President - Douglas </a:t>
            </a:r>
            <a:r>
              <a:rPr lang="en-US" sz="1800" dirty="0" err="1" smtClean="0">
                <a:latin typeface="Times New Roman" pitchFamily="18" charset="0"/>
                <a:cs typeface="Times New Roman" pitchFamily="18" charset="0"/>
              </a:rPr>
              <a:t>ConeInitially</a:t>
            </a:r>
            <a:r>
              <a:rPr lang="en-US" sz="1800" dirty="0" smtClean="0">
                <a:latin typeface="Times New Roman" pitchFamily="18" charset="0"/>
                <a:cs typeface="Times New Roman" pitchFamily="18" charset="0"/>
              </a:rPr>
              <a:t>, PCI, 1954</a:t>
            </a:r>
          </a:p>
          <a:p>
            <a:r>
              <a:rPr lang="en-US" sz="1800" dirty="0" smtClean="0">
                <a:latin typeface="Times New Roman" pitchFamily="18" charset="0"/>
                <a:cs typeface="Times New Roman" pitchFamily="18" charset="0"/>
              </a:rPr>
              <a:t>John Diaz &amp; Ron </a:t>
            </a:r>
            <a:r>
              <a:rPr lang="en-US" sz="1800" dirty="0" err="1" smtClean="0">
                <a:latin typeface="Times New Roman" pitchFamily="18" charset="0"/>
                <a:cs typeface="Times New Roman" pitchFamily="18" charset="0"/>
              </a:rPr>
              <a:t>Tola</a:t>
            </a:r>
            <a:r>
              <a:rPr lang="en-US" sz="1800" dirty="0" smtClean="0">
                <a:latin typeface="Times New Roman" pitchFamily="18" charset="0"/>
                <a:cs typeface="Times New Roman" pitchFamily="18" charset="0"/>
              </a:rPr>
              <a:t>, Professor </a:t>
            </a:r>
            <a:r>
              <a:rPr lang="en-US" sz="1800" dirty="0" err="1" smtClean="0">
                <a:latin typeface="Times New Roman" pitchFamily="18" charset="0"/>
                <a:cs typeface="Times New Roman" pitchFamily="18" charset="0"/>
              </a:rPr>
              <a:t>Parfitt</a:t>
            </a:r>
            <a:r>
              <a:rPr lang="en-US" sz="1800" dirty="0" smtClean="0">
                <a:latin typeface="Times New Roman" pitchFamily="18" charset="0"/>
                <a:cs typeface="Times New Roman" pitchFamily="18" charset="0"/>
              </a:rPr>
              <a:t> – Thesis Advisor, Haverford College</a:t>
            </a:r>
          </a:p>
          <a:p>
            <a:r>
              <a:rPr lang="en-US" sz="1800" dirty="0" smtClean="0">
                <a:latin typeface="Times New Roman" pitchFamily="18" charset="0"/>
                <a:cs typeface="Times New Roman" pitchFamily="18" charset="0"/>
              </a:rPr>
              <a:t>Book, N. Krishna </a:t>
            </a:r>
            <a:r>
              <a:rPr lang="en-US" sz="1800" dirty="0" err="1" smtClean="0">
                <a:latin typeface="Times New Roman" pitchFamily="18" charset="0"/>
                <a:cs typeface="Times New Roman" pitchFamily="18" charset="0"/>
              </a:rPr>
              <a:t>Raju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Prestressed</a:t>
            </a:r>
            <a:r>
              <a:rPr lang="en-US" sz="1800" dirty="0" smtClean="0">
                <a:latin typeface="Times New Roman" pitchFamily="18" charset="0"/>
                <a:cs typeface="Times New Roman" pitchFamily="18" charset="0"/>
              </a:rPr>
              <a:t> Concrete”, McGraw-Hill, 2008 </a:t>
            </a:r>
          </a:p>
          <a:p>
            <a:r>
              <a:rPr lang="en-US" sz="1800" dirty="0" smtClean="0">
                <a:latin typeface="Times New Roman" pitchFamily="18" charset="0"/>
                <a:cs typeface="Times New Roman" pitchFamily="18" charset="0"/>
              </a:rPr>
              <a:t>Book, </a:t>
            </a:r>
            <a:r>
              <a:rPr lang="en-US" sz="1800" dirty="0" err="1" smtClean="0">
                <a:latin typeface="Times New Roman" pitchFamily="18" charset="0"/>
                <a:cs typeface="Times New Roman" pitchFamily="18" charset="0"/>
              </a:rPr>
              <a:t>Rangwala</a:t>
            </a:r>
            <a:r>
              <a:rPr lang="en-US" sz="1800" dirty="0" smtClean="0">
                <a:latin typeface="Times New Roman" pitchFamily="18" charset="0"/>
                <a:cs typeface="Times New Roman" pitchFamily="18" charset="0"/>
              </a:rPr>
              <a:t>, ”Bridge Engineering”, </a:t>
            </a:r>
            <a:r>
              <a:rPr lang="en-US" sz="1800" dirty="0" err="1" smtClean="0">
                <a:latin typeface="Times New Roman" pitchFamily="18" charset="0"/>
                <a:cs typeface="Times New Roman" pitchFamily="18" charset="0"/>
              </a:rPr>
              <a:t>Charotar</a:t>
            </a:r>
            <a:r>
              <a:rPr lang="en-US" sz="1800" dirty="0" smtClean="0">
                <a:latin typeface="Times New Roman" pitchFamily="18" charset="0"/>
                <a:cs typeface="Times New Roman" pitchFamily="18" charset="0"/>
              </a:rPr>
              <a:t>, 2010 </a:t>
            </a:r>
          </a:p>
          <a:p>
            <a:r>
              <a:rPr lang="en-US" sz="1800" dirty="0" smtClean="0">
                <a:latin typeface="Times New Roman" pitchFamily="18" charset="0"/>
                <a:cs typeface="Times New Roman" pitchFamily="18" charset="0"/>
              </a:rPr>
              <a:t>Internet , “Google”,– Images</a:t>
            </a:r>
          </a:p>
          <a:p>
            <a:r>
              <a:rPr lang="en-US" sz="1800" dirty="0" smtClean="0">
                <a:latin typeface="Times New Roman" pitchFamily="18" charset="0"/>
                <a:cs typeface="Times New Roman" pitchFamily="18" charset="0"/>
              </a:rPr>
              <a:t>Internet, “</a:t>
            </a:r>
            <a:r>
              <a:rPr lang="en-US" sz="1800" dirty="0" err="1" smtClean="0">
                <a:latin typeface="Times New Roman" pitchFamily="18" charset="0"/>
                <a:cs typeface="Times New Roman" pitchFamily="18" charset="0"/>
              </a:rPr>
              <a:t>Youtude</a:t>
            </a:r>
            <a:r>
              <a:rPr lang="en-US" sz="1800" dirty="0" smtClean="0">
                <a:latin typeface="Times New Roman" pitchFamily="18" charset="0"/>
                <a:cs typeface="Times New Roman" pitchFamily="18" charset="0"/>
              </a:rPr>
              <a:t>”,- Videos </a:t>
            </a:r>
          </a:p>
          <a:p>
            <a:pPr>
              <a:buNone/>
            </a:pPr>
            <a:r>
              <a:rPr lang="en-US" sz="1600" dirty="0" smtClean="0">
                <a:latin typeface="Times New Roman" pitchFamily="18" charset="0"/>
                <a:cs typeface="Times New Roman" pitchFamily="18" charset="0"/>
              </a:rPr>
              <a:t> </a:t>
            </a:r>
          </a:p>
          <a:p>
            <a:endParaRPr lang="en-US" sz="1800" dirty="0" smtClean="0">
              <a:latin typeface="Times New Roman" pitchFamily="18" charset="0"/>
              <a:cs typeface="Times New Roman" pitchFamily="18" charset="0"/>
            </a:endParaRPr>
          </a:p>
          <a:p>
            <a:endParaRPr lang="en-US" sz="16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774825"/>
            <a:ext cx="8229600" cy="4625975"/>
          </a:xfrm>
        </p:spPr>
        <p:txBody>
          <a:bodyPr>
            <a:normAutofit/>
          </a:bodyPr>
          <a:lstStyle/>
          <a:p>
            <a:pPr lvl="1">
              <a:buNone/>
            </a:pPr>
            <a:endParaRPr lang="en-US" sz="6000" b="1" dirty="0" smtClean="0">
              <a:latin typeface="Times New Roman" pitchFamily="18" charset="0"/>
              <a:cs typeface="Times New Roman" pitchFamily="18" charset="0"/>
            </a:endParaRPr>
          </a:p>
          <a:p>
            <a:pPr lvl="1">
              <a:buNone/>
            </a:pPr>
            <a:r>
              <a:rPr lang="en-US" sz="6000" b="1" dirty="0" smtClean="0">
                <a:latin typeface="Times New Roman" pitchFamily="18" charset="0"/>
                <a:cs typeface="Times New Roman" pitchFamily="18" charset="0"/>
              </a:rPr>
              <a:t>          </a:t>
            </a:r>
            <a:r>
              <a:rPr lang="en-US" sz="6000" b="1" dirty="0" smtClean="0">
                <a:solidFill>
                  <a:schemeClr val="accent1"/>
                </a:solidFill>
                <a:latin typeface="Times New Roman" pitchFamily="18" charset="0"/>
                <a:cs typeface="Times New Roman" pitchFamily="18" charset="0"/>
              </a:rPr>
              <a:t>THANK YOU</a:t>
            </a:r>
            <a:endParaRPr lang="en-US" sz="6000" b="1" dirty="0">
              <a:solidFill>
                <a:schemeClr val="accent1"/>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PRECAST IN BUILDING </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457200" y="1524000"/>
            <a:ext cx="4191000" cy="4876800"/>
          </a:xfrm>
        </p:spPr>
        <p:txBody>
          <a:bodyPr>
            <a:normAutofit/>
          </a:bodyPr>
          <a:lstStyle/>
          <a:p>
            <a:r>
              <a:rPr lang="en-US" sz="1800" dirty="0" smtClean="0">
                <a:latin typeface="Times New Roman" pitchFamily="18" charset="0"/>
                <a:cs typeface="Times New Roman" pitchFamily="18" charset="0"/>
              </a:rPr>
              <a:t>A  whole building can be construct.</a:t>
            </a:r>
          </a:p>
          <a:p>
            <a:r>
              <a:rPr lang="en-US" sz="1800" dirty="0" smtClean="0">
                <a:latin typeface="Times New Roman" pitchFamily="18" charset="0"/>
                <a:cs typeface="Times New Roman" pitchFamily="18" charset="0"/>
              </a:rPr>
              <a:t>Precast beams, columns, footings, floors, roofs, walls and stairs </a:t>
            </a:r>
          </a:p>
          <a:p>
            <a:r>
              <a:rPr lang="en-US" sz="1800" dirty="0" smtClean="0">
                <a:latin typeface="Times New Roman" pitchFamily="18" charset="0"/>
                <a:cs typeface="Times New Roman" pitchFamily="18" charset="0"/>
              </a:rPr>
              <a:t>Erection on site with care</a:t>
            </a:r>
          </a:p>
          <a:p>
            <a:r>
              <a:rPr lang="en-US" sz="1800" dirty="0" smtClean="0">
                <a:latin typeface="Times New Roman" pitchFamily="18" charset="0"/>
                <a:cs typeface="Times New Roman" pitchFamily="18" charset="0"/>
              </a:rPr>
              <a:t>Depending on the load-bearing structure, Precast buildings by former Soviet Union and Eastern European countries can be divided into the following categories:</a:t>
            </a:r>
          </a:p>
          <a:p>
            <a:pPr>
              <a:buNone/>
            </a:pPr>
            <a:r>
              <a:rPr lang="en-US" sz="1800" dirty="0" smtClean="0">
                <a:latin typeface="Times New Roman" pitchFamily="18" charset="0"/>
                <a:cs typeface="Times New Roman" pitchFamily="18" charset="0"/>
              </a:rPr>
              <a:t>            ·   Large-panel systems</a:t>
            </a:r>
          </a:p>
          <a:p>
            <a:pPr>
              <a:buNone/>
            </a:pPr>
            <a:r>
              <a:rPr lang="en-US" sz="1800" dirty="0" smtClean="0">
                <a:latin typeface="Times New Roman" pitchFamily="18" charset="0"/>
                <a:cs typeface="Times New Roman" pitchFamily="18" charset="0"/>
              </a:rPr>
              <a:t>            ·   Frame systems</a:t>
            </a:r>
          </a:p>
          <a:p>
            <a:pPr>
              <a:buNone/>
            </a:pPr>
            <a:r>
              <a:rPr lang="en-US" sz="1800" dirty="0" smtClean="0">
                <a:latin typeface="Times New Roman" pitchFamily="18" charset="0"/>
                <a:cs typeface="Times New Roman" pitchFamily="18" charset="0"/>
              </a:rPr>
              <a:t>            ·   Slab-column systems </a:t>
            </a:r>
            <a:endParaRPr lang="en-US" sz="1800" dirty="0">
              <a:latin typeface="Times New Roman" pitchFamily="18" charset="0"/>
              <a:cs typeface="Times New Roman" pitchFamily="18" charset="0"/>
            </a:endParaRPr>
          </a:p>
        </p:txBody>
      </p:sp>
      <p:pic>
        <p:nvPicPr>
          <p:cNvPr id="19458" name="Picture 2" descr="http://t1.gstatic.com/images?q=tbn:ANd9GcQw6nxLZ9nc288WuZ1P-D6_wLW3JPfQheYgD0LGdjsvvya8tP4&amp;t=1&amp;usg=__ag1PdMkcwliGyBFMNdt60bzTvfs="/>
          <p:cNvPicPr>
            <a:picLocks noChangeAspect="1" noChangeArrowheads="1"/>
          </p:cNvPicPr>
          <p:nvPr/>
        </p:nvPicPr>
        <p:blipFill>
          <a:blip r:embed="rId2"/>
          <a:srcRect/>
          <a:stretch>
            <a:fillRect/>
          </a:stretch>
        </p:blipFill>
        <p:spPr bwMode="auto">
          <a:xfrm>
            <a:off x="4876800" y="1600200"/>
            <a:ext cx="3810000" cy="40386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LARGE-PANEL SYSTEMS</a:t>
            </a:r>
            <a:endParaRPr lang="en-US" sz="4000" b="0" dirty="0">
              <a:latin typeface="Times New Roman" pitchFamily="18" charset="0"/>
              <a:cs typeface="Times New Roman" pitchFamily="18" charset="0"/>
            </a:endParaRPr>
          </a:p>
        </p:txBody>
      </p:sp>
      <p:sp>
        <p:nvSpPr>
          <p:cNvPr id="4" name="Content Placeholder 3"/>
          <p:cNvSpPr>
            <a:spLocks noGrp="1"/>
          </p:cNvSpPr>
          <p:nvPr>
            <p:ph sz="half" idx="2"/>
          </p:nvPr>
        </p:nvSpPr>
        <p:spPr>
          <a:xfrm>
            <a:off x="457200" y="1676400"/>
            <a:ext cx="4419600" cy="4724400"/>
          </a:xfrm>
        </p:spPr>
        <p:txBody>
          <a:bodyPr>
            <a:normAutofit/>
          </a:bodyPr>
          <a:lstStyle/>
          <a:p>
            <a:r>
              <a:rPr lang="en-US" sz="1800" dirty="0" smtClean="0"/>
              <a:t> </a:t>
            </a:r>
            <a:r>
              <a:rPr lang="en-US" sz="1800" dirty="0" smtClean="0">
                <a:latin typeface="Times New Roman" pitchFamily="18" charset="0"/>
                <a:cs typeface="Times New Roman" pitchFamily="18" charset="0"/>
              </a:rPr>
              <a:t>"large-panel system“  composed of large wall and floor concrete panels connected in the vertical and horizontal. </a:t>
            </a:r>
          </a:p>
          <a:p>
            <a:r>
              <a:rPr lang="en-US" sz="1800" dirty="0" smtClean="0">
                <a:latin typeface="Times New Roman" pitchFamily="18" charset="0"/>
                <a:cs typeface="Times New Roman" pitchFamily="18" charset="0"/>
              </a:rPr>
              <a:t>Panels form a box-like structure . </a:t>
            </a:r>
          </a:p>
          <a:p>
            <a:r>
              <a:rPr lang="en-US" sz="1800" dirty="0" smtClean="0">
                <a:latin typeface="Times New Roman" pitchFamily="18" charset="0"/>
                <a:cs typeface="Times New Roman" pitchFamily="18" charset="0"/>
              </a:rPr>
              <a:t>Both vertical and horizontal panels resist gravity load. </a:t>
            </a:r>
          </a:p>
          <a:p>
            <a:r>
              <a:rPr lang="en-US" sz="1800" dirty="0" smtClean="0">
                <a:latin typeface="Times New Roman" pitchFamily="18" charset="0"/>
                <a:cs typeface="Times New Roman" pitchFamily="18" charset="0"/>
              </a:rPr>
              <a:t>Wall panels are usually one story high. Horizontal floor and roof panels span either as one-way or two-way slabs. </a:t>
            </a:r>
          </a:p>
          <a:p>
            <a:r>
              <a:rPr lang="en-US" sz="1800" dirty="0" smtClean="0">
                <a:latin typeface="Times New Roman" pitchFamily="18" charset="0"/>
                <a:cs typeface="Times New Roman" pitchFamily="18" charset="0"/>
              </a:rPr>
              <a:t>When properly joined together, these horizontal elements act as diaphragms that transfer the lateral loads to the walls.           </a:t>
            </a:r>
          </a:p>
          <a:p>
            <a:pPr>
              <a:buNone/>
            </a:pPr>
            <a:endParaRPr lang="en-US" sz="1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5105400" y="1524000"/>
            <a:ext cx="4038600"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LARGE-PANEL SYSTEMS</a:t>
            </a:r>
            <a:endParaRPr lang="en-US" sz="4000" dirty="0"/>
          </a:p>
        </p:txBody>
      </p:sp>
      <p:pic>
        <p:nvPicPr>
          <p:cNvPr id="4098" name="Picture 2"/>
          <p:cNvPicPr>
            <a:picLocks noChangeAspect="1" noChangeArrowheads="1"/>
          </p:cNvPicPr>
          <p:nvPr/>
        </p:nvPicPr>
        <p:blipFill>
          <a:blip r:embed="rId2"/>
          <a:srcRect/>
          <a:stretch>
            <a:fillRect/>
          </a:stretch>
        </p:blipFill>
        <p:spPr bwMode="auto">
          <a:xfrm>
            <a:off x="838200" y="1524000"/>
            <a:ext cx="731520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4000" b="0" dirty="0" smtClean="0">
                <a:latin typeface="Times New Roman" pitchFamily="18" charset="0"/>
                <a:cs typeface="Times New Roman" pitchFamily="18" charset="0"/>
              </a:rPr>
              <a:t>LARGE-PANEL SYSTEMS </a:t>
            </a:r>
            <a:endParaRPr lang="en-US" sz="4000" dirty="0"/>
          </a:p>
        </p:txBody>
      </p:sp>
      <p:pic>
        <p:nvPicPr>
          <p:cNvPr id="5122" name="Picture 2"/>
          <p:cNvPicPr>
            <a:picLocks noChangeAspect="1" noChangeArrowheads="1"/>
          </p:cNvPicPr>
          <p:nvPr/>
        </p:nvPicPr>
        <p:blipFill>
          <a:blip r:embed="rId2"/>
          <a:srcRect/>
          <a:stretch>
            <a:fillRect/>
          </a:stretch>
        </p:blipFill>
        <p:spPr bwMode="auto">
          <a:xfrm>
            <a:off x="685800" y="1600201"/>
            <a:ext cx="80010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2179</TotalTime>
  <Words>1905</Words>
  <Application>Microsoft Office PowerPoint</Application>
  <PresentationFormat>On-screen Show (4:3)</PresentationFormat>
  <Paragraphs>230</Paragraphs>
  <Slides>55</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Module</vt:lpstr>
      <vt:lpstr>AutoCAD Drawing</vt:lpstr>
      <vt:lpstr>PRECAST CONSTRUCTION</vt:lpstr>
      <vt:lpstr>INTRODUCTION</vt:lpstr>
      <vt:lpstr>PRE-CAST CONCRETE PRODUCTS</vt:lpstr>
      <vt:lpstr>ADVANTAGES</vt:lpstr>
      <vt:lpstr>DISADVANTAGES</vt:lpstr>
      <vt:lpstr>PRECAST IN BUILDING </vt:lpstr>
      <vt:lpstr>LARGE-PANEL SYSTEMS</vt:lpstr>
      <vt:lpstr>LARGE-PANEL SYSTEMS</vt:lpstr>
      <vt:lpstr>LARGE-PANEL SYSTEMS </vt:lpstr>
      <vt:lpstr>FRAME SYSTEMS</vt:lpstr>
      <vt:lpstr>FRAME SYSTEMS</vt:lpstr>
      <vt:lpstr>CONNECTIONS-COLUMN TO BASE</vt:lpstr>
      <vt:lpstr>CONNECTIONS-COLUMN</vt:lpstr>
      <vt:lpstr>CONNECTIONS-SLAB TO BEAM</vt:lpstr>
      <vt:lpstr>CONNECTIONS-COLUMN TO BEAM</vt:lpstr>
      <vt:lpstr>SLAB-COLUMN SYSTEM WITH SHEAR WALL</vt:lpstr>
      <vt:lpstr>SLAB-COLUMN SYSTEM WITH SHEAR WALL</vt:lpstr>
      <vt:lpstr>CARE TO TAKE DURING CASTING</vt:lpstr>
      <vt:lpstr>CARE TO TAKE AT PLANT</vt:lpstr>
      <vt:lpstr>CARE TO TAKE DURING TRANSPORTATION</vt:lpstr>
      <vt:lpstr>CARE TO TAKE DURING TRANSPORTATION</vt:lpstr>
      <vt:lpstr>CARE TO TAKE DURING ERECTION</vt:lpstr>
      <vt:lpstr>CARE TO TAKE DURING ERECTION</vt:lpstr>
      <vt:lpstr>CARE ON SITE OF CONSTRUCTION</vt:lpstr>
      <vt:lpstr>CASE STUDY</vt:lpstr>
      <vt:lpstr>CASE STUDY</vt:lpstr>
      <vt:lpstr>CASE STUDY</vt:lpstr>
      <vt:lpstr>CASE STUDY</vt:lpstr>
      <vt:lpstr>CASE STUDY</vt:lpstr>
      <vt:lpstr>CASE STUDY</vt:lpstr>
      <vt:lpstr>PRECAST IN BRIDGE</vt:lpstr>
      <vt:lpstr>TYPES OF BRIDGES</vt:lpstr>
      <vt:lpstr>ADVANTAGES</vt:lpstr>
      <vt:lpstr>PRECAST BRIDGE CONSTRUCTION</vt:lpstr>
      <vt:lpstr>PRESTRESSED GIRDERS</vt:lpstr>
      <vt:lpstr>PRESTRESSED GIRDER MAKING </vt:lpstr>
      <vt:lpstr>PRESTRESSED GIRDER MAKING </vt:lpstr>
      <vt:lpstr>PRESTRESSED GIRDER MAKING </vt:lpstr>
      <vt:lpstr>PRESTRESSED GIRDER MAKING </vt:lpstr>
      <vt:lpstr>PRESTRESSED GIRDER MAKING </vt:lpstr>
      <vt:lpstr>PRESTRESSED GIRDER MAKING </vt:lpstr>
      <vt:lpstr>PRESTRESSED GIRDER MAKING </vt:lpstr>
      <vt:lpstr>PRESTRESSED GIRDER MAKING </vt:lpstr>
      <vt:lpstr>PRESTRESSED GIRDER MAKING </vt:lpstr>
      <vt:lpstr>PRESTRESSED GIRDER MAKING </vt:lpstr>
      <vt:lpstr>PRESTRESSED GIRDER MAKING </vt:lpstr>
      <vt:lpstr>CARE TO TAKE</vt:lpstr>
      <vt:lpstr>CASE STUDY</vt:lpstr>
      <vt:lpstr>HANGZHOU BAY BRIDGE</vt:lpstr>
      <vt:lpstr>HANGZHOU BAY BRIDGE</vt:lpstr>
      <vt:lpstr>HANGZHOU BAY BRIDGE</vt:lpstr>
      <vt:lpstr>HANGZHOU BAY BRIDGE</vt:lpstr>
      <vt:lpstr>HANGZHOU BAY BRIDGE</vt:lpstr>
      <vt:lpstr>REFERANCES</vt:lpstr>
      <vt:lpstr>Slide 55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nvidia</dc:creator>
  <cp:lastModifiedBy>nvidia</cp:lastModifiedBy>
  <cp:revision>186</cp:revision>
  <dcterms:created xsi:type="dcterms:W3CDTF">2010-10-26T12:20:51Z</dcterms:created>
  <dcterms:modified xsi:type="dcterms:W3CDTF">2010-11-18T20:13:47Z</dcterms:modified>
</cp:coreProperties>
</file>