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embeddings/oleObject1.bin" ContentType="application/vnd.openxmlformats-officedocument.oleObject"/>
  <Override PartName="/ppt/embeddings/oleObject2.bin" ContentType="application/vnd.openxmlformats-officedocument.oleObject"/>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62" r:id="rId5"/>
    <p:sldId id="266" r:id="rId6"/>
    <p:sldId id="259" r:id="rId7"/>
    <p:sldId id="267" r:id="rId8"/>
    <p:sldId id="268" r:id="rId9"/>
    <p:sldId id="269" r:id="rId10"/>
    <p:sldId id="270" r:id="rId11"/>
    <p:sldId id="271" r:id="rId12"/>
    <p:sldId id="272" r:id="rId13"/>
    <p:sldId id="279" r:id="rId14"/>
    <p:sldId id="277" r:id="rId15"/>
    <p:sldId id="273" r:id="rId16"/>
    <p:sldId id="274" r:id="rId17"/>
    <p:sldId id="276" r:id="rId18"/>
    <p:sldId id="278" r:id="rId19"/>
    <p:sldId id="280" r:id="rId20"/>
    <p:sldId id="281" r:id="rId21"/>
    <p:sldId id="284" r:id="rId22"/>
    <p:sldId id="283" r:id="rId23"/>
    <p:sldId id="286" r:id="rId24"/>
    <p:sldId id="287" r:id="rId25"/>
    <p:sldId id="288" r:id="rId26"/>
    <p:sldId id="289" r:id="rId27"/>
    <p:sldId id="290" r:id="rId28"/>
    <p:sldId id="291" r:id="rId29"/>
    <p:sldId id="292" r:id="rId30"/>
    <p:sldId id="293" r:id="rId31"/>
    <p:sldId id="294" r:id="rId32"/>
    <p:sldId id="295" r:id="rId33"/>
    <p:sldId id="296" r:id="rId34"/>
    <p:sldId id="263" r:id="rId35"/>
    <p:sldId id="26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06/relationships/legacyDocTextInfo" Target="legacyDocTextInfo.bin"/><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D80BD-35E4-4C1E-85A0-525BC9F79431}"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D80BD-35E4-4C1E-85A0-525BC9F7943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FD80BD-35E4-4C1E-85A0-525BC9F794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4A7AEE-2542-4A6D-BA4B-288296F0A908}" type="datetimeFigureOut">
              <a:rPr lang="en-US" smtClean="0"/>
              <a:pPr/>
              <a:t>11/18/2010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D80BD-35E4-4C1E-85A0-525BC9F79431}"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34A7AEE-2542-4A6D-BA4B-288296F0A908}" type="datetimeFigureOut">
              <a:rPr lang="en-US" smtClean="0"/>
              <a:pPr/>
              <a:t>11/18/2010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CAFD80BD-35E4-4C1E-85A0-525BC9F7943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34A7AEE-2542-4A6D-BA4B-288296F0A908}" type="datetimeFigureOut">
              <a:rPr lang="en-US" smtClean="0"/>
              <a:pPr/>
              <a:t>11/18/2010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AFD80BD-35E4-4C1E-85A0-525BC9F794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lgn="ctr"/>
            <a:r>
              <a:rPr lang="en-US" dirty="0" smtClean="0"/>
              <a:t>Reactive Powder Concrete</a:t>
            </a:r>
            <a:br>
              <a:rPr lang="en-US" dirty="0" smtClean="0"/>
            </a:br>
            <a:endParaRPr lang="en-US" dirty="0"/>
          </a:p>
        </p:txBody>
      </p:sp>
      <p:sp>
        <p:nvSpPr>
          <p:cNvPr id="3" name="Subtitle 2"/>
          <p:cNvSpPr>
            <a:spLocks noGrp="1"/>
          </p:cNvSpPr>
          <p:nvPr>
            <p:ph type="subTitle" idx="1"/>
          </p:nvPr>
        </p:nvSpPr>
        <p:spPr>
          <a:xfrm>
            <a:off x="685800" y="5282184"/>
            <a:ext cx="8077200" cy="1499616"/>
          </a:xfrm>
        </p:spPr>
        <p:txBody>
          <a:bodyPr>
            <a:normAutofit/>
          </a:bodyPr>
          <a:lstStyle/>
          <a:p>
            <a:pPr algn="ctr"/>
            <a:r>
              <a:rPr lang="en-US" sz="2800" dirty="0" err="1" smtClean="0"/>
              <a:t>Abbas</a:t>
            </a:r>
            <a:r>
              <a:rPr lang="en-US" sz="2800" dirty="0" smtClean="0"/>
              <a:t> </a:t>
            </a:r>
            <a:r>
              <a:rPr lang="en-US" sz="2800" dirty="0" err="1" smtClean="0"/>
              <a:t>Jamani</a:t>
            </a:r>
            <a:endParaRPr lang="en-US" sz="2800" dirty="0" smtClean="0"/>
          </a:p>
          <a:p>
            <a:pPr algn="ctr"/>
            <a:r>
              <a:rPr lang="en-US" sz="2800" dirty="0" smtClean="0">
                <a:latin typeface="Calibri" pitchFamily="34" charset="0"/>
              </a:rPr>
              <a:t>SD0510</a:t>
            </a:r>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lstStyle/>
          <a:p>
            <a:r>
              <a:rPr lang="en-IN" u="sng" dirty="0" smtClean="0"/>
              <a:t>SUPER PLASTICIZER</a:t>
            </a:r>
          </a:p>
          <a:p>
            <a:pPr algn="just">
              <a:buNone/>
            </a:pPr>
            <a:r>
              <a:rPr lang="en-IN" sz="2800" dirty="0" smtClean="0"/>
              <a:t>     A copolymer of acrylic ester (CAE), a </a:t>
            </a:r>
            <a:r>
              <a:rPr lang="en-IN" sz="2800" dirty="0" err="1" smtClean="0"/>
              <a:t>polynaphtalene</a:t>
            </a:r>
            <a:r>
              <a:rPr lang="en-IN" sz="2800" dirty="0" smtClean="0"/>
              <a:t> </a:t>
            </a:r>
            <a:r>
              <a:rPr lang="en-IN" sz="2800" dirty="0" err="1" smtClean="0"/>
              <a:t>Sulfonate</a:t>
            </a:r>
            <a:r>
              <a:rPr lang="en-IN" sz="2800" dirty="0" smtClean="0"/>
              <a:t> (PNS) and a </a:t>
            </a:r>
            <a:r>
              <a:rPr lang="en-IN" sz="2800" dirty="0" err="1" smtClean="0"/>
              <a:t>polymelamine</a:t>
            </a:r>
            <a:r>
              <a:rPr lang="en-IN" sz="2800" dirty="0" smtClean="0"/>
              <a:t> </a:t>
            </a:r>
            <a:r>
              <a:rPr lang="en-IN" sz="2800" dirty="0" err="1" smtClean="0"/>
              <a:t>sulfonate</a:t>
            </a:r>
            <a:r>
              <a:rPr lang="en-IN" sz="2800" dirty="0" smtClean="0"/>
              <a:t> (PMS) are normally employed for the purpose. </a:t>
            </a:r>
          </a:p>
          <a:p>
            <a:pPr algn="just">
              <a:buNone/>
            </a:pPr>
            <a:r>
              <a:rPr lang="en-IN" sz="2800" dirty="0" smtClean="0"/>
              <a:t>     These admixtures are synthetic polymers.</a:t>
            </a: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developing RPC</a:t>
            </a:r>
            <a:endParaRPr lang="en-US" dirty="0"/>
          </a:p>
        </p:txBody>
      </p:sp>
      <p:sp>
        <p:nvSpPr>
          <p:cNvPr id="3" name="Content Placeholder 2"/>
          <p:cNvSpPr>
            <a:spLocks noGrp="1"/>
          </p:cNvSpPr>
          <p:nvPr>
            <p:ph idx="1"/>
          </p:nvPr>
        </p:nvSpPr>
        <p:spPr/>
        <p:txBody>
          <a:bodyPr>
            <a:normAutofit/>
          </a:bodyPr>
          <a:lstStyle/>
          <a:p>
            <a:pPr algn="just"/>
            <a:r>
              <a:rPr lang="en-IN" sz="2800" dirty="0" smtClean="0"/>
              <a:t>Elimination of coarse aggregate for enhancement of homogeneity .</a:t>
            </a:r>
            <a:endParaRPr lang="en-US" sz="2800" dirty="0" smtClean="0"/>
          </a:p>
          <a:p>
            <a:pPr algn="just"/>
            <a:r>
              <a:rPr lang="en-IN" sz="2800" dirty="0" smtClean="0"/>
              <a:t> Utilization of </a:t>
            </a:r>
            <a:r>
              <a:rPr lang="en-IN" sz="2800" dirty="0" err="1" smtClean="0"/>
              <a:t>pozzolanic</a:t>
            </a:r>
            <a:r>
              <a:rPr lang="en-IN" sz="2800" dirty="0" smtClean="0"/>
              <a:t> properties of silica fume.</a:t>
            </a:r>
            <a:endParaRPr lang="en-US" sz="2800" dirty="0" smtClean="0"/>
          </a:p>
          <a:p>
            <a:pPr algn="just"/>
            <a:r>
              <a:rPr lang="en-IN" sz="2800" dirty="0" smtClean="0"/>
              <a:t> Optimal usage of super plasticizer to reduce W/C and at the same time improves compaction .</a:t>
            </a:r>
            <a:endParaRPr lang="en-US" sz="2800" dirty="0" smtClean="0"/>
          </a:p>
          <a:p>
            <a:pPr algn="just"/>
            <a:r>
              <a:rPr lang="en-IN" sz="2800" dirty="0" smtClean="0"/>
              <a:t> Post- set heat treatment for enhancement of the microstructure.</a:t>
            </a:r>
            <a:endParaRPr lang="en-US" sz="2800" dirty="0" smtClean="0"/>
          </a:p>
          <a:p>
            <a:pPr algn="just"/>
            <a:r>
              <a:rPr lang="en-IN" sz="2800" dirty="0" smtClean="0"/>
              <a:t>Addition of small sized steel </a:t>
            </a:r>
            <a:r>
              <a:rPr lang="en-IN" sz="2800" dirty="0" err="1" smtClean="0"/>
              <a:t>fibers</a:t>
            </a:r>
            <a:r>
              <a:rPr lang="en-IN" sz="2800" dirty="0" smtClean="0"/>
              <a:t> to improve ductility. </a:t>
            </a:r>
            <a:endParaRPr lang="en-US" sz="28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pic>
        <p:nvPicPr>
          <p:cNvPr id="19458" name="Picture 2"/>
          <p:cNvPicPr>
            <a:picLocks noGrp="1" noChangeAspect="1" noChangeArrowheads="1"/>
          </p:cNvPicPr>
          <p:nvPr>
            <p:ph idx="1"/>
          </p:nvPr>
        </p:nvPicPr>
        <p:blipFill>
          <a:blip r:embed="rId2"/>
          <a:srcRect/>
          <a:stretch>
            <a:fillRect/>
          </a:stretch>
        </p:blipFill>
        <p:spPr bwMode="auto">
          <a:xfrm>
            <a:off x="990600" y="1676400"/>
            <a:ext cx="6715125" cy="4419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graphicFrame>
        <p:nvGraphicFramePr>
          <p:cNvPr id="22530" name="Object 2"/>
          <p:cNvGraphicFramePr>
            <a:graphicFrameLocks noChangeAspect="1"/>
          </p:cNvGraphicFramePr>
          <p:nvPr>
            <p:ph idx="1"/>
          </p:nvPr>
        </p:nvGraphicFramePr>
        <p:xfrm>
          <a:off x="1524000" y="1676400"/>
          <a:ext cx="6172200" cy="4419601"/>
        </p:xfrm>
        <a:graphic>
          <a:graphicData uri="http://schemas.openxmlformats.org/presentationml/2006/ole">
            <p:oleObj spid="_x0000_s22530" r:id="rId3" imgW="10972800" imgH="7315200" progId="">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normAutofit fontScale="90000"/>
          </a:bodyPr>
          <a:lstStyle/>
          <a:p>
            <a:r>
              <a:rPr lang="en-US" sz="4000" u="sng" dirty="0"/>
              <a:t>Components with </a:t>
            </a:r>
            <a:r>
              <a:rPr lang="en-US" sz="4000" u="sng" dirty="0" smtClean="0"/>
              <a:t>function </a:t>
            </a:r>
            <a:r>
              <a:rPr lang="en-US" sz="4000" u="sng" dirty="0"/>
              <a:t>parameters</a:t>
            </a:r>
          </a:p>
        </p:txBody>
      </p:sp>
      <p:sp>
        <p:nvSpPr>
          <p:cNvPr id="83973" name="Rectangle 5"/>
          <p:cNvSpPr>
            <a:spLocks noGrp="1" noChangeArrowheads="1"/>
          </p:cNvSpPr>
          <p:nvPr>
            <p:ph type="body" sz="half" idx="1"/>
          </p:nvPr>
        </p:nvSpPr>
        <p:spPr/>
        <p:txBody>
          <a:bodyPr/>
          <a:lstStyle/>
          <a:p>
            <a:pPr>
              <a:lnSpc>
                <a:spcPct val="90000"/>
              </a:lnSpc>
              <a:buFont typeface="Wingdings" pitchFamily="2" charset="2"/>
              <a:buNone/>
            </a:pPr>
            <a:r>
              <a:rPr lang="en-US" sz="3200"/>
              <a:t>     </a:t>
            </a:r>
            <a:r>
              <a:rPr lang="en-US" sz="3200" u="sng"/>
              <a:t>Components</a:t>
            </a:r>
          </a:p>
          <a:p>
            <a:pPr>
              <a:lnSpc>
                <a:spcPct val="90000"/>
              </a:lnSpc>
            </a:pPr>
            <a:r>
              <a:rPr lang="en-US"/>
              <a:t>Sand</a:t>
            </a:r>
          </a:p>
          <a:p>
            <a:pPr>
              <a:lnSpc>
                <a:spcPct val="90000"/>
              </a:lnSpc>
              <a:buFont typeface="Wingdings" pitchFamily="2" charset="2"/>
              <a:buNone/>
            </a:pPr>
            <a:endParaRPr lang="en-US"/>
          </a:p>
          <a:p>
            <a:pPr>
              <a:lnSpc>
                <a:spcPct val="90000"/>
              </a:lnSpc>
            </a:pPr>
            <a:r>
              <a:rPr lang="en-US"/>
              <a:t>Cement</a:t>
            </a:r>
          </a:p>
          <a:p>
            <a:pPr>
              <a:lnSpc>
                <a:spcPct val="90000"/>
              </a:lnSpc>
            </a:pPr>
            <a:r>
              <a:rPr lang="en-US"/>
              <a:t>Quartz powder</a:t>
            </a:r>
          </a:p>
          <a:p>
            <a:pPr>
              <a:lnSpc>
                <a:spcPct val="90000"/>
              </a:lnSpc>
              <a:buFont typeface="Wingdings" pitchFamily="2" charset="2"/>
              <a:buNone/>
            </a:pPr>
            <a:endParaRPr lang="en-US"/>
          </a:p>
          <a:p>
            <a:pPr>
              <a:lnSpc>
                <a:spcPct val="90000"/>
              </a:lnSpc>
            </a:pPr>
            <a:r>
              <a:rPr lang="en-US"/>
              <a:t>Silica fume</a:t>
            </a:r>
          </a:p>
          <a:p>
            <a:pPr>
              <a:lnSpc>
                <a:spcPct val="90000"/>
              </a:lnSpc>
            </a:pPr>
            <a:r>
              <a:rPr lang="en-US"/>
              <a:t>Steel fibers</a:t>
            </a:r>
          </a:p>
          <a:p>
            <a:pPr>
              <a:lnSpc>
                <a:spcPct val="90000"/>
              </a:lnSpc>
            </a:pPr>
            <a:r>
              <a:rPr lang="en-US"/>
              <a:t>Superplasticiser</a:t>
            </a:r>
          </a:p>
          <a:p>
            <a:pPr>
              <a:lnSpc>
                <a:spcPct val="90000"/>
              </a:lnSpc>
            </a:pPr>
            <a:endParaRPr lang="en-US"/>
          </a:p>
          <a:p>
            <a:pPr>
              <a:lnSpc>
                <a:spcPct val="90000"/>
              </a:lnSpc>
            </a:pPr>
            <a:endParaRPr lang="en-US"/>
          </a:p>
          <a:p>
            <a:pPr>
              <a:lnSpc>
                <a:spcPct val="90000"/>
              </a:lnSpc>
            </a:pPr>
            <a:endParaRPr lang="en-US"/>
          </a:p>
          <a:p>
            <a:pPr>
              <a:lnSpc>
                <a:spcPct val="90000"/>
              </a:lnSpc>
            </a:pPr>
            <a:endParaRPr lang="en-US"/>
          </a:p>
          <a:p>
            <a:pPr>
              <a:lnSpc>
                <a:spcPct val="90000"/>
              </a:lnSpc>
            </a:pPr>
            <a:endParaRPr lang="en-US"/>
          </a:p>
        </p:txBody>
      </p:sp>
      <p:sp>
        <p:nvSpPr>
          <p:cNvPr id="83974" name="Rectangle 6"/>
          <p:cNvSpPr>
            <a:spLocks noGrp="1" noChangeArrowheads="1"/>
          </p:cNvSpPr>
          <p:nvPr>
            <p:ph type="body" sz="half" idx="2"/>
          </p:nvPr>
        </p:nvSpPr>
        <p:spPr/>
        <p:txBody>
          <a:bodyPr/>
          <a:lstStyle/>
          <a:p>
            <a:pPr>
              <a:lnSpc>
                <a:spcPct val="90000"/>
              </a:lnSpc>
              <a:buFont typeface="Wingdings" pitchFamily="2" charset="2"/>
              <a:buNone/>
            </a:pPr>
            <a:r>
              <a:rPr lang="en-US" sz="3200"/>
              <a:t>  </a:t>
            </a:r>
            <a:r>
              <a:rPr lang="en-US" sz="3200" u="sng"/>
              <a:t>Function</a:t>
            </a:r>
            <a:r>
              <a:rPr lang="en-US" u="sng"/>
              <a:t> </a:t>
            </a:r>
            <a:r>
              <a:rPr lang="en-US" sz="3200" u="sng"/>
              <a:t>parameters</a:t>
            </a:r>
          </a:p>
          <a:p>
            <a:pPr>
              <a:lnSpc>
                <a:spcPct val="90000"/>
              </a:lnSpc>
              <a:buSzTx/>
              <a:buFont typeface="Wingdings" pitchFamily="2" charset="2"/>
              <a:buChar char="§"/>
            </a:pPr>
            <a:r>
              <a:rPr lang="en-US"/>
              <a:t>Give strength to aggregate</a:t>
            </a:r>
          </a:p>
          <a:p>
            <a:pPr>
              <a:lnSpc>
                <a:spcPct val="90000"/>
              </a:lnSpc>
              <a:buSzTx/>
              <a:buFont typeface="Wingdings" pitchFamily="2" charset="2"/>
              <a:buChar char="§"/>
            </a:pPr>
            <a:r>
              <a:rPr lang="en-US"/>
              <a:t>Binding material</a:t>
            </a:r>
          </a:p>
          <a:p>
            <a:pPr>
              <a:lnSpc>
                <a:spcPct val="90000"/>
              </a:lnSpc>
              <a:buSzTx/>
              <a:buFont typeface="Wingdings" pitchFamily="2" charset="2"/>
              <a:buChar char="§"/>
            </a:pPr>
            <a:r>
              <a:rPr lang="en-US"/>
              <a:t>Maximum reactivity during heat-treating</a:t>
            </a:r>
          </a:p>
          <a:p>
            <a:pPr>
              <a:lnSpc>
                <a:spcPct val="90000"/>
              </a:lnSpc>
              <a:buSzTx/>
              <a:buFont typeface="Wingdings" pitchFamily="2" charset="2"/>
              <a:buChar char="§"/>
            </a:pPr>
            <a:r>
              <a:rPr lang="en-US"/>
              <a:t>Filling the voids</a:t>
            </a:r>
          </a:p>
          <a:p>
            <a:pPr>
              <a:lnSpc>
                <a:spcPct val="90000"/>
              </a:lnSpc>
              <a:buSzTx/>
              <a:buFont typeface="Wingdings" pitchFamily="2" charset="2"/>
              <a:buChar char="§"/>
            </a:pPr>
            <a:r>
              <a:rPr lang="en-US"/>
              <a:t>Improve ductility</a:t>
            </a:r>
          </a:p>
          <a:p>
            <a:pPr>
              <a:lnSpc>
                <a:spcPct val="90000"/>
              </a:lnSpc>
              <a:buSzTx/>
              <a:buFont typeface="Wingdings" pitchFamily="2" charset="2"/>
              <a:buChar char="§"/>
            </a:pPr>
            <a:r>
              <a:rPr lang="en-US"/>
              <a:t>Reduce water binding</a:t>
            </a:r>
          </a:p>
          <a:p>
            <a:pPr>
              <a:lnSpc>
                <a:spcPct val="90000"/>
              </a:lnSpc>
            </a:pPr>
            <a:endParaRPr lang="en-US"/>
          </a:p>
          <a:p>
            <a:pPr>
              <a:lnSpc>
                <a:spcPct val="90000"/>
              </a:lnSpc>
            </a:pP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74675" y="304800"/>
            <a:ext cx="8001000" cy="1216025"/>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500" b="1" i="0" u="none" strike="noStrike" kern="1200" cap="none" spc="0" normalizeH="0" baseline="0" noProof="0" smtClean="0">
                <a:ln>
                  <a:noFill/>
                </a:ln>
                <a:solidFill>
                  <a:schemeClr val="accent1">
                    <a:satMod val="150000"/>
                  </a:schemeClr>
                </a:solidFill>
                <a:effectLst/>
                <a:uLnTx/>
                <a:uFillTx/>
                <a:latin typeface="+mj-lt"/>
                <a:ea typeface="+mj-ea"/>
                <a:cs typeface="+mj-cs"/>
              </a:rPr>
              <a:t>PROPERTIES</a:t>
            </a:r>
            <a:endParaRPr kumimoji="0" lang="en-US" sz="4500" b="1" i="0" u="none" strike="noStrike" kern="1200" cap="none" spc="0" normalizeH="0" baseline="0" noProof="0">
              <a:ln>
                <a:noFill/>
              </a:ln>
              <a:solidFill>
                <a:schemeClr val="accent1">
                  <a:satMod val="150000"/>
                </a:schemeClr>
              </a:solidFill>
              <a:effectLst/>
              <a:uLnTx/>
              <a:uFillTx/>
              <a:latin typeface="+mj-lt"/>
              <a:ea typeface="+mj-ea"/>
              <a:cs typeface="+mj-cs"/>
            </a:endParaRPr>
          </a:p>
        </p:txBody>
      </p:sp>
      <p:sp>
        <p:nvSpPr>
          <p:cNvPr id="5" name="Rectangle 3"/>
          <p:cNvSpPr txBox="1">
            <a:spLocks noChangeArrowheads="1"/>
          </p:cNvSpPr>
          <p:nvPr/>
        </p:nvSpPr>
        <p:spPr>
          <a:xfrm>
            <a:off x="533400" y="1752600"/>
            <a:ext cx="8001000" cy="4267200"/>
          </a:xfrm>
          <a:prstGeom prst="rect">
            <a:avLst/>
          </a:prstGeom>
        </p:spPr>
        <p:txBody>
          <a:bodyPr vert="horz" lIns="54864" tIns="91440" rtlCol="0">
            <a:normAutofit/>
          </a:bodyPr>
          <a:lstStyle/>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Fresh concrete properties</a:t>
            </a: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Compressive strength</a:t>
            </a: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Flexural strength</a:t>
            </a: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Water absorption and permeability</a:t>
            </a:r>
            <a:endParaRPr kumimoji="0" lang="en-US" sz="2800" b="0" i="1"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Chloride impermeability</a:t>
            </a:r>
            <a:endParaRPr kumimoji="0" lang="en-US" sz="2800" b="1"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Frost resistance</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normAutofit/>
          </a:bodyPr>
          <a:lstStyle/>
          <a:p>
            <a:r>
              <a:rPr lang="en-US" b="1" u="sng" dirty="0" smtClean="0"/>
              <a:t>RPC 200 </a:t>
            </a:r>
          </a:p>
          <a:p>
            <a:pPr>
              <a:buNone/>
            </a:pPr>
            <a:r>
              <a:rPr lang="en-US" dirty="0" smtClean="0"/>
              <a:t>   </a:t>
            </a:r>
            <a:r>
              <a:rPr lang="en-US" sz="2800" dirty="0" smtClean="0"/>
              <a:t>Pre-setting  pressurization -None </a:t>
            </a:r>
          </a:p>
          <a:p>
            <a:pPr>
              <a:buNone/>
            </a:pPr>
            <a:r>
              <a:rPr lang="en-US" sz="2800" dirty="0" smtClean="0"/>
              <a:t>   Heat-treating - 20  to 90°C </a:t>
            </a:r>
          </a:p>
          <a:p>
            <a:pPr>
              <a:buNone/>
            </a:pPr>
            <a:r>
              <a:rPr lang="en-US" sz="2800" dirty="0" smtClean="0"/>
              <a:t>   Compressive  strength -170 to 230MPa </a:t>
            </a:r>
          </a:p>
          <a:p>
            <a:pPr>
              <a:buNone/>
            </a:pPr>
            <a:r>
              <a:rPr lang="en-US" sz="2800" dirty="0" smtClean="0"/>
              <a:t>   Flexural  strength -30  to 60MPa </a:t>
            </a:r>
          </a:p>
          <a:p>
            <a:pPr>
              <a:buNone/>
            </a:pPr>
            <a:r>
              <a:rPr lang="en-US" sz="2800" dirty="0" smtClean="0"/>
              <a:t>   Young’s modulus -50 to  60GPa </a:t>
            </a:r>
          </a:p>
          <a:p>
            <a:pPr>
              <a:buNone/>
            </a:pPr>
            <a:endParaRPr lang="en-US"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normAutofit/>
          </a:bodyPr>
          <a:lstStyle/>
          <a:p>
            <a:r>
              <a:rPr lang="en-US" b="1" u="sng" dirty="0" smtClean="0"/>
              <a:t>RPC  800 </a:t>
            </a:r>
          </a:p>
          <a:p>
            <a:pPr>
              <a:buNone/>
            </a:pPr>
            <a:r>
              <a:rPr lang="en-US" dirty="0" smtClean="0"/>
              <a:t>  </a:t>
            </a:r>
            <a:r>
              <a:rPr lang="en-US" sz="2800" dirty="0" smtClean="0"/>
              <a:t>Pre-setting  pressurization- 5OMPa </a:t>
            </a:r>
          </a:p>
          <a:p>
            <a:pPr>
              <a:buNone/>
            </a:pPr>
            <a:r>
              <a:rPr lang="en-US" sz="2800" dirty="0" smtClean="0"/>
              <a:t>  Heat-treating -250  to 400°C </a:t>
            </a:r>
          </a:p>
          <a:p>
            <a:pPr>
              <a:buNone/>
            </a:pPr>
            <a:r>
              <a:rPr lang="en-US" sz="2800" dirty="0" smtClean="0"/>
              <a:t>  Compressive  strength</a:t>
            </a:r>
          </a:p>
          <a:p>
            <a:pPr>
              <a:buNone/>
            </a:pPr>
            <a:r>
              <a:rPr lang="en-US" sz="2800" dirty="0" smtClean="0"/>
              <a:t>   -using  quartz  sand : 490  to  680MPa </a:t>
            </a:r>
          </a:p>
          <a:p>
            <a:pPr>
              <a:buNone/>
            </a:pPr>
            <a:r>
              <a:rPr lang="en-US" sz="2800" dirty="0" smtClean="0"/>
              <a:t>   - using  steel  aggregate :650  to 810MPa </a:t>
            </a:r>
          </a:p>
          <a:p>
            <a:pPr>
              <a:buNone/>
            </a:pPr>
            <a:r>
              <a:rPr lang="en-US" sz="2800" dirty="0" smtClean="0"/>
              <a:t>   Flexural  strength :45  to  141MPa </a:t>
            </a:r>
          </a:p>
          <a:p>
            <a:pPr>
              <a:buNone/>
            </a:pPr>
            <a:r>
              <a:rPr lang="en-US" sz="2800" dirty="0" smtClean="0"/>
              <a:t>   Young’s modulus : 65 to 75GPa </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4400" u="sng"/>
              <a:t>PROPERTIES   OF   RPC</a:t>
            </a:r>
          </a:p>
        </p:txBody>
      </p:sp>
      <p:sp>
        <p:nvSpPr>
          <p:cNvPr id="45059" name="Rectangle 3"/>
          <p:cNvSpPr>
            <a:spLocks noGrp="1" noChangeArrowheads="1"/>
          </p:cNvSpPr>
          <p:nvPr>
            <p:ph idx="1"/>
          </p:nvPr>
        </p:nvSpPr>
        <p:spPr/>
        <p:txBody>
          <a:bodyPr/>
          <a:lstStyle/>
          <a:p>
            <a:pPr marL="633222" indent="-514350" algn="l">
              <a:buSzPct val="140000"/>
              <a:buFont typeface="Wingdings" pitchFamily="2" charset="2"/>
              <a:buChar char="§"/>
            </a:pPr>
            <a:r>
              <a:rPr lang="en-US" b="1" u="sng" dirty="0" smtClean="0"/>
              <a:t>COMPRESSIVE  STRENGTH</a:t>
            </a:r>
            <a:r>
              <a:rPr lang="en-US" sz="2400" b="1" u="sng" dirty="0" smtClean="0"/>
              <a:t>   </a:t>
            </a:r>
            <a:endParaRPr lang="en-US" sz="2800" b="1" u="sng" dirty="0"/>
          </a:p>
          <a:p>
            <a:pPr marL="457200" lvl="1" indent="0" algn="just">
              <a:buClr>
                <a:schemeClr val="accent1"/>
              </a:buClr>
              <a:buSzPct val="140000"/>
              <a:buNone/>
            </a:pPr>
            <a:r>
              <a:rPr lang="en-US" dirty="0" smtClean="0"/>
              <a:t>-Higher </a:t>
            </a:r>
            <a:r>
              <a:rPr lang="en-US" dirty="0"/>
              <a:t>compressive strength than </a:t>
            </a:r>
            <a:r>
              <a:rPr lang="en-US" dirty="0" smtClean="0"/>
              <a:t> </a:t>
            </a:r>
            <a:r>
              <a:rPr lang="en-US" dirty="0" smtClean="0"/>
              <a:t>normal    </a:t>
            </a:r>
            <a:r>
              <a:rPr lang="en-US" dirty="0" smtClean="0"/>
              <a:t>Concrete.</a:t>
            </a:r>
            <a:endParaRPr lang="en-US" dirty="0"/>
          </a:p>
          <a:p>
            <a:pPr marL="457200" lvl="1" indent="0" algn="just">
              <a:buClr>
                <a:schemeClr val="accent1"/>
              </a:buClr>
              <a:buSzPct val="140000"/>
              <a:buNone/>
            </a:pPr>
            <a:r>
              <a:rPr lang="en-US" dirty="0" smtClean="0"/>
              <a:t>-It is a factor linked with durability of material.</a:t>
            </a:r>
          </a:p>
          <a:p>
            <a:pPr marL="457200" lvl="1" indent="0" algn="just">
              <a:buClr>
                <a:schemeClr val="accent1"/>
              </a:buClr>
              <a:buSzPct val="140000"/>
              <a:buNone/>
            </a:pPr>
            <a:r>
              <a:rPr lang="en-US" dirty="0" smtClean="0"/>
              <a:t>-Maximum </a:t>
            </a:r>
            <a:r>
              <a:rPr lang="en-US" dirty="0"/>
              <a:t>compressive strength of RPC is </a:t>
            </a:r>
            <a:r>
              <a:rPr lang="en-US" dirty="0" smtClean="0"/>
              <a:t>              approximately </a:t>
            </a:r>
            <a:r>
              <a:rPr lang="en-US" dirty="0"/>
              <a:t>200MPa.                                                                                                                          </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4000" dirty="0" smtClean="0"/>
              <a:t>                                               ……continue</a:t>
            </a:r>
            <a:endParaRPr lang="en-US" sz="4000" dirty="0"/>
          </a:p>
        </p:txBody>
      </p:sp>
      <p:sp>
        <p:nvSpPr>
          <p:cNvPr id="51203" name="Rectangle 3"/>
          <p:cNvSpPr>
            <a:spLocks noGrp="1" noChangeArrowheads="1"/>
          </p:cNvSpPr>
          <p:nvPr>
            <p:ph idx="1"/>
          </p:nvPr>
        </p:nvSpPr>
        <p:spPr/>
        <p:txBody>
          <a:bodyPr/>
          <a:lstStyle/>
          <a:p>
            <a:pPr marL="609600" indent="-609600">
              <a:buSzPct val="140000"/>
            </a:pPr>
            <a:r>
              <a:rPr lang="en-US" b="1" u="sng" dirty="0" smtClean="0"/>
              <a:t>FLEXURAL  STRENGTH</a:t>
            </a:r>
          </a:p>
          <a:p>
            <a:pPr marL="609600" indent="-609600" algn="l">
              <a:buSzPct val="140000"/>
              <a:buNone/>
            </a:pPr>
            <a:endParaRPr lang="en-US" sz="3600" b="1" dirty="0" smtClean="0"/>
          </a:p>
          <a:p>
            <a:pPr marL="609600" indent="-609600" algn="just">
              <a:buSzPct val="140000"/>
              <a:buNone/>
            </a:pPr>
            <a:r>
              <a:rPr lang="en-US" sz="2800" dirty="0" smtClean="0"/>
              <a:t>         -Plane </a:t>
            </a:r>
            <a:r>
              <a:rPr lang="en-US" sz="2800" dirty="0"/>
              <a:t>RPC possess high </a:t>
            </a:r>
            <a:r>
              <a:rPr lang="en-US" sz="2800" dirty="0" smtClean="0"/>
              <a:t>flexural </a:t>
            </a:r>
            <a:r>
              <a:rPr lang="en-US" sz="2800" dirty="0"/>
              <a:t>strength </a:t>
            </a:r>
            <a:r>
              <a:rPr lang="en-US" sz="2800" dirty="0" smtClean="0"/>
              <a:t>than</a:t>
            </a:r>
          </a:p>
          <a:p>
            <a:pPr marL="609600" indent="-609600" algn="just">
              <a:buSzPct val="140000"/>
              <a:buNone/>
            </a:pPr>
            <a:r>
              <a:rPr lang="en-US" sz="2800" dirty="0" smtClean="0"/>
              <a:t> </a:t>
            </a:r>
            <a:r>
              <a:rPr lang="en-US" sz="2800" dirty="0" smtClean="0"/>
              <a:t>          regular concrete.</a:t>
            </a:r>
            <a:endParaRPr lang="en-US" sz="2800" dirty="0"/>
          </a:p>
          <a:p>
            <a:pPr marL="609600" indent="-609600" algn="just">
              <a:buSzPct val="140000"/>
              <a:buFontTx/>
              <a:buNone/>
            </a:pPr>
            <a:endParaRPr lang="en-US" sz="2800" dirty="0"/>
          </a:p>
          <a:p>
            <a:pPr marL="609600" indent="-609600" algn="just">
              <a:buSzPct val="140000"/>
              <a:buNone/>
            </a:pPr>
            <a:r>
              <a:rPr lang="en-US" sz="2800" dirty="0" smtClean="0"/>
              <a:t>          -By </a:t>
            </a:r>
            <a:r>
              <a:rPr lang="en-US" sz="2800" dirty="0"/>
              <a:t>introducing steel fibers, RPC can achieve </a:t>
            </a:r>
            <a:r>
              <a:rPr lang="en-US" sz="2800" dirty="0" smtClean="0"/>
              <a:t>high</a:t>
            </a:r>
          </a:p>
          <a:p>
            <a:pPr marL="609600" indent="-609600" algn="just">
              <a:buSzPct val="140000"/>
              <a:buNone/>
            </a:pPr>
            <a:r>
              <a:rPr lang="en-US" sz="2800" dirty="0" smtClean="0"/>
              <a:t> </a:t>
            </a:r>
            <a:r>
              <a:rPr lang="en-US" sz="2800" dirty="0" smtClean="0"/>
              <a:t>           strength. The length and diameter of the </a:t>
            </a:r>
            <a:r>
              <a:rPr lang="en-US" sz="2800" dirty="0" err="1" smtClean="0"/>
              <a:t>fibres</a:t>
            </a:r>
            <a:r>
              <a:rPr lang="en-US" sz="2800" dirty="0" smtClean="0"/>
              <a:t> </a:t>
            </a:r>
            <a:r>
              <a:rPr lang="en-US" sz="2800" dirty="0" smtClean="0"/>
              <a:t>           </a:t>
            </a:r>
          </a:p>
          <a:p>
            <a:pPr marL="609600" indent="-609600" algn="just">
              <a:buSzPct val="140000"/>
              <a:buNone/>
            </a:pPr>
            <a:r>
              <a:rPr lang="en-US" sz="2800" dirty="0"/>
              <a:t>	    </a:t>
            </a:r>
            <a:r>
              <a:rPr lang="en-US" sz="2800" dirty="0" smtClean="0"/>
              <a:t>have a considerable impact on the strength.                                                                                                                </a:t>
            </a:r>
            <a:endParaRPr lang="en-US" sz="2800" dirty="0"/>
          </a:p>
        </p:txBody>
      </p:sp>
      <p:sp>
        <p:nvSpPr>
          <p:cNvPr id="51204" name="Text Box 4"/>
          <p:cNvSpPr txBox="1">
            <a:spLocks noChangeArrowheads="1"/>
          </p:cNvSpPr>
          <p:nvPr/>
        </p:nvSpPr>
        <p:spPr bwMode="auto">
          <a:xfrm>
            <a:off x="8077200" y="6156325"/>
            <a:ext cx="473075" cy="701675"/>
          </a:xfrm>
          <a:prstGeom prst="rect">
            <a:avLst/>
          </a:prstGeom>
          <a:noFill/>
          <a:ln w="9525">
            <a:noFill/>
            <a:miter lim="800000"/>
            <a:headEnd/>
            <a:tailEnd/>
          </a:ln>
          <a:effectLst/>
        </p:spPr>
        <p:txBody>
          <a:bodyPr>
            <a:spAutoFit/>
          </a:bodyPr>
          <a:lstStyle/>
          <a:p>
            <a:pPr algn="l"/>
            <a:endParaRPr lang="en-US" sz="4000" b="0" i="0" dirty="0"/>
          </a:p>
        </p:txBody>
      </p:sp>
      <p:sp>
        <p:nvSpPr>
          <p:cNvPr id="5120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3" name="Content Placeholder 2"/>
          <p:cNvSpPr>
            <a:spLocks noGrp="1"/>
          </p:cNvSpPr>
          <p:nvPr>
            <p:ph idx="1"/>
          </p:nvPr>
        </p:nvSpPr>
        <p:spPr/>
        <p:txBody>
          <a:bodyPr>
            <a:normAutofit/>
          </a:bodyPr>
          <a:lstStyle/>
          <a:p>
            <a:r>
              <a:rPr lang="en-US" sz="2800" dirty="0" smtClean="0"/>
              <a:t>Introduction</a:t>
            </a:r>
          </a:p>
          <a:p>
            <a:r>
              <a:rPr lang="en-US" sz="2800" dirty="0" smtClean="0"/>
              <a:t>Composition of reactive powder concrete(RPC)</a:t>
            </a:r>
          </a:p>
          <a:p>
            <a:r>
              <a:rPr lang="en-US" sz="2800" dirty="0" smtClean="0"/>
              <a:t>Properties of </a:t>
            </a:r>
            <a:r>
              <a:rPr lang="en-US" sz="2800" dirty="0" smtClean="0"/>
              <a:t>RPC</a:t>
            </a:r>
            <a:endParaRPr lang="en-US" sz="2800" dirty="0" smtClean="0"/>
          </a:p>
          <a:p>
            <a:r>
              <a:rPr lang="en-US" sz="2800" dirty="0" smtClean="0"/>
              <a:t>Application of RPC</a:t>
            </a:r>
          </a:p>
          <a:p>
            <a:r>
              <a:rPr lang="en-US" sz="2800" dirty="0" smtClean="0"/>
              <a:t>Advantages &amp; disadvantages of RPC</a:t>
            </a:r>
          </a:p>
          <a:p>
            <a:r>
              <a:rPr lang="en-US" sz="2800" dirty="0" smtClean="0"/>
              <a:t>Case study</a:t>
            </a:r>
          </a:p>
          <a:p>
            <a:r>
              <a:rPr lang="en-US" sz="2800" dirty="0" smtClean="0"/>
              <a:t>Conclusion</a:t>
            </a:r>
          </a:p>
          <a:p>
            <a:r>
              <a:rPr lang="en-US" sz="2800" dirty="0" smtClean="0"/>
              <a:t>References</a:t>
            </a:r>
          </a:p>
          <a:p>
            <a:endParaRPr lang="en-US" sz="2600" dirty="0" smtClean="0"/>
          </a:p>
          <a:p>
            <a:endParaRPr lang="en-US" sz="2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4000" dirty="0" smtClean="0"/>
              <a:t>WATER  </a:t>
            </a:r>
            <a:r>
              <a:rPr lang="en-US" sz="4000" dirty="0"/>
              <a:t>ABSORPTION</a:t>
            </a:r>
          </a:p>
        </p:txBody>
      </p:sp>
      <p:sp>
        <p:nvSpPr>
          <p:cNvPr id="4813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813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48138" name="Rectangle 10"/>
          <p:cNvSpPr>
            <a:spLocks noChangeArrowheads="1"/>
          </p:cNvSpPr>
          <p:nvPr/>
        </p:nvSpPr>
        <p:spPr bwMode="auto">
          <a:xfrm>
            <a:off x="0" y="750888"/>
            <a:ext cx="9144000" cy="0"/>
          </a:xfrm>
          <a:prstGeom prst="rect">
            <a:avLst/>
          </a:prstGeom>
          <a:noFill/>
          <a:ln w="9525">
            <a:noFill/>
            <a:miter lim="800000"/>
            <a:headEnd/>
            <a:tailEnd/>
          </a:ln>
          <a:effectLst/>
        </p:spPr>
        <p:txBody>
          <a:bodyPr wrap="none" anchor="ctr">
            <a:spAutoFit/>
          </a:bodyPr>
          <a:lstStyle/>
          <a:p>
            <a:endParaRPr lang="en-US"/>
          </a:p>
        </p:txBody>
      </p:sp>
      <p:pic>
        <p:nvPicPr>
          <p:cNvPr id="48141" name="Picture 13"/>
          <p:cNvPicPr>
            <a:picLocks noChangeAspect="1" noChangeArrowheads="1"/>
          </p:cNvPicPr>
          <p:nvPr/>
        </p:nvPicPr>
        <p:blipFill>
          <a:blip r:embed="rId2"/>
          <a:srcRect/>
          <a:stretch>
            <a:fillRect/>
          </a:stretch>
        </p:blipFill>
        <p:spPr bwMode="auto">
          <a:xfrm>
            <a:off x="1219200" y="1752600"/>
            <a:ext cx="6164263" cy="44958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a:bodyPr>
          <a:lstStyle/>
          <a:p>
            <a:r>
              <a:rPr lang="en-US" sz="4000" dirty="0" smtClean="0"/>
              <a:t> </a:t>
            </a:r>
            <a:r>
              <a:rPr lang="en-US" sz="3200" dirty="0"/>
              <a:t>RESISTANCE TO CHLORIDE ION </a:t>
            </a:r>
            <a:r>
              <a:rPr lang="en-US" sz="3200" dirty="0" smtClean="0"/>
              <a:t>  PENETRATION</a:t>
            </a:r>
            <a:endParaRPr lang="en-US" sz="3200" dirty="0"/>
          </a:p>
        </p:txBody>
      </p:sp>
      <p:sp>
        <p:nvSpPr>
          <p:cNvPr id="53251" name="Rectangle 3"/>
          <p:cNvSpPr>
            <a:spLocks noGrp="1" noChangeArrowheads="1"/>
          </p:cNvSpPr>
          <p:nvPr>
            <p:ph idx="1"/>
          </p:nvPr>
        </p:nvSpPr>
        <p:spPr/>
        <p:txBody>
          <a:bodyPr/>
          <a:lstStyle/>
          <a:p>
            <a:pPr marL="609600" indent="-609600" algn="just">
              <a:buSzPct val="140000"/>
              <a:buFontTx/>
              <a:buChar char="•"/>
            </a:pPr>
            <a:r>
              <a:rPr lang="en-US" sz="2800" dirty="0"/>
              <a:t>Increases when heat curing is done in </a:t>
            </a:r>
            <a:r>
              <a:rPr lang="en-US" sz="2800" dirty="0" smtClean="0"/>
              <a:t>concrete.</a:t>
            </a:r>
            <a:endParaRPr lang="en-US" sz="2800" dirty="0"/>
          </a:p>
          <a:p>
            <a:pPr marL="609600" indent="-609600" algn="just">
              <a:buSzPct val="140000"/>
              <a:buNone/>
            </a:pPr>
            <a:endParaRPr lang="en-US" sz="2800" dirty="0"/>
          </a:p>
          <a:p>
            <a:pPr marL="609600" indent="-609600" algn="just">
              <a:buSzPct val="140000"/>
              <a:buFontTx/>
              <a:buChar char="•"/>
            </a:pPr>
            <a:r>
              <a:rPr lang="en-US" sz="2800" dirty="0"/>
              <a:t>Heat cured RPC show higher value than normal cured RPC.  </a:t>
            </a:r>
            <a:endParaRPr lang="en-US" sz="2800" dirty="0" smtClean="0"/>
          </a:p>
          <a:p>
            <a:pPr marL="609600" indent="-609600" algn="just">
              <a:buSzPct val="140000"/>
              <a:buNone/>
            </a:pPr>
            <a:endParaRPr lang="en-US" sz="2800" dirty="0" smtClean="0"/>
          </a:p>
          <a:p>
            <a:pPr marL="609600" indent="-609600" algn="just">
              <a:buSzPct val="140000"/>
              <a:buNone/>
            </a:pPr>
            <a:r>
              <a:rPr lang="en-US" sz="2800" dirty="0" smtClean="0"/>
              <a:t>  </a:t>
            </a:r>
            <a:r>
              <a:rPr lang="en-US" b="1" u="sng" dirty="0" smtClean="0"/>
              <a:t>HOMOGENITY </a:t>
            </a:r>
            <a:r>
              <a:rPr lang="en-US" sz="2800" dirty="0" smtClean="0"/>
              <a:t>     </a:t>
            </a:r>
          </a:p>
          <a:p>
            <a:pPr marL="609600" indent="-609600" algn="just">
              <a:buSzPct val="140000"/>
              <a:buFont typeface="Arial" pitchFamily="34" charset="0"/>
              <a:buChar char="•"/>
            </a:pPr>
            <a:r>
              <a:rPr lang="en-US" sz="2800" dirty="0" smtClean="0"/>
              <a:t> Improved by eliminating all coarse aggregates.</a:t>
            </a:r>
          </a:p>
          <a:p>
            <a:pPr marL="609600" indent="-609600" algn="just">
              <a:buSzPct val="140000"/>
              <a:buFont typeface="Arial" pitchFamily="34" charset="0"/>
              <a:buChar char="•"/>
            </a:pPr>
            <a:r>
              <a:rPr lang="en-US" sz="2800" dirty="0" smtClean="0"/>
              <a:t> Dry components for use in RPC is less than 600 micro meter .                                                                        </a:t>
            </a:r>
            <a:endParaRPr lang="en-US" sz="2800" dirty="0"/>
          </a:p>
        </p:txBody>
      </p:sp>
      <p:sp>
        <p:nvSpPr>
          <p:cNvPr id="53252" name="Text Box 4"/>
          <p:cNvSpPr txBox="1">
            <a:spLocks noChangeArrowheads="1"/>
          </p:cNvSpPr>
          <p:nvPr/>
        </p:nvSpPr>
        <p:spPr bwMode="auto">
          <a:xfrm>
            <a:off x="7696200" y="6156325"/>
            <a:ext cx="854075" cy="701675"/>
          </a:xfrm>
          <a:prstGeom prst="rect">
            <a:avLst/>
          </a:prstGeom>
          <a:noFill/>
          <a:ln w="9525">
            <a:noFill/>
            <a:miter lim="800000"/>
            <a:headEnd/>
            <a:tailEnd/>
          </a:ln>
          <a:effectLst/>
        </p:spPr>
        <p:txBody>
          <a:bodyPr>
            <a:spAutoFit/>
          </a:bodyPr>
          <a:lstStyle/>
          <a:p>
            <a:pPr algn="l"/>
            <a:endParaRPr lang="en-US" sz="4000" b="0" i="0" dirty="0"/>
          </a:p>
        </p:txBody>
      </p:sp>
      <p:sp>
        <p:nvSpPr>
          <p:cNvPr id="5325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dirty="0" smtClean="0"/>
              <a:t> </a:t>
            </a:r>
            <a:r>
              <a:rPr lang="en-US" sz="3200" dirty="0"/>
              <a:t>WATER PERMEABILITY</a:t>
            </a:r>
          </a:p>
        </p:txBody>
      </p:sp>
      <p:sp>
        <p:nvSpPr>
          <p:cNvPr id="52227" name="Rectangle 3"/>
          <p:cNvSpPr>
            <a:spLocks noGrp="1" noChangeArrowheads="1"/>
          </p:cNvSpPr>
          <p:nvPr>
            <p:ph type="body" idx="1"/>
          </p:nvPr>
        </p:nvSpPr>
        <p:spPr/>
        <p:txBody>
          <a:bodyPr/>
          <a:lstStyle/>
          <a:p>
            <a:pPr>
              <a:buFont typeface="Wingdings" pitchFamily="2" charset="2"/>
              <a:buNone/>
            </a:pPr>
            <a:endParaRPr lang="en-US"/>
          </a:p>
        </p:txBody>
      </p:sp>
      <p:sp>
        <p:nvSpPr>
          <p:cNvPr id="522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52228" name="Object 4"/>
          <p:cNvGraphicFramePr>
            <a:graphicFrameLocks noChangeAspect="1"/>
          </p:cNvGraphicFramePr>
          <p:nvPr/>
        </p:nvGraphicFramePr>
        <p:xfrm>
          <a:off x="457200" y="1981200"/>
          <a:ext cx="8229600" cy="4495800"/>
        </p:xfrm>
        <a:graphic>
          <a:graphicData uri="http://schemas.openxmlformats.org/presentationml/2006/ole">
            <p:oleObj spid="_x0000_s23554" r:id="rId3" imgW="9144000" imgH="5486400" progId="">
              <p:embed/>
            </p:oleObj>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Text Box 4"/>
          <p:cNvSpPr txBox="1">
            <a:spLocks noChangeArrowheads="1"/>
          </p:cNvSpPr>
          <p:nvPr/>
        </p:nvSpPr>
        <p:spPr bwMode="auto">
          <a:xfrm>
            <a:off x="1736725" y="4460875"/>
            <a:ext cx="184150" cy="457200"/>
          </a:xfrm>
          <a:prstGeom prst="rect">
            <a:avLst/>
          </a:prstGeom>
          <a:noFill/>
          <a:ln w="9525" algn="ctr">
            <a:noFill/>
            <a:miter lim="800000"/>
            <a:headEnd/>
            <a:tailEnd/>
          </a:ln>
          <a:effectLst/>
        </p:spPr>
        <p:txBody>
          <a:bodyPr wrap="none">
            <a:spAutoFit/>
          </a:bodyPr>
          <a:lstStyle/>
          <a:p>
            <a:endParaRPr lang="en-US" b="0" i="0"/>
          </a:p>
        </p:txBody>
      </p:sp>
      <p:sp>
        <p:nvSpPr>
          <p:cNvPr id="87049" name="Rectangle 9"/>
          <p:cNvSpPr>
            <a:spLocks noGrp="1" noChangeArrowheads="1"/>
          </p:cNvSpPr>
          <p:nvPr>
            <p:ph type="body" idx="1"/>
          </p:nvPr>
        </p:nvSpPr>
        <p:spPr>
          <a:xfrm>
            <a:off x="457200" y="1752600"/>
            <a:ext cx="8229600" cy="4378325"/>
          </a:xfrm>
        </p:spPr>
        <p:txBody>
          <a:bodyPr>
            <a:normAutofit/>
          </a:bodyPr>
          <a:lstStyle/>
          <a:p>
            <a:pPr>
              <a:lnSpc>
                <a:spcPct val="90000"/>
              </a:lnSpc>
              <a:buFont typeface="Wingdings" pitchFamily="2" charset="2"/>
              <a:buNone/>
            </a:pPr>
            <a:r>
              <a:rPr lang="en-US" dirty="0" smtClean="0"/>
              <a:t> 7. </a:t>
            </a:r>
            <a:r>
              <a:rPr lang="en-US" b="1" u="sng" dirty="0" smtClean="0"/>
              <a:t>COMPACTNESS:  </a:t>
            </a:r>
            <a:r>
              <a:rPr lang="en-US" dirty="0" smtClean="0"/>
              <a:t>       </a:t>
            </a:r>
          </a:p>
          <a:p>
            <a:pPr>
              <a:lnSpc>
                <a:spcPct val="90000"/>
              </a:lnSpc>
              <a:buFont typeface="Wingdings" pitchFamily="2" charset="2"/>
              <a:buNone/>
            </a:pPr>
            <a:r>
              <a:rPr lang="en-US" dirty="0" smtClean="0"/>
              <a:t>    </a:t>
            </a:r>
            <a:r>
              <a:rPr lang="en-US" sz="2800" dirty="0" smtClean="0"/>
              <a:t>Application </a:t>
            </a:r>
            <a:r>
              <a:rPr lang="en-US" sz="2800" dirty="0"/>
              <a:t>of pressure before and during concrete setting period.</a:t>
            </a:r>
          </a:p>
          <a:p>
            <a:pPr>
              <a:lnSpc>
                <a:spcPct val="90000"/>
              </a:lnSpc>
              <a:buFont typeface="Wingdings" pitchFamily="2" charset="2"/>
              <a:buNone/>
            </a:pPr>
            <a:r>
              <a:rPr lang="en-US" sz="2800" dirty="0"/>
              <a:t>8. </a:t>
            </a:r>
            <a:r>
              <a:rPr lang="en-US" sz="2800" b="1" u="sng" dirty="0"/>
              <a:t>MICROSTRUCTURE:</a:t>
            </a:r>
          </a:p>
          <a:p>
            <a:pPr>
              <a:lnSpc>
                <a:spcPct val="90000"/>
              </a:lnSpc>
              <a:buFont typeface="Wingdings" pitchFamily="2" charset="2"/>
              <a:buNone/>
            </a:pPr>
            <a:r>
              <a:rPr lang="en-US" sz="2800" dirty="0"/>
              <a:t>    </a:t>
            </a:r>
            <a:r>
              <a:rPr lang="en-US" sz="2800" dirty="0" smtClean="0"/>
              <a:t> Microstructure </a:t>
            </a:r>
            <a:r>
              <a:rPr lang="en-US" sz="2800" dirty="0"/>
              <a:t>of the cement hydrate can be changed by applying heat treatment during curing.</a:t>
            </a:r>
          </a:p>
          <a:p>
            <a:pPr>
              <a:lnSpc>
                <a:spcPct val="90000"/>
              </a:lnSpc>
              <a:buFont typeface="Wingdings" pitchFamily="2" charset="2"/>
              <a:buNone/>
            </a:pPr>
            <a:r>
              <a:rPr lang="en-US" sz="2800" dirty="0"/>
              <a:t>9. </a:t>
            </a:r>
            <a:r>
              <a:rPr lang="en-US" sz="2800" b="1" u="sng" dirty="0"/>
              <a:t>MATERIAL DUCTILITY:</a:t>
            </a:r>
          </a:p>
          <a:p>
            <a:pPr>
              <a:lnSpc>
                <a:spcPct val="90000"/>
              </a:lnSpc>
              <a:buFont typeface="Wingdings" pitchFamily="2" charset="2"/>
              <a:buNone/>
            </a:pPr>
            <a:r>
              <a:rPr lang="en-US" sz="2800" dirty="0"/>
              <a:t>     </a:t>
            </a:r>
            <a:r>
              <a:rPr lang="en-US" sz="2800" dirty="0" smtClean="0"/>
              <a:t>Material </a:t>
            </a:r>
            <a:r>
              <a:rPr lang="en-US" sz="2800" dirty="0"/>
              <a:t>ductility can be improved through the </a:t>
            </a:r>
            <a:r>
              <a:rPr lang="en-US" sz="2800" dirty="0" smtClean="0"/>
              <a:t>  addition </a:t>
            </a:r>
            <a:r>
              <a:rPr lang="en-US" sz="2800" dirty="0"/>
              <a:t>of short steel </a:t>
            </a:r>
            <a:r>
              <a:rPr lang="en-US" sz="2800" dirty="0" err="1"/>
              <a:t>fibres</a:t>
            </a:r>
            <a:r>
              <a:rPr lang="en-US" dirty="0"/>
              <a:t>. </a:t>
            </a:r>
          </a:p>
        </p:txBody>
      </p:sp>
      <p:sp>
        <p:nvSpPr>
          <p:cNvPr id="87050" name="Text Box 10"/>
          <p:cNvSpPr txBox="1">
            <a:spLocks noChangeArrowheads="1"/>
          </p:cNvSpPr>
          <p:nvPr/>
        </p:nvSpPr>
        <p:spPr bwMode="auto">
          <a:xfrm>
            <a:off x="1828800" y="6629400"/>
            <a:ext cx="838200" cy="457200"/>
          </a:xfrm>
          <a:prstGeom prst="rect">
            <a:avLst/>
          </a:prstGeom>
          <a:noFill/>
          <a:ln w="9525" algn="ctr">
            <a:noFill/>
            <a:miter lim="800000"/>
            <a:headEnd/>
            <a:tailEnd/>
          </a:ln>
          <a:effectLst/>
        </p:spPr>
        <p:txBody>
          <a:bodyPr>
            <a:spAutoFit/>
          </a:bodyPr>
          <a:lstStyle/>
          <a:p>
            <a:pPr>
              <a:spcBef>
                <a:spcPct val="50000"/>
              </a:spcBef>
            </a:pPr>
            <a:endParaRPr lang="en-US" b="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APPLICATIONS OF RPC</a:t>
            </a:r>
            <a:endParaRPr lang="en-US" sz="3200" dirty="0"/>
          </a:p>
        </p:txBody>
      </p:sp>
      <p:pic>
        <p:nvPicPr>
          <p:cNvPr id="4" name="Picture 44" descr="The famous footbrigde of Sherbrooke by Now in Iceland."/>
          <p:cNvPicPr>
            <a:picLocks noGrp="1" noChangeAspect="1" noChangeArrowheads="1"/>
          </p:cNvPicPr>
          <p:nvPr>
            <p:ph idx="1"/>
          </p:nvPr>
        </p:nvPicPr>
        <p:blipFill>
          <a:blip r:embed="rId2"/>
          <a:srcRect/>
          <a:stretch>
            <a:fillRect/>
          </a:stretch>
        </p:blipFill>
        <p:spPr bwMode="auto">
          <a:xfrm>
            <a:off x="1676400" y="1981200"/>
            <a:ext cx="5715000" cy="3886200"/>
          </a:xfrm>
          <a:prstGeom prst="rect">
            <a:avLst/>
          </a:prstGeom>
          <a:noFill/>
        </p:spPr>
      </p:pic>
      <p:sp>
        <p:nvSpPr>
          <p:cNvPr id="5" name="Rectangle 4"/>
          <p:cNvSpPr/>
          <p:nvPr/>
        </p:nvSpPr>
        <p:spPr>
          <a:xfrm>
            <a:off x="2590800" y="6172200"/>
            <a:ext cx="3908442" cy="381000"/>
          </a:xfrm>
          <a:prstGeom prst="rect">
            <a:avLst/>
          </a:prstGeom>
        </p:spPr>
        <p:txBody>
          <a:bodyPr wrap="square">
            <a:spAutoFit/>
          </a:bodyPr>
          <a:lstStyle/>
          <a:p>
            <a:r>
              <a:rPr lang="en-US" b="1" dirty="0" smtClean="0"/>
              <a:t>SHERBROOKE PEDESTRAIN BRIDGE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lstStyle/>
          <a:p>
            <a:r>
              <a:rPr lang="en-US" u="sng" dirty="0" smtClean="0"/>
              <a:t>CONTAINMENT OF NUCLEAR WASTE</a:t>
            </a:r>
          </a:p>
          <a:p>
            <a:pPr>
              <a:buNone/>
            </a:pPr>
            <a:r>
              <a:rPr lang="en-US" dirty="0" smtClean="0"/>
              <a:t>      -Used for isolation and containment of     </a:t>
            </a:r>
          </a:p>
          <a:p>
            <a:pPr marL="609600" indent="-609600">
              <a:buSzPct val="90000"/>
              <a:buNone/>
            </a:pPr>
            <a:r>
              <a:rPr lang="en-US" dirty="0" smtClean="0"/>
              <a:t>        nuclear wastes.</a:t>
            </a:r>
          </a:p>
          <a:p>
            <a:pPr marL="609600" indent="-609600">
              <a:buSzPct val="90000"/>
              <a:buNone/>
            </a:pPr>
            <a:r>
              <a:rPr lang="en-US" dirty="0" smtClean="0"/>
              <a:t> </a:t>
            </a:r>
          </a:p>
          <a:p>
            <a:pPr marL="609600" indent="-609600">
              <a:buSzPct val="90000"/>
              <a:buNone/>
            </a:pPr>
            <a:r>
              <a:rPr lang="en-US" dirty="0" smtClean="0"/>
              <a:t>      -  It has been used for blocking &amp;   </a:t>
            </a:r>
          </a:p>
          <a:p>
            <a:pPr marL="609600" indent="-609600">
              <a:buSzPct val="90000"/>
              <a:buNone/>
            </a:pPr>
            <a:r>
              <a:rPr lang="en-US" dirty="0" smtClean="0"/>
              <a:t>        stabilization of containment waste.</a:t>
            </a:r>
            <a:endParaRPr lang="en-US" u="sng"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Advantages of RPC</a:t>
            </a:r>
            <a:endParaRPr lang="en-US" sz="3600" dirty="0"/>
          </a:p>
        </p:txBody>
      </p:sp>
      <p:sp>
        <p:nvSpPr>
          <p:cNvPr id="3" name="Content Placeholder 2"/>
          <p:cNvSpPr>
            <a:spLocks noGrp="1"/>
          </p:cNvSpPr>
          <p:nvPr>
            <p:ph idx="1"/>
          </p:nvPr>
        </p:nvSpPr>
        <p:spPr/>
        <p:txBody>
          <a:bodyPr>
            <a:normAutofit fontScale="85000" lnSpcReduction="10000"/>
          </a:bodyPr>
          <a:lstStyle/>
          <a:p>
            <a:pPr marL="609600" indent="-609600" algn="just">
              <a:buSzPct val="90000"/>
              <a:buFontTx/>
              <a:buChar char="•"/>
            </a:pPr>
            <a:r>
              <a:rPr lang="en-US" sz="3300" b="1" dirty="0" smtClean="0"/>
              <a:t> </a:t>
            </a:r>
            <a:r>
              <a:rPr lang="en-US" sz="3300" dirty="0" smtClean="0"/>
              <a:t>It has the potential to structurally compete with   </a:t>
            </a:r>
          </a:p>
          <a:p>
            <a:pPr marL="609600" indent="-609600" algn="just">
              <a:buSzPct val="90000"/>
              <a:buNone/>
            </a:pPr>
            <a:r>
              <a:rPr lang="en-US" sz="3300" dirty="0" smtClean="0"/>
              <a:t>         steel.</a:t>
            </a:r>
          </a:p>
          <a:p>
            <a:pPr marL="609600" indent="-609600" algn="just">
              <a:buSzPct val="95000"/>
              <a:buFontTx/>
              <a:buChar char="•"/>
            </a:pPr>
            <a:r>
              <a:rPr lang="en-US" sz="3300" dirty="0" smtClean="0"/>
              <a:t> Superior strength combined with higher shear </a:t>
            </a:r>
          </a:p>
          <a:p>
            <a:pPr marL="609600" indent="-609600" algn="just">
              <a:buSzPct val="95000"/>
              <a:buNone/>
            </a:pPr>
            <a:r>
              <a:rPr lang="en-US" sz="3300" dirty="0" smtClean="0"/>
              <a:t>         capacity result in significant dead load reduction.</a:t>
            </a:r>
          </a:p>
          <a:p>
            <a:pPr marL="609600" indent="-609600" algn="just">
              <a:buSzPct val="95000"/>
              <a:buFontTx/>
              <a:buChar char="•"/>
            </a:pPr>
            <a:r>
              <a:rPr lang="en-US" sz="3300" dirty="0" smtClean="0"/>
              <a:t> RPC can be used to resist all but direct primary </a:t>
            </a:r>
          </a:p>
          <a:p>
            <a:pPr marL="609600" indent="-609600" algn="just">
              <a:buSzPct val="95000"/>
              <a:buNone/>
            </a:pPr>
            <a:r>
              <a:rPr lang="en-US" sz="3300" dirty="0" smtClean="0"/>
              <a:t>         tensile stress.</a:t>
            </a:r>
          </a:p>
          <a:p>
            <a:pPr marL="609600" indent="-609600" algn="just">
              <a:buSzTx/>
              <a:buFontTx/>
              <a:buChar char="•"/>
            </a:pPr>
            <a:r>
              <a:rPr lang="en-US" sz="3300" dirty="0" smtClean="0"/>
              <a:t> Improved seismic performance by reducing </a:t>
            </a:r>
          </a:p>
          <a:p>
            <a:pPr marL="609600" indent="-609600" algn="just">
              <a:buSzTx/>
              <a:buNone/>
            </a:pPr>
            <a:r>
              <a:rPr lang="en-US" sz="3300" dirty="0" smtClean="0"/>
              <a:t>         inertia load with lighter member .</a:t>
            </a:r>
          </a:p>
          <a:p>
            <a:pPr marL="609600" indent="-609600" algn="just">
              <a:buSzTx/>
              <a:buFontTx/>
              <a:buChar char="•"/>
            </a:pPr>
            <a:r>
              <a:rPr lang="en-US" sz="3300" dirty="0" smtClean="0"/>
              <a:t> Low &amp;non-interconnected porosity diminishes </a:t>
            </a:r>
          </a:p>
          <a:p>
            <a:pPr marL="609600" indent="-609600" algn="just">
              <a:buSzTx/>
              <a:buNone/>
            </a:pPr>
            <a:r>
              <a:rPr lang="en-US" sz="3300" dirty="0" smtClean="0"/>
              <a:t>         mass transfer, making penetration of liquid/gas non-existent.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Limitations of RPC</a:t>
            </a:r>
            <a:endParaRPr lang="en-US" sz="3600" dirty="0"/>
          </a:p>
        </p:txBody>
      </p:sp>
      <p:sp>
        <p:nvSpPr>
          <p:cNvPr id="3" name="Content Placeholder 2"/>
          <p:cNvSpPr>
            <a:spLocks noGrp="1"/>
          </p:cNvSpPr>
          <p:nvPr>
            <p:ph idx="1"/>
          </p:nvPr>
        </p:nvSpPr>
        <p:spPr/>
        <p:txBody>
          <a:bodyPr/>
          <a:lstStyle/>
          <a:p>
            <a:pPr algn="just"/>
            <a:r>
              <a:rPr lang="en-US" b="1" dirty="0" smtClean="0"/>
              <a:t> </a:t>
            </a:r>
            <a:r>
              <a:rPr lang="en-US" sz="2800" dirty="0" smtClean="0"/>
              <a:t>Least costly components of conventional concrete are eliminated by more expensive elements.</a:t>
            </a:r>
          </a:p>
          <a:p>
            <a:pPr algn="just"/>
            <a:r>
              <a:rPr lang="en-US" sz="2800" dirty="0" smtClean="0"/>
              <a:t> RPC </a:t>
            </a:r>
            <a:r>
              <a:rPr lang="en-US" sz="2800" dirty="0" smtClean="0"/>
              <a:t> </a:t>
            </a:r>
            <a:r>
              <a:rPr lang="en-US" sz="2800" dirty="0" smtClean="0"/>
              <a:t>is still in the </a:t>
            </a:r>
            <a:r>
              <a:rPr lang="en-US" sz="2800" dirty="0" err="1" smtClean="0"/>
              <a:t>intial</a:t>
            </a:r>
            <a:r>
              <a:rPr lang="en-US" sz="2800" dirty="0" smtClean="0"/>
              <a:t> </a:t>
            </a:r>
            <a:r>
              <a:rPr lang="en-US" sz="2800" dirty="0" err="1" smtClean="0"/>
              <a:t>stages</a:t>
            </a:r>
            <a:r>
              <a:rPr lang="en-US" sz="2800" dirty="0" err="1" smtClean="0"/>
              <a:t>,</a:t>
            </a:r>
            <a:r>
              <a:rPr lang="en-US" sz="2800" dirty="0" err="1" smtClean="0"/>
              <a:t>So</a:t>
            </a:r>
            <a:r>
              <a:rPr lang="en-US" sz="2800" dirty="0" smtClean="0"/>
              <a:t> </a:t>
            </a:r>
            <a:r>
              <a:rPr lang="en-US" sz="2800" dirty="0" smtClean="0"/>
              <a:t>long term properties are not yet known</a:t>
            </a:r>
            <a:r>
              <a:rPr lang="en-US" b="1" dirty="0" smtClean="0"/>
              <a: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Case study</a:t>
            </a:r>
            <a:endParaRPr lang="en-US" dirty="0"/>
          </a:p>
        </p:txBody>
      </p:sp>
      <p:pic>
        <p:nvPicPr>
          <p:cNvPr id="4" name="Picture 5"/>
          <p:cNvPicPr>
            <a:picLocks noGrp="1" noChangeAspect="1" noChangeArrowheads="1"/>
          </p:cNvPicPr>
          <p:nvPr>
            <p:ph idx="1"/>
          </p:nvPr>
        </p:nvPicPr>
        <p:blipFill>
          <a:blip r:embed="rId2"/>
          <a:srcRect/>
          <a:stretch>
            <a:fillRect/>
          </a:stretch>
        </p:blipFill>
        <p:spPr bwMode="auto">
          <a:xfrm>
            <a:off x="1828800" y="1752600"/>
            <a:ext cx="5257800" cy="4296375"/>
          </a:xfrm>
          <a:prstGeom prst="rect">
            <a:avLst/>
          </a:prstGeom>
          <a:noFill/>
          <a:ln w="9525">
            <a:noFill/>
            <a:miter lim="800000"/>
            <a:headEnd/>
            <a:tailEnd/>
          </a:ln>
          <a:effectLst/>
        </p:spPr>
      </p:pic>
      <p:sp>
        <p:nvSpPr>
          <p:cNvPr id="5" name="TextBox 4"/>
          <p:cNvSpPr txBox="1"/>
          <p:nvPr/>
        </p:nvSpPr>
        <p:spPr>
          <a:xfrm>
            <a:off x="2514600" y="6248400"/>
            <a:ext cx="4191000" cy="369332"/>
          </a:xfrm>
          <a:prstGeom prst="rect">
            <a:avLst/>
          </a:prstGeom>
          <a:noFill/>
        </p:spPr>
        <p:txBody>
          <a:bodyPr wrap="square" rtlCol="0">
            <a:spAutoFit/>
          </a:bodyPr>
          <a:lstStyle/>
          <a:p>
            <a:pPr>
              <a:spcBef>
                <a:spcPct val="50000"/>
              </a:spcBef>
            </a:pPr>
            <a:r>
              <a:rPr lang="en-US" dirty="0" smtClean="0"/>
              <a:t>                     Qinghai-Tibet Railway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normAutofit/>
          </a:bodyPr>
          <a:lstStyle/>
          <a:p>
            <a:pPr algn="just"/>
            <a:r>
              <a:rPr lang="en-US" sz="2800" dirty="0" smtClean="0"/>
              <a:t>The Qinghai-Tibet railway lies in the west area of China at an altitude of more than 4,000 meters. </a:t>
            </a:r>
          </a:p>
          <a:p>
            <a:pPr algn="just"/>
            <a:r>
              <a:rPr lang="en-US" sz="2800" dirty="0" smtClean="0"/>
              <a:t>The 576-km railway is being built on frozen earth.</a:t>
            </a:r>
          </a:p>
          <a:p>
            <a:pPr algn="just"/>
            <a:r>
              <a:rPr lang="en-US" sz="2800" dirty="0" smtClean="0"/>
              <a:t>The bad climate and sandstorms of the tundra require the concrete of the bridge to have superior mechanical properties and high durability.</a:t>
            </a:r>
          </a:p>
          <a:p>
            <a:pPr algn="just"/>
            <a:r>
              <a:rPr lang="en-US" sz="2800" dirty="0" smtClean="0"/>
              <a:t>By adding </a:t>
            </a:r>
            <a:r>
              <a:rPr lang="en-US" sz="2800" dirty="0" err="1" smtClean="0"/>
              <a:t>portland</a:t>
            </a:r>
            <a:r>
              <a:rPr lang="en-US" sz="2800" dirty="0" smtClean="0"/>
              <a:t> cement, silica fume, superfine fly ash, and </a:t>
            </a:r>
            <a:r>
              <a:rPr lang="en-US" sz="2800" dirty="0" err="1" smtClean="0"/>
              <a:t>superplasticizers</a:t>
            </a:r>
            <a:r>
              <a:rPr lang="en-US" sz="2800" dirty="0" smtClean="0"/>
              <a:t>, reactive powder concrete (RPC) is used in the sidewalk systems of bridges with compressive strength of 160 </a:t>
            </a:r>
            <a:r>
              <a:rPr lang="en-US" sz="2800" dirty="0" err="1" smtClean="0"/>
              <a:t>MPa</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sz="2800" dirty="0" smtClean="0"/>
              <a:t>RPC was first developed by P. Richard and M. </a:t>
            </a:r>
            <a:r>
              <a:rPr lang="en-US" sz="2800" dirty="0" err="1" smtClean="0"/>
              <a:t>Cheyrezy</a:t>
            </a:r>
            <a:r>
              <a:rPr lang="en-US" sz="2800" dirty="0" smtClean="0"/>
              <a:t>.</a:t>
            </a:r>
          </a:p>
          <a:p>
            <a:pPr algn="just"/>
            <a:r>
              <a:rPr lang="en-US" sz="2800" dirty="0" smtClean="0"/>
              <a:t>RPC was first produced in the early 1990’s by researchers at </a:t>
            </a:r>
            <a:r>
              <a:rPr lang="en-US" sz="2800" dirty="0" err="1" smtClean="0"/>
              <a:t>Bouygues</a:t>
            </a:r>
            <a:r>
              <a:rPr lang="en-US" sz="2800" dirty="0" smtClean="0"/>
              <a:t> laboratory in France and the world’s first RPC structure, the </a:t>
            </a:r>
            <a:r>
              <a:rPr lang="en-US" sz="2800" dirty="0" err="1" smtClean="0"/>
              <a:t>Sherbrooke</a:t>
            </a:r>
            <a:r>
              <a:rPr lang="en-US" sz="2800" dirty="0" smtClean="0"/>
              <a:t> Bridge in Canada was constructed in July 1997. </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dirty="0" err="1" smtClean="0"/>
              <a:t>conitnue</a:t>
            </a:r>
            <a:endParaRPr lang="en-US" dirty="0"/>
          </a:p>
        </p:txBody>
      </p:sp>
      <p:sp>
        <p:nvSpPr>
          <p:cNvPr id="3" name="Content Placeholder 2"/>
          <p:cNvSpPr>
            <a:spLocks noGrp="1"/>
          </p:cNvSpPr>
          <p:nvPr>
            <p:ph idx="1"/>
          </p:nvPr>
        </p:nvSpPr>
        <p:spPr/>
        <p:txBody>
          <a:bodyPr>
            <a:normAutofit/>
          </a:bodyPr>
          <a:lstStyle/>
          <a:p>
            <a:pPr algn="just"/>
            <a:r>
              <a:rPr lang="en-US" sz="2800" dirty="0" smtClean="0"/>
              <a:t>There are a lot of different problems with conventional concrete sidewalks such as corrosion, rust of reinforcing steel bars, and breakability of concrete slab. </a:t>
            </a:r>
          </a:p>
          <a:p>
            <a:pPr algn="just"/>
            <a:r>
              <a:rPr lang="en-US" sz="2800" dirty="0" smtClean="0"/>
              <a:t>The steel brackets rust in a conventional concrete sidewalk.</a:t>
            </a:r>
          </a:p>
          <a:p>
            <a:pPr algn="just"/>
            <a:r>
              <a:rPr lang="en-US" sz="2800" dirty="0" smtClean="0"/>
              <a:t> As a result, a conventional concrete sidewalk system requires maintenance every year. </a:t>
            </a:r>
          </a:p>
          <a:p>
            <a:pPr algn="just"/>
            <a:r>
              <a:rPr lang="en-US" sz="2800" dirty="0" smtClean="0"/>
              <a:t>Dead weight of the traditional sidewalk system is greater than that of the RPC sidewalk system.</a:t>
            </a:r>
            <a:endParaRPr 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lstStyle/>
          <a:p>
            <a:pPr algn="just"/>
            <a:r>
              <a:rPr lang="en-US" sz="2800" dirty="0" smtClean="0"/>
              <a:t>The sidewalk system made of RPC has such merits as small deadweight, excellent durability, low cost, and minimum maintenance.</a:t>
            </a:r>
          </a:p>
          <a:p>
            <a:pPr algn="just"/>
            <a:r>
              <a:rPr lang="en-US" sz="2800" dirty="0" smtClean="0"/>
              <a:t> Thus, RPC is more suitable for the sidewalk system of Qinghai-Tibet Railway than conventional concrete.</a:t>
            </a:r>
          </a:p>
          <a:p>
            <a:pPr>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sz="2800" dirty="0" smtClean="0"/>
              <a:t>The reactive powder concrete produced by routine concrete manufacture techniques has compressive strength above 160 </a:t>
            </a:r>
            <a:r>
              <a:rPr lang="en-US" sz="2800" dirty="0" err="1" smtClean="0"/>
              <a:t>MPa</a:t>
            </a:r>
            <a:r>
              <a:rPr lang="en-US" sz="2800" dirty="0" smtClean="0"/>
              <a:t>, bending strength above 20 </a:t>
            </a:r>
            <a:r>
              <a:rPr lang="en-US" sz="2800" dirty="0" err="1" smtClean="0"/>
              <a:t>MPa</a:t>
            </a:r>
            <a:r>
              <a:rPr lang="en-US" sz="2800" dirty="0" smtClean="0"/>
              <a:t>, fine frost resistance, and impermeability of chloride</a:t>
            </a:r>
            <a:r>
              <a:rPr lang="en-US" dirty="0" smtClean="0"/>
              <a:t>. </a:t>
            </a:r>
          </a:p>
          <a:p>
            <a:r>
              <a:rPr lang="en-US" sz="2800" dirty="0" smtClean="0"/>
              <a:t>The sidewalk flat system produced by the reactive powder concrete has light deadweight, low cost, and the littler workload, which makes it suitable for bridge and its subsidiary facilities on the Qinghai-Tibet plateau. </a:t>
            </a:r>
          </a:p>
          <a:p>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…..continue</a:t>
            </a:r>
            <a:endParaRPr lang="en-US" dirty="0"/>
          </a:p>
        </p:txBody>
      </p:sp>
      <p:sp>
        <p:nvSpPr>
          <p:cNvPr id="3" name="Content Placeholder 2"/>
          <p:cNvSpPr>
            <a:spLocks noGrp="1"/>
          </p:cNvSpPr>
          <p:nvPr>
            <p:ph idx="1"/>
          </p:nvPr>
        </p:nvSpPr>
        <p:spPr/>
        <p:txBody>
          <a:bodyPr/>
          <a:lstStyle/>
          <a:p>
            <a:r>
              <a:rPr lang="en-US" sz="2800" dirty="0" smtClean="0"/>
              <a:t>Structural members have fine and steady quality and can satisfy the demand of practice production</a:t>
            </a:r>
            <a:r>
              <a:rPr lang="en-US" dirty="0" smtClean="0"/>
              <a:t>.</a:t>
            </a:r>
            <a:endParaRPr lang="en-US" dirty="0"/>
          </a:p>
        </p:txBody>
      </p:sp>
      <p:pic>
        <p:nvPicPr>
          <p:cNvPr id="24578" name="Picture 2"/>
          <p:cNvPicPr>
            <a:picLocks noChangeAspect="1" noChangeArrowheads="1"/>
          </p:cNvPicPr>
          <p:nvPr/>
        </p:nvPicPr>
        <p:blipFill>
          <a:blip r:embed="rId2"/>
          <a:srcRect l="15625" t="46875" r="3906" b="15625"/>
          <a:stretch>
            <a:fillRect/>
          </a:stretch>
        </p:blipFill>
        <p:spPr bwMode="auto">
          <a:xfrm>
            <a:off x="685800" y="3352800"/>
            <a:ext cx="7848600" cy="2743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References</a:t>
            </a:r>
            <a:endParaRPr lang="en-US" sz="3200" dirty="0"/>
          </a:p>
        </p:txBody>
      </p:sp>
      <p:sp>
        <p:nvSpPr>
          <p:cNvPr id="3" name="Content Placeholder 2"/>
          <p:cNvSpPr>
            <a:spLocks noGrp="1"/>
          </p:cNvSpPr>
          <p:nvPr>
            <p:ph idx="1"/>
          </p:nvPr>
        </p:nvSpPr>
        <p:spPr/>
        <p:txBody>
          <a:bodyPr>
            <a:normAutofit/>
          </a:bodyPr>
          <a:lstStyle/>
          <a:p>
            <a:r>
              <a:rPr lang="en-US" sz="2600" dirty="0" smtClean="0"/>
              <a:t> A.S </a:t>
            </a:r>
            <a:r>
              <a:rPr lang="en-US" sz="2600" dirty="0" err="1" smtClean="0"/>
              <a:t>Dili</a:t>
            </a:r>
            <a:r>
              <a:rPr lang="en-US" sz="2600" dirty="0" smtClean="0"/>
              <a:t> and Manu </a:t>
            </a:r>
            <a:r>
              <a:rPr lang="en-US" sz="2600" dirty="0" err="1" smtClean="0"/>
              <a:t>Santhanam</a:t>
            </a:r>
            <a:r>
              <a:rPr lang="en-US" sz="2600" dirty="0" smtClean="0"/>
              <a:t>.</a:t>
            </a:r>
          </a:p>
          <a:p>
            <a:pPr>
              <a:buNone/>
            </a:pPr>
            <a:r>
              <a:rPr lang="en-US" sz="2600" dirty="0" smtClean="0"/>
              <a:t>      Investigations </a:t>
            </a:r>
            <a:r>
              <a:rPr lang="en-US" sz="2600" dirty="0" smtClean="0"/>
              <a:t>on concrete powder concrete: </a:t>
            </a:r>
            <a:r>
              <a:rPr lang="en-US" sz="2600" dirty="0" smtClean="0"/>
              <a:t>2004</a:t>
            </a:r>
            <a:r>
              <a:rPr lang="en-US" sz="2600" dirty="0" smtClean="0"/>
              <a:t>. </a:t>
            </a:r>
          </a:p>
          <a:p>
            <a:r>
              <a:rPr lang="en-US" sz="2600" dirty="0" smtClean="0"/>
              <a:t> </a:t>
            </a:r>
            <a:r>
              <a:rPr lang="en-US" sz="2600" dirty="0" err="1" smtClean="0"/>
              <a:t>Halit</a:t>
            </a:r>
            <a:r>
              <a:rPr lang="en-US" sz="2600" dirty="0" smtClean="0"/>
              <a:t> </a:t>
            </a:r>
            <a:r>
              <a:rPr lang="en-US" sz="2600" dirty="0" err="1" smtClean="0"/>
              <a:t>Yazici</a:t>
            </a:r>
            <a:r>
              <a:rPr lang="en-US" sz="2600" dirty="0" smtClean="0"/>
              <a:t>.</a:t>
            </a:r>
          </a:p>
          <a:p>
            <a:pPr>
              <a:buNone/>
            </a:pPr>
            <a:r>
              <a:rPr lang="en-US" sz="2600" dirty="0" smtClean="0"/>
              <a:t> </a:t>
            </a:r>
            <a:r>
              <a:rPr lang="en-US" sz="2600" dirty="0" smtClean="0"/>
              <a:t>     </a:t>
            </a:r>
            <a:r>
              <a:rPr lang="en-US" sz="2600" dirty="0" smtClean="0"/>
              <a:t>The </a:t>
            </a:r>
            <a:r>
              <a:rPr lang="en-US" sz="2600" dirty="0" smtClean="0"/>
              <a:t>effect of curing conditions on compressive strength of ultra high strength concrete with high volume mineral admixtures, 2006. </a:t>
            </a:r>
          </a:p>
          <a:p>
            <a:r>
              <a:rPr lang="en-US" sz="2600" dirty="0" smtClean="0"/>
              <a:t>Pierre Richard and Marcel </a:t>
            </a:r>
            <a:r>
              <a:rPr lang="en-US" sz="2600" dirty="0" err="1" smtClean="0"/>
              <a:t>Cheyrezy</a:t>
            </a:r>
            <a:r>
              <a:rPr lang="en-US" sz="2600" dirty="0" smtClean="0"/>
              <a:t>.</a:t>
            </a:r>
            <a:endParaRPr lang="en-US" sz="2600" dirty="0" smtClean="0"/>
          </a:p>
          <a:p>
            <a:pPr>
              <a:buNone/>
            </a:pPr>
            <a:r>
              <a:rPr lang="en-US" sz="2600" dirty="0" smtClean="0"/>
              <a:t>      Composition of Reactive powder concretes, 1995 .</a:t>
            </a:r>
          </a:p>
          <a:p>
            <a:r>
              <a:rPr lang="en-US" sz="2600" dirty="0" err="1" smtClean="0"/>
              <a:t>Ching</a:t>
            </a:r>
            <a:r>
              <a:rPr lang="en-US" sz="2600" dirty="0" smtClean="0"/>
              <a:t>- </a:t>
            </a:r>
            <a:r>
              <a:rPr lang="en-US" sz="2600" dirty="0" err="1" smtClean="0"/>
              <a:t>Tsung</a:t>
            </a:r>
            <a:r>
              <a:rPr lang="en-US" sz="2600" dirty="0" smtClean="0"/>
              <a:t> Liu and </a:t>
            </a:r>
            <a:r>
              <a:rPr lang="en-US" sz="2600" dirty="0" err="1" smtClean="0"/>
              <a:t>Jong</a:t>
            </a:r>
            <a:r>
              <a:rPr lang="en-US" sz="2600" dirty="0" smtClean="0"/>
              <a:t>- </a:t>
            </a:r>
            <a:r>
              <a:rPr lang="en-US" sz="2600" dirty="0" err="1" smtClean="0"/>
              <a:t>Shing</a:t>
            </a:r>
            <a:r>
              <a:rPr lang="en-US" sz="2600" dirty="0" smtClean="0"/>
              <a:t> </a:t>
            </a:r>
            <a:r>
              <a:rPr lang="en-US" sz="2600" dirty="0" smtClean="0"/>
              <a:t>Huang.</a:t>
            </a:r>
          </a:p>
          <a:p>
            <a:pPr>
              <a:buNone/>
            </a:pPr>
            <a:r>
              <a:rPr lang="en-US" sz="2600" dirty="0" smtClean="0"/>
              <a:t> </a:t>
            </a:r>
            <a:r>
              <a:rPr lang="en-US" sz="2600" dirty="0" smtClean="0"/>
              <a:t>    </a:t>
            </a:r>
            <a:r>
              <a:rPr lang="en-US" sz="2600" dirty="0" smtClean="0"/>
              <a:t>Highly </a:t>
            </a:r>
            <a:r>
              <a:rPr lang="en-US" sz="2600" dirty="0" err="1" smtClean="0"/>
              <a:t>flowable</a:t>
            </a:r>
            <a:r>
              <a:rPr lang="en-US" sz="2600" dirty="0" smtClean="0"/>
              <a:t> reactive powder mortar as a repair material, 2007</a:t>
            </a:r>
          </a:p>
          <a:p>
            <a:endParaRPr lang="en-US" sz="2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19400" y="3505200"/>
            <a:ext cx="4086504" cy="923330"/>
          </a:xfrm>
          <a:prstGeom prst="rect">
            <a:avLst/>
          </a:prstGeom>
          <a:noFill/>
          <a:effectLst>
            <a:glow rad="101600">
              <a:schemeClr val="accent3">
                <a:satMod val="175000"/>
                <a:alpha val="40000"/>
              </a:schemeClr>
            </a:glow>
          </a:effectLst>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reactive powder concrete (RPC)</a:t>
            </a:r>
            <a:endParaRPr lang="en-US" dirty="0"/>
          </a:p>
        </p:txBody>
      </p:sp>
      <p:sp>
        <p:nvSpPr>
          <p:cNvPr id="3" name="Content Placeholder 2"/>
          <p:cNvSpPr>
            <a:spLocks noGrp="1"/>
          </p:cNvSpPr>
          <p:nvPr>
            <p:ph idx="1"/>
          </p:nvPr>
        </p:nvSpPr>
        <p:spPr/>
        <p:txBody>
          <a:bodyPr>
            <a:normAutofit/>
          </a:bodyPr>
          <a:lstStyle/>
          <a:p>
            <a:pPr>
              <a:buNone/>
            </a:pPr>
            <a:endParaRPr lang="en-US" sz="2600" dirty="0" smtClean="0"/>
          </a:p>
          <a:p>
            <a:pPr algn="just"/>
            <a:r>
              <a:rPr lang="en-US" sz="2800" dirty="0" smtClean="0"/>
              <a:t>RPC is an ultra high strength and high ductility </a:t>
            </a:r>
            <a:r>
              <a:rPr lang="en-US" sz="2800" dirty="0" err="1" smtClean="0"/>
              <a:t>cementitious</a:t>
            </a:r>
            <a:r>
              <a:rPr lang="en-US" sz="2800" dirty="0" smtClean="0"/>
              <a:t> composite with advanced mechanical and chemical properties.</a:t>
            </a:r>
          </a:p>
          <a:p>
            <a:pPr algn="just"/>
            <a:r>
              <a:rPr lang="en-US" sz="2800" dirty="0" smtClean="0"/>
              <a:t>There are concretes that leads the way to the achievement of the maximum compressive strength of the order 120-150 </a:t>
            </a:r>
            <a:r>
              <a:rPr lang="en-US" sz="2800" dirty="0" err="1" smtClean="0"/>
              <a:t>Mpa</a:t>
            </a:r>
            <a:r>
              <a:rPr lang="en-US" sz="2800" dirty="0" smtClean="0"/>
              <a:t>.</a:t>
            </a: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sz="2600" dirty="0" smtClean="0"/>
              <a:t> </a:t>
            </a:r>
            <a:r>
              <a:rPr lang="en-US" sz="2800" dirty="0" smtClean="0"/>
              <a:t>In order to increase the compressive strength of concrete even further, the only way is to remove the coarse aggregate.</a:t>
            </a:r>
          </a:p>
          <a:p>
            <a:pPr algn="just"/>
            <a:r>
              <a:rPr lang="en-US" sz="2800" dirty="0" smtClean="0"/>
              <a:t>This philosophy has been employed in what is today known as </a:t>
            </a:r>
            <a:r>
              <a:rPr lang="en-US" sz="2800" b="1" dirty="0" smtClean="0"/>
              <a:t>Reactive Powder Concrete</a:t>
            </a:r>
            <a:r>
              <a:rPr lang="en-US" sz="2800" dirty="0" smtClean="0"/>
              <a:t>.</a:t>
            </a:r>
          </a:p>
          <a:p>
            <a:pPr algn="just"/>
            <a:r>
              <a:rPr lang="en-US" sz="2800" dirty="0" smtClean="0"/>
              <a:t>RPC is not just a simple mixture of cement, water and aggregates.</a:t>
            </a:r>
          </a:p>
          <a:p>
            <a:pPr algn="just"/>
            <a:r>
              <a:rPr lang="en-US" sz="2800" dirty="0" smtClean="0"/>
              <a:t> Quite often, it contains mineral components and chemical admixtures having very specific characteristics, which impart specific properties to the concrete.</a:t>
            </a:r>
          </a:p>
          <a:p>
            <a:pPr>
              <a:buNone/>
            </a:pPr>
            <a:r>
              <a:rPr lang="en-US" sz="2800" dirty="0" smtClean="0"/>
              <a:t> </a:t>
            </a:r>
          </a:p>
          <a:p>
            <a:endParaRPr lang="en-US" sz="2600" dirty="0" smtClean="0"/>
          </a:p>
          <a:p>
            <a:pPr>
              <a:buNone/>
            </a:pPr>
            <a:endParaRPr lang="en-US"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OF RPC</a:t>
            </a:r>
            <a:endParaRPr lang="en-US" dirty="0"/>
          </a:p>
        </p:txBody>
      </p:sp>
      <p:graphicFrame>
        <p:nvGraphicFramePr>
          <p:cNvPr id="1026" name="Diagram 2"/>
          <p:cNvGraphicFramePr>
            <a:graphicFrameLocks/>
          </p:cNvGraphicFramePr>
          <p:nvPr>
            <p:ph idx="1"/>
          </p:nvPr>
        </p:nvGraphicFramePr>
        <p:xfrm>
          <a:off x="457200" y="1774825"/>
          <a:ext cx="8229600" cy="4625975"/>
        </p:xfrm>
        <a:graphic>
          <a:graphicData uri="http://schemas.openxmlformats.org/drawingml/2006/compatibility">
            <com:legacyDrawing xmlns:com="http://schemas.openxmlformats.org/drawingml/2006/compatibility" spid="_x0000_s102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lstStyle/>
          <a:p>
            <a:pPr algn="just"/>
            <a:r>
              <a:rPr lang="en-US" sz="2800" u="sng" dirty="0" smtClean="0"/>
              <a:t>CEMENT</a:t>
            </a:r>
          </a:p>
          <a:p>
            <a:pPr algn="just">
              <a:buNone/>
            </a:pPr>
            <a:r>
              <a:rPr lang="en-US" sz="2800" dirty="0" smtClean="0"/>
              <a:t>     </a:t>
            </a:r>
            <a:r>
              <a:rPr lang="en-IN" sz="2800" dirty="0" smtClean="0"/>
              <a:t>Their C3A content, varies from 1% up to 8%. Their soluble alkali content is very low and is comprised between 0.16% and 0.38%.</a:t>
            </a:r>
            <a:endParaRPr lang="en-US" sz="2800" dirty="0" smtClean="0"/>
          </a:p>
          <a:p>
            <a:pPr algn="just"/>
            <a:r>
              <a:rPr lang="en-IN" sz="2800" u="sng" dirty="0" smtClean="0"/>
              <a:t>SILICA FUMES  </a:t>
            </a:r>
          </a:p>
          <a:p>
            <a:pPr algn="just">
              <a:buNone/>
            </a:pPr>
            <a:r>
              <a:rPr lang="en-IN" sz="2800" dirty="0" smtClean="0"/>
              <a:t>     </a:t>
            </a:r>
            <a:r>
              <a:rPr lang="en-US" sz="2800" dirty="0" smtClean="0"/>
              <a:t>The  main  quality  of  a silica  fume  is the  absence  of  aggregates. </a:t>
            </a:r>
          </a:p>
          <a:p>
            <a:pPr>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 continue</a:t>
            </a:r>
            <a:endParaRPr lang="en-US" dirty="0"/>
          </a:p>
        </p:txBody>
      </p:sp>
      <p:sp>
        <p:nvSpPr>
          <p:cNvPr id="3" name="Content Placeholder 2"/>
          <p:cNvSpPr>
            <a:spLocks noGrp="1"/>
          </p:cNvSpPr>
          <p:nvPr>
            <p:ph idx="1"/>
          </p:nvPr>
        </p:nvSpPr>
        <p:spPr/>
        <p:txBody>
          <a:bodyPr>
            <a:normAutofit/>
          </a:bodyPr>
          <a:lstStyle/>
          <a:p>
            <a:pPr algn="just"/>
            <a:r>
              <a:rPr lang="en-IN" sz="2800" u="sng" dirty="0" smtClean="0"/>
              <a:t>SAND</a:t>
            </a:r>
            <a:endParaRPr lang="en-US" sz="2800" dirty="0" smtClean="0"/>
          </a:p>
          <a:p>
            <a:pPr algn="just">
              <a:buNone/>
            </a:pPr>
            <a:r>
              <a:rPr lang="en-US" sz="2800" dirty="0" smtClean="0"/>
              <a:t>    </a:t>
            </a:r>
            <a:r>
              <a:rPr lang="en-IN" sz="2800" dirty="0" smtClean="0"/>
              <a:t>Sand should be of good hardness, readily available and low cost. Its particle size ranges from 0.15mm to 0.6 mm. The type of sand generally used is natural and crushed.</a:t>
            </a:r>
          </a:p>
          <a:p>
            <a:pPr algn="just"/>
            <a:r>
              <a:rPr lang="en-IN" sz="2800" u="sng" dirty="0" smtClean="0"/>
              <a:t>QUARTZ POWDER</a:t>
            </a:r>
            <a:endParaRPr lang="en-US" sz="2800" u="sng" dirty="0" smtClean="0"/>
          </a:p>
          <a:p>
            <a:pPr algn="just">
              <a:buNone/>
            </a:pPr>
            <a:r>
              <a:rPr lang="en-US" sz="2800" dirty="0" smtClean="0"/>
              <a:t>     </a:t>
            </a:r>
            <a:r>
              <a:rPr lang="en-IN" sz="2800" dirty="0" smtClean="0"/>
              <a:t>Its particle size ranges from 0.005mm to 0.025mm. It should be crystalline in nature.</a:t>
            </a:r>
            <a:endParaRPr lang="en-US" sz="2800" dirty="0" smtClean="0"/>
          </a:p>
          <a:p>
            <a:pPr algn="just">
              <a:buNone/>
            </a:pPr>
            <a:endParaRPr lang="en-US" sz="2800"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…continue</a:t>
            </a:r>
            <a:endParaRPr lang="en-US" dirty="0"/>
          </a:p>
        </p:txBody>
      </p:sp>
      <p:sp>
        <p:nvSpPr>
          <p:cNvPr id="3" name="Content Placeholder 2"/>
          <p:cNvSpPr>
            <a:spLocks noGrp="1"/>
          </p:cNvSpPr>
          <p:nvPr>
            <p:ph idx="1"/>
          </p:nvPr>
        </p:nvSpPr>
        <p:spPr/>
        <p:txBody>
          <a:bodyPr/>
          <a:lstStyle/>
          <a:p>
            <a:pPr algn="just"/>
            <a:r>
              <a:rPr lang="en-IN" sz="2800" u="sng" dirty="0" smtClean="0"/>
              <a:t>STEEL FIBRES</a:t>
            </a:r>
            <a:endParaRPr lang="en-US" sz="2800" dirty="0" smtClean="0"/>
          </a:p>
          <a:p>
            <a:pPr algn="just">
              <a:buNone/>
            </a:pPr>
            <a:r>
              <a:rPr lang="en-US" sz="2800" dirty="0" smtClean="0"/>
              <a:t>     </a:t>
            </a:r>
            <a:r>
              <a:rPr lang="en-IN" sz="2800" dirty="0" smtClean="0"/>
              <a:t>It should have good aspect ratio and should be able to improve ductility. Its length ranges from 13mm 25mm. It should be straight.</a:t>
            </a:r>
          </a:p>
          <a:p>
            <a:pPr algn="just"/>
            <a:r>
              <a:rPr lang="en-IN" sz="2800" u="sng" dirty="0" smtClean="0"/>
              <a:t>WATER</a:t>
            </a:r>
          </a:p>
          <a:p>
            <a:pPr algn="just">
              <a:buNone/>
            </a:pPr>
            <a:r>
              <a:rPr lang="en-IN" sz="2800" dirty="0" smtClean="0"/>
              <a:t>    It should be clean from all the organic impurities as well as other dust particles. It should not be saline in nature.</a:t>
            </a:r>
            <a:endParaRPr lang="en-US" sz="2800" dirty="0" smtClean="0"/>
          </a:p>
          <a:p>
            <a:pPr>
              <a:buNone/>
            </a:pPr>
            <a:r>
              <a:rPr lang="en-IN" dirty="0" smtClean="0"/>
              <a:t> </a:t>
            </a:r>
            <a:endParaRPr lang="en-US" dirty="0" smtClean="0"/>
          </a:p>
          <a:p>
            <a:pPr algn="just">
              <a:buNone/>
            </a:pPr>
            <a:endParaRPr lang="en-US" dirty="0" smtClean="0"/>
          </a:p>
          <a:p>
            <a:pPr algn="just">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314</TotalTime>
  <Words>1271</Words>
  <Application>Microsoft Office PowerPoint</Application>
  <PresentationFormat>On-screen Show (4:3)</PresentationFormat>
  <Paragraphs>193</Paragraphs>
  <Slides>35</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35</vt:i4>
      </vt:variant>
    </vt:vector>
  </HeadingPairs>
  <TitlesOfParts>
    <vt:vector size="36" baseType="lpstr">
      <vt:lpstr>Module</vt:lpstr>
      <vt:lpstr>Reactive Powder Concrete </vt:lpstr>
      <vt:lpstr>Contents </vt:lpstr>
      <vt:lpstr>INTRODUCTION</vt:lpstr>
      <vt:lpstr>What is reactive powder concrete (RPC)</vt:lpstr>
      <vt:lpstr>                                        ……continue</vt:lpstr>
      <vt:lpstr>COMPOSITION OF RPC</vt:lpstr>
      <vt:lpstr>                                         ……continue</vt:lpstr>
      <vt:lpstr>                                         … continue</vt:lpstr>
      <vt:lpstr>                                              …continue</vt:lpstr>
      <vt:lpstr>                                           …..continue</vt:lpstr>
      <vt:lpstr>Objectives of developing RPC</vt:lpstr>
      <vt:lpstr>                                           …..continue</vt:lpstr>
      <vt:lpstr>                                         ……continue</vt:lpstr>
      <vt:lpstr>Components with function parameters</vt:lpstr>
      <vt:lpstr>Slide 15</vt:lpstr>
      <vt:lpstr>                                           …..continue</vt:lpstr>
      <vt:lpstr>                                          …..continue</vt:lpstr>
      <vt:lpstr>PROPERTIES   OF   RPC</vt:lpstr>
      <vt:lpstr>                                               ……continue</vt:lpstr>
      <vt:lpstr>WATER  ABSORPTION</vt:lpstr>
      <vt:lpstr> RESISTANCE TO CHLORIDE ION   PENETRATION</vt:lpstr>
      <vt:lpstr> WATER PERMEABILITY</vt:lpstr>
      <vt:lpstr>Slide 23</vt:lpstr>
      <vt:lpstr>APPLICATIONS OF RPC</vt:lpstr>
      <vt:lpstr>                                           …..continue</vt:lpstr>
      <vt:lpstr> Advantages of RPC</vt:lpstr>
      <vt:lpstr> Limitations of RPC</vt:lpstr>
      <vt:lpstr> Case study</vt:lpstr>
      <vt:lpstr>                                           …..continue</vt:lpstr>
      <vt:lpstr>                                            …conitnue</vt:lpstr>
      <vt:lpstr>                                          …..continue</vt:lpstr>
      <vt:lpstr>conclusion</vt:lpstr>
      <vt:lpstr>                                           …..continue</vt:lpstr>
      <vt:lpstr>References</vt:lpstr>
      <vt:lpstr>Slide 35</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Reactive Powder Concrete </dc:title>
  <dc:creator>TAUSIF RANA</dc:creator>
  <cp:lastModifiedBy>Taher I. Khokhawala</cp:lastModifiedBy>
  <cp:revision>48</cp:revision>
  <dcterms:created xsi:type="dcterms:W3CDTF">2010-10-27T15:52:40Z</dcterms:created>
  <dcterms:modified xsi:type="dcterms:W3CDTF">2010-11-18T17:15:44Z</dcterms:modified>
</cp:coreProperties>
</file>