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75" r:id="rId4"/>
    <p:sldId id="276" r:id="rId5"/>
    <p:sldId id="277" r:id="rId6"/>
    <p:sldId id="278" r:id="rId7"/>
    <p:sldId id="279" r:id="rId8"/>
    <p:sldId id="293" r:id="rId9"/>
    <p:sldId id="288" r:id="rId10"/>
    <p:sldId id="289" r:id="rId11"/>
    <p:sldId id="292" r:id="rId12"/>
    <p:sldId id="280" r:id="rId13"/>
    <p:sldId id="281" r:id="rId14"/>
    <p:sldId id="282" r:id="rId15"/>
    <p:sldId id="283" r:id="rId16"/>
    <p:sldId id="284" r:id="rId17"/>
    <p:sldId id="298" r:id="rId18"/>
    <p:sldId id="299" r:id="rId19"/>
    <p:sldId id="300" r:id="rId20"/>
    <p:sldId id="285" r:id="rId21"/>
    <p:sldId id="286" r:id="rId22"/>
    <p:sldId id="287" r:id="rId23"/>
    <p:sldId id="291" r:id="rId24"/>
    <p:sldId id="294" r:id="rId25"/>
    <p:sldId id="295" r:id="rId26"/>
    <p:sldId id="296" r:id="rId27"/>
    <p:sldId id="297" r:id="rId28"/>
    <p:sldId id="301" r:id="rId2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84" y="-96"/>
      </p:cViewPr>
      <p:guideLst>
        <p:guide orient="horz" pos="2160"/>
        <p:guide pos="3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33000">
              <a:schemeClr val="accent1">
                <a:lumMod val="75000"/>
              </a:schemeClr>
            </a:gs>
            <a:gs pos="72000">
              <a:schemeClr val="accent1">
                <a:lumMod val="50000"/>
              </a:schemeClr>
            </a:gs>
            <a:gs pos="100000">
              <a:srgbClr val="1B2E45"/>
            </a:gs>
          </a:gsLst>
          <a:lin ang="5400000" scaled="0"/>
        </a:gradFill>
        <a:effectLst/>
      </p:bgPr>
    </p:bg>
    <p:spTree>
      <p:nvGrpSpPr>
        <p:cNvPr id="1" name=""/>
        <p:cNvGrpSpPr/>
        <p:nvPr/>
      </p:nvGrpSpPr>
      <p:grpSpPr>
        <a:xfrm>
          <a:off x="0" y="0"/>
          <a:ext cx="0" cy="0"/>
          <a:chOff x="0" y="0"/>
          <a:chExt cx="0" cy="0"/>
        </a:xfrm>
      </p:grpSpPr>
      <p:sp>
        <p:nvSpPr>
          <p:cNvPr id="13" name="Footer Placeholder 4"/>
          <p:cNvSpPr txBox="1">
            <a:spLocks/>
          </p:cNvSpPr>
          <p:nvPr userDrawn="1"/>
        </p:nvSpPr>
        <p:spPr>
          <a:xfrm>
            <a:off x="9451975" y="6502400"/>
            <a:ext cx="495300" cy="304800"/>
          </a:xfrm>
          <a:prstGeom prst="rect">
            <a:avLst/>
          </a:prstGeom>
        </p:spPr>
        <p:txBody>
          <a:bodyPr/>
          <a:lstStyle>
            <a:lvl1pPr>
              <a:defRPr sz="1200" b="1"/>
            </a:lvl1pPr>
          </a:lstStyle>
          <a:p>
            <a:pPr fontAlgn="auto">
              <a:spcBef>
                <a:spcPts val="0"/>
              </a:spcBef>
              <a:spcAft>
                <a:spcPts val="0"/>
              </a:spcAft>
              <a:defRPr/>
            </a:pPr>
            <a:fld id="{5A5F1987-FAC6-4EC3-A268-374417FD9DC1}" type="slidenum">
              <a:rPr lang="en-US" sz="1400" b="0" smtClean="0">
                <a:latin typeface="+mn-lt"/>
              </a:rPr>
              <a:pPr fontAlgn="auto">
                <a:spcBef>
                  <a:spcPts val="0"/>
                </a:spcBef>
                <a:spcAft>
                  <a:spcPts val="0"/>
                </a:spcAft>
                <a:defRPr/>
              </a:pPr>
              <a:t>‹#›</a:t>
            </a:fld>
            <a:endParaRPr lang="en-US" sz="1400" b="0" dirty="0">
              <a:latin typeface="+mn-lt"/>
            </a:endParaRPr>
          </a:p>
        </p:txBody>
      </p:sp>
      <p:cxnSp>
        <p:nvCxnSpPr>
          <p:cNvPr id="17" name="Straight Connector 16"/>
          <p:cNvCxnSpPr/>
          <p:nvPr/>
        </p:nvCxnSpPr>
        <p:spPr>
          <a:xfrm rot="10800000">
            <a:off x="0" y="6248400"/>
            <a:ext cx="990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Footer Placeholder 4"/>
          <p:cNvSpPr txBox="1">
            <a:spLocks/>
          </p:cNvSpPr>
          <p:nvPr userDrawn="1"/>
        </p:nvSpPr>
        <p:spPr>
          <a:xfrm>
            <a:off x="1981200" y="6362700"/>
            <a:ext cx="5448300" cy="365125"/>
          </a:xfrm>
          <a:prstGeom prst="rect">
            <a:avLst/>
          </a:prstGeom>
        </p:spPr>
        <p:txBody>
          <a:bodyPr anchor="ctr"/>
          <a:lstStyle/>
          <a:p>
            <a:pPr algn="ctr" fontAlgn="auto">
              <a:spcBef>
                <a:spcPts val="0"/>
              </a:spcBef>
              <a:spcAft>
                <a:spcPts val="0"/>
              </a:spcAft>
              <a:defRPr/>
            </a:pPr>
            <a:r>
              <a:rPr lang="en-US" sz="1400" b="1" dirty="0" smtClean="0">
                <a:latin typeface="+mn-lt"/>
              </a:rPr>
              <a:t>RECYCLED CONCRETE AGGREGATE</a:t>
            </a:r>
            <a:endParaRPr lang="en-US" sz="1400" b="1" dirty="0">
              <a:latin typeface="+mn-lt"/>
            </a:endParaRPr>
          </a:p>
        </p:txBody>
      </p:sp>
      <p:sp>
        <p:nvSpPr>
          <p:cNvPr id="8" name="Footer Placeholder 4"/>
          <p:cNvSpPr txBox="1">
            <a:spLocks/>
          </p:cNvSpPr>
          <p:nvPr userDrawn="1"/>
        </p:nvSpPr>
        <p:spPr>
          <a:xfrm>
            <a:off x="7315200" y="6340475"/>
            <a:ext cx="1752600" cy="365125"/>
          </a:xfrm>
          <a:prstGeom prst="rect">
            <a:avLst/>
          </a:prstGeom>
        </p:spPr>
        <p:txBody>
          <a:bodyPr anchor="ctr"/>
          <a:lstStyle/>
          <a:p>
            <a:pPr fontAlgn="auto">
              <a:spcBef>
                <a:spcPts val="0"/>
              </a:spcBef>
              <a:spcAft>
                <a:spcPts val="0"/>
              </a:spcAft>
              <a:defRPr/>
            </a:pPr>
            <a:r>
              <a:rPr lang="en-US" sz="1200" b="1" dirty="0">
                <a:latin typeface="+mn-lt"/>
              </a:rPr>
              <a:t>KETUL RUPARELIA </a:t>
            </a:r>
            <a:r>
              <a:rPr lang="en-US" sz="1200" dirty="0">
                <a:latin typeface="+mn-lt"/>
              </a:rPr>
              <a:t>/ </a:t>
            </a:r>
            <a:r>
              <a:rPr lang="en-US" sz="1200" b="1" dirty="0">
                <a:latin typeface="+mn-lt"/>
              </a:rPr>
              <a:t>PGSD – 0309</a:t>
            </a:r>
          </a:p>
        </p:txBody>
      </p:sp>
      <p:sp>
        <p:nvSpPr>
          <p:cNvPr id="6" name="Footer Placeholder 4"/>
          <p:cNvSpPr txBox="1">
            <a:spLocks/>
          </p:cNvSpPr>
          <p:nvPr userDrawn="1"/>
        </p:nvSpPr>
        <p:spPr>
          <a:xfrm>
            <a:off x="415925" y="6340475"/>
            <a:ext cx="2022475" cy="365125"/>
          </a:xfrm>
          <a:prstGeom prst="rect">
            <a:avLst/>
          </a:prstGeom>
        </p:spPr>
        <p:txBody>
          <a:bodyPr anchor="ctr"/>
          <a:lstStyle/>
          <a:p>
            <a:pPr fontAlgn="auto">
              <a:spcBef>
                <a:spcPts val="0"/>
              </a:spcBef>
              <a:spcAft>
                <a:spcPts val="0"/>
              </a:spcAft>
              <a:defRPr/>
            </a:pPr>
            <a:r>
              <a:rPr lang="en-US" sz="1200" b="1" dirty="0" smtClean="0">
                <a:latin typeface="+mn-lt"/>
              </a:rPr>
              <a:t>PROF: V.R. SHAH</a:t>
            </a:r>
            <a:endParaRPr lang="en-US" sz="1200" b="1" dirty="0">
              <a:latin typeface="+mn-lt"/>
            </a:endParaRPr>
          </a:p>
          <a:p>
            <a:pPr fontAlgn="auto">
              <a:spcBef>
                <a:spcPts val="0"/>
              </a:spcBef>
              <a:spcAft>
                <a:spcPts val="0"/>
              </a:spcAft>
              <a:defRPr/>
            </a:pPr>
            <a:r>
              <a:rPr lang="en-US" sz="1200" b="1" dirty="0">
                <a:latin typeface="+mn-lt"/>
              </a:rPr>
              <a:t>DATE: </a:t>
            </a:r>
            <a:r>
              <a:rPr lang="en-US" sz="1200" b="1" dirty="0" smtClean="0">
                <a:latin typeface="+mn-lt"/>
              </a:rPr>
              <a:t>19</a:t>
            </a:r>
            <a:r>
              <a:rPr lang="en-US" sz="1200" b="1" baseline="30000" dirty="0" smtClean="0">
                <a:latin typeface="+mn-lt"/>
              </a:rPr>
              <a:t>TH</a:t>
            </a:r>
            <a:r>
              <a:rPr lang="en-US" sz="1200" b="1" dirty="0" smtClean="0">
                <a:latin typeface="+mn-lt"/>
              </a:rPr>
              <a:t> NOVEMBER, </a:t>
            </a:r>
            <a:r>
              <a:rPr lang="en-US" sz="1200" b="1" dirty="0">
                <a:latin typeface="+mn-lt"/>
              </a:rPr>
              <a:t>2010</a:t>
            </a:r>
          </a:p>
        </p:txBody>
      </p:sp>
    </p:spTree>
  </p:cSld>
  <p:clrMap bg1="dk1" tx1="lt1" bg2="dk2" tx2="lt2" accent1="accent1" accent2="accent2" accent3="accent3" accent4="accent4" accent5="accent5" accent6="accent6" hlink="hlink" folHlink="folHlink"/>
  <p:sldLayoutIdLst>
    <p:sldLayoutId id="214748365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492514"/>
            <a:ext cx="7010400"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tabLst>
                <a:tab pos="109538" algn="l"/>
              </a:tabLst>
            </a:pPr>
            <a:r>
              <a:rPr lang="en-US" sz="4000" b="1" spc="100" dirty="0" smtClean="0">
                <a:solidFill>
                  <a:schemeClr val="tx1"/>
                </a:solidFill>
              </a:rPr>
              <a:t>RECYCLED CONCRETE AGGREGATE</a:t>
            </a:r>
            <a:endParaRPr lang="en-US" sz="4000" b="1" spc="1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PROCEDURE (CONTD….)</a:t>
            </a:r>
            <a:endParaRPr lang="en-US" sz="1500" cap="all" dirty="0"/>
          </a:p>
        </p:txBody>
      </p:sp>
      <p:pic>
        <p:nvPicPr>
          <p:cNvPr id="3" name="Picture 2" descr="concrete-recycling-impactplant.jpg"/>
          <p:cNvPicPr>
            <a:picLocks noChangeAspect="1"/>
          </p:cNvPicPr>
          <p:nvPr/>
        </p:nvPicPr>
        <p:blipFill>
          <a:blip r:embed="rId2"/>
          <a:stretch>
            <a:fillRect/>
          </a:stretch>
        </p:blipFill>
        <p:spPr>
          <a:xfrm>
            <a:off x="244490" y="228600"/>
            <a:ext cx="5368910" cy="2832100"/>
          </a:xfrm>
          <a:prstGeom prst="rect">
            <a:avLst/>
          </a:prstGeom>
        </p:spPr>
      </p:pic>
      <p:pic>
        <p:nvPicPr>
          <p:cNvPr id="6" name="Picture 5" descr="concrete-jaw-crusher.jpg"/>
          <p:cNvPicPr>
            <a:picLocks noChangeAspect="1"/>
          </p:cNvPicPr>
          <p:nvPr/>
        </p:nvPicPr>
        <p:blipFill>
          <a:blip r:embed="rId3"/>
          <a:stretch>
            <a:fillRect/>
          </a:stretch>
        </p:blipFill>
        <p:spPr>
          <a:xfrm>
            <a:off x="3967456" y="3124200"/>
            <a:ext cx="5633744" cy="2971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0104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APPLICATION OF RECYCLED AGGREGATE</a:t>
            </a:r>
            <a:endParaRPr lang="en-US" sz="2500" b="1" cap="all" dirty="0">
              <a:solidFill>
                <a:srgbClr val="002060"/>
              </a:solidFill>
            </a:endParaRPr>
          </a:p>
        </p:txBody>
      </p:sp>
      <p:pic>
        <p:nvPicPr>
          <p:cNvPr id="4" name="Picture 2"/>
          <p:cNvPicPr>
            <a:picLocks noChangeAspect="1" noChangeArrowheads="1"/>
          </p:cNvPicPr>
          <p:nvPr/>
        </p:nvPicPr>
        <p:blipFill>
          <a:blip r:embed="rId2"/>
          <a:srcRect/>
          <a:stretch>
            <a:fillRect/>
          </a:stretch>
        </p:blipFill>
        <p:spPr bwMode="auto">
          <a:xfrm>
            <a:off x="76201" y="800100"/>
            <a:ext cx="6172200" cy="5295900"/>
          </a:xfrm>
          <a:prstGeom prst="rect">
            <a:avLst/>
          </a:prstGeom>
          <a:noFill/>
          <a:ln w="9525">
            <a:noFill/>
            <a:miter lim="800000"/>
            <a:headEnd/>
            <a:tailEnd/>
          </a:ln>
          <a:effectLst/>
        </p:spPr>
      </p:pic>
      <p:sp>
        <p:nvSpPr>
          <p:cNvPr id="7" name="TextBox 6"/>
          <p:cNvSpPr txBox="1"/>
          <p:nvPr/>
        </p:nvSpPr>
        <p:spPr>
          <a:xfrm>
            <a:off x="6324600" y="762000"/>
            <a:ext cx="3505200" cy="3816429"/>
          </a:xfrm>
          <a:prstGeom prst="rect">
            <a:avLst/>
          </a:prstGeom>
          <a:noFill/>
        </p:spPr>
        <p:txBody>
          <a:bodyPr wrap="square" rtlCol="0">
            <a:spAutoFit/>
          </a:bodyPr>
          <a:lstStyle/>
          <a:p>
            <a:pPr lvl="0"/>
            <a:r>
              <a:rPr lang="en-US" sz="2200" dirty="0" smtClean="0"/>
              <a:t>1, 2, 3: Roads</a:t>
            </a:r>
          </a:p>
          <a:p>
            <a:pPr lvl="0"/>
            <a:r>
              <a:rPr lang="en-US" sz="2200" dirty="0" smtClean="0"/>
              <a:t>4: Ground  Improvement</a:t>
            </a:r>
          </a:p>
          <a:p>
            <a:pPr lvl="0"/>
            <a:r>
              <a:rPr lang="en-US" sz="2200" dirty="0" smtClean="0"/>
              <a:t>5: Earthwork Embankment</a:t>
            </a:r>
          </a:p>
          <a:p>
            <a:pPr lvl="0"/>
            <a:r>
              <a:rPr lang="en-US" sz="2200" dirty="0" smtClean="0"/>
              <a:t>6: Earthwork Cutting</a:t>
            </a:r>
          </a:p>
          <a:p>
            <a:pPr lvl="0"/>
            <a:r>
              <a:rPr lang="en-US" sz="2200" dirty="0" smtClean="0"/>
              <a:t>7: Shallow Foundation</a:t>
            </a:r>
          </a:p>
          <a:p>
            <a:pPr lvl="0"/>
            <a:r>
              <a:rPr lang="en-US" sz="2200" dirty="0" smtClean="0"/>
              <a:t>8: Deep Foundation</a:t>
            </a:r>
          </a:p>
          <a:p>
            <a:pPr lvl="0"/>
            <a:r>
              <a:rPr lang="en-US" sz="2200" dirty="0" smtClean="0"/>
              <a:t>9, 10: Utilities</a:t>
            </a:r>
          </a:p>
          <a:p>
            <a:pPr lvl="0"/>
            <a:r>
              <a:rPr lang="en-US" sz="2200" dirty="0" smtClean="0"/>
              <a:t>11: Concrete Sub Structures</a:t>
            </a:r>
          </a:p>
          <a:p>
            <a:pPr lvl="0"/>
            <a:r>
              <a:rPr lang="en-US" sz="2200" dirty="0" smtClean="0"/>
              <a:t>12: Concrete Structures</a:t>
            </a:r>
          </a:p>
          <a:p>
            <a:pPr lvl="0"/>
            <a:r>
              <a:rPr lang="en-US" sz="2200" dirty="0" smtClean="0"/>
              <a:t>13: Buildings (industrial)</a:t>
            </a:r>
          </a:p>
          <a:p>
            <a:pPr lvl="0"/>
            <a:r>
              <a:rPr lang="en-US" sz="2200" dirty="0" smtClean="0"/>
              <a:t>14: Buildings (residential)</a:t>
            </a:r>
          </a:p>
        </p:txBody>
      </p:sp>
      <p:sp>
        <p:nvSpPr>
          <p:cNvPr id="8" name="Rectangle 7"/>
          <p:cNvSpPr/>
          <p:nvPr/>
        </p:nvSpPr>
        <p:spPr>
          <a:xfrm>
            <a:off x="914400" y="4191000"/>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0" name="Rectangle 9"/>
          <p:cNvSpPr/>
          <p:nvPr/>
        </p:nvSpPr>
        <p:spPr>
          <a:xfrm>
            <a:off x="3166404" y="2105464"/>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1" name="Rectangle 10"/>
          <p:cNvSpPr/>
          <p:nvPr/>
        </p:nvSpPr>
        <p:spPr>
          <a:xfrm>
            <a:off x="5873260" y="2667000"/>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2" name="Rectangle 11"/>
          <p:cNvSpPr/>
          <p:nvPr/>
        </p:nvSpPr>
        <p:spPr>
          <a:xfrm>
            <a:off x="5486400" y="4986996"/>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3" name="Rectangle 12"/>
          <p:cNvSpPr/>
          <p:nvPr/>
        </p:nvSpPr>
        <p:spPr>
          <a:xfrm>
            <a:off x="990600" y="2853396"/>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4" name="Rectangle 13"/>
          <p:cNvSpPr/>
          <p:nvPr/>
        </p:nvSpPr>
        <p:spPr>
          <a:xfrm>
            <a:off x="1919068" y="2153528"/>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5" name="Rectangle 14"/>
          <p:cNvSpPr/>
          <p:nvPr/>
        </p:nvSpPr>
        <p:spPr>
          <a:xfrm>
            <a:off x="1961272" y="5576668"/>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6" name="Rectangle 15"/>
          <p:cNvSpPr/>
          <p:nvPr/>
        </p:nvSpPr>
        <p:spPr>
          <a:xfrm>
            <a:off x="5029200" y="2353992"/>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1" name="Rectangle 20"/>
          <p:cNvSpPr/>
          <p:nvPr/>
        </p:nvSpPr>
        <p:spPr>
          <a:xfrm>
            <a:off x="3200400" y="5562600"/>
            <a:ext cx="228600"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2" name="Rectangle 21"/>
          <p:cNvSpPr/>
          <p:nvPr/>
        </p:nvSpPr>
        <p:spPr>
          <a:xfrm>
            <a:off x="4363328" y="2368060"/>
            <a:ext cx="318868"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5" name="Rectangle 24"/>
          <p:cNvSpPr/>
          <p:nvPr/>
        </p:nvSpPr>
        <p:spPr>
          <a:xfrm>
            <a:off x="3781864" y="2286000"/>
            <a:ext cx="318868"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6" name="Rectangle 25"/>
          <p:cNvSpPr/>
          <p:nvPr/>
        </p:nvSpPr>
        <p:spPr>
          <a:xfrm>
            <a:off x="3643532" y="866336"/>
            <a:ext cx="318868"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p:cNvSpPr/>
          <p:nvPr/>
        </p:nvSpPr>
        <p:spPr>
          <a:xfrm>
            <a:off x="5430128" y="4391464"/>
            <a:ext cx="318868"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8" name="Rectangle 27"/>
          <p:cNvSpPr/>
          <p:nvPr/>
        </p:nvSpPr>
        <p:spPr>
          <a:xfrm>
            <a:off x="2528668" y="5596596"/>
            <a:ext cx="318868" cy="381000"/>
          </a:xfrm>
          <a:prstGeom prst="rect">
            <a:avLst/>
          </a:prstGeom>
          <a:noFill/>
          <a:ln>
            <a:solidFill>
              <a:srgbClr val="FF00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21" grpId="0" animBg="1"/>
      <p:bldP spid="22"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0104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PROPERTIES AND VARIOUS TESTING METHODS</a:t>
            </a:r>
            <a:endParaRPr lang="en-US" sz="2500" b="1" cap="all" dirty="0">
              <a:solidFill>
                <a:srgbClr val="002060"/>
              </a:solidFill>
            </a:endParaRPr>
          </a:p>
        </p:txBody>
      </p:sp>
      <p:sp>
        <p:nvSpPr>
          <p:cNvPr id="3" name="TextBox 2"/>
          <p:cNvSpPr txBox="1"/>
          <p:nvPr/>
        </p:nvSpPr>
        <p:spPr>
          <a:xfrm>
            <a:off x="304800" y="929819"/>
            <a:ext cx="9220200" cy="4708981"/>
          </a:xfrm>
          <a:prstGeom prst="rect">
            <a:avLst/>
          </a:prstGeom>
          <a:noFill/>
        </p:spPr>
        <p:txBody>
          <a:bodyPr wrap="square" rtlCol="0">
            <a:spAutoFit/>
          </a:bodyPr>
          <a:lstStyle/>
          <a:p>
            <a:pPr lvl="0" algn="just">
              <a:buFont typeface="Arial" pitchFamily="34" charset="0"/>
              <a:buChar char="•"/>
            </a:pPr>
            <a:r>
              <a:rPr lang="en-GB" sz="2500" dirty="0" smtClean="0"/>
              <a:t> </a:t>
            </a:r>
            <a:r>
              <a:rPr lang="en-IN" sz="2500" dirty="0" smtClean="0"/>
              <a:t>Research has shown that coarse recycled aggregates can be used in concrete up to a compressive strength of 80 N/mm</a:t>
            </a:r>
            <a:r>
              <a:rPr lang="en-IN" sz="2500" baseline="30000" dirty="0" smtClean="0"/>
              <a:t>2  </a:t>
            </a:r>
            <a:r>
              <a:rPr lang="en-IN" sz="2500" dirty="0" smtClean="0"/>
              <a:t>and used in the range of </a:t>
            </a:r>
            <a:r>
              <a:rPr lang="en-IN" sz="2500" dirty="0" smtClean="0">
                <a:solidFill>
                  <a:srgbClr val="FFFF00"/>
                </a:solidFill>
              </a:rPr>
              <a:t>20 – 30% by mass of aggregates required</a:t>
            </a:r>
            <a:r>
              <a:rPr lang="en-IN" sz="2500" dirty="0" smtClean="0"/>
              <a:t> along with natural aggregates.</a:t>
            </a:r>
          </a:p>
          <a:p>
            <a:pPr lvl="0" algn="just">
              <a:buFont typeface="Arial" pitchFamily="34" charset="0"/>
              <a:buChar char="•"/>
            </a:pPr>
            <a:endParaRPr lang="en-US" sz="2500" baseline="30000" dirty="0" smtClean="0"/>
          </a:p>
          <a:p>
            <a:pPr lvl="0">
              <a:buFont typeface="Arial" pitchFamily="34" charset="0"/>
              <a:buChar char="•"/>
            </a:pPr>
            <a:r>
              <a:rPr lang="en-US" sz="2500" baseline="30000" dirty="0" smtClean="0"/>
              <a:t> </a:t>
            </a:r>
            <a:r>
              <a:rPr lang="en-IN" sz="2500" dirty="0" smtClean="0"/>
              <a:t>As </a:t>
            </a:r>
            <a:r>
              <a:rPr lang="en-IN" sz="2500" dirty="0" smtClean="0">
                <a:solidFill>
                  <a:srgbClr val="FFFF00"/>
                </a:solidFill>
              </a:rPr>
              <a:t>replacement amount increase,</a:t>
            </a:r>
            <a:r>
              <a:rPr lang="en-IN" sz="2500" dirty="0" smtClean="0"/>
              <a:t> drying shrinkage and creep will increase and tensile strength and modulus of elasticity will decrease.</a:t>
            </a:r>
          </a:p>
          <a:p>
            <a:pPr lvl="0">
              <a:buFont typeface="Arial" pitchFamily="34" charset="0"/>
              <a:buChar char="•"/>
            </a:pPr>
            <a:endParaRPr lang="en-US" sz="2500" baseline="30000" dirty="0" smtClean="0"/>
          </a:p>
          <a:p>
            <a:pPr lvl="0"/>
            <a:endParaRPr lang="en-US" sz="2500" baseline="30000" dirty="0" smtClean="0"/>
          </a:p>
          <a:p>
            <a:pPr lvl="0">
              <a:buFont typeface="Arial" pitchFamily="34" charset="0"/>
              <a:buChar char="•"/>
            </a:pPr>
            <a:r>
              <a:rPr lang="en-IN" sz="2500" dirty="0" smtClean="0"/>
              <a:t> This is mainly because recycled aggregates provide </a:t>
            </a:r>
            <a:r>
              <a:rPr lang="en-IN" sz="2500" dirty="0" smtClean="0">
                <a:solidFill>
                  <a:srgbClr val="FFFF00"/>
                </a:solidFill>
              </a:rPr>
              <a:t>less restraint</a:t>
            </a:r>
            <a:r>
              <a:rPr lang="en-IN" sz="2500" dirty="0" smtClean="0"/>
              <a:t> to movement (lower elastic modulus), and because of the </a:t>
            </a:r>
            <a:r>
              <a:rPr lang="en-IN" sz="2500" dirty="0" smtClean="0">
                <a:solidFill>
                  <a:srgbClr val="FFFF00"/>
                </a:solidFill>
              </a:rPr>
              <a:t>higher cement contents</a:t>
            </a:r>
            <a:r>
              <a:rPr lang="en-IN" sz="2500" dirty="0" smtClean="0"/>
              <a:t> that are often used in these concretes to achieve the required strength. </a:t>
            </a:r>
            <a:endParaRPr lang="en-GB" sz="2500" baseline="30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
            <a:ext cx="9220200" cy="4708981"/>
          </a:xfrm>
          <a:prstGeom prst="rect">
            <a:avLst/>
          </a:prstGeom>
          <a:noFill/>
        </p:spPr>
        <p:txBody>
          <a:bodyPr wrap="square" rtlCol="0">
            <a:spAutoFit/>
          </a:bodyPr>
          <a:lstStyle/>
          <a:p>
            <a:r>
              <a:rPr lang="en-GB" sz="2500" b="1" u="sng" dirty="0" smtClean="0"/>
              <a:t>Particle Size Distribution:</a:t>
            </a:r>
          </a:p>
          <a:p>
            <a:pPr>
              <a:buFont typeface="Arial" pitchFamily="34" charset="0"/>
              <a:buChar char="•"/>
            </a:pPr>
            <a:endParaRPr lang="en-GB" sz="2500" b="1" u="sng" dirty="0" smtClean="0"/>
          </a:p>
          <a:p>
            <a:pPr>
              <a:buFont typeface="Arial" pitchFamily="34" charset="0"/>
              <a:buChar char="•"/>
            </a:pPr>
            <a:r>
              <a:rPr lang="en-GB" sz="2500" dirty="0" smtClean="0"/>
              <a:t> Sieve analysis is carried out as per IS 2386 for different types of crushed recycled concrete aggregates. </a:t>
            </a:r>
            <a:endParaRPr lang="en-IN" sz="2500" dirty="0" smtClean="0"/>
          </a:p>
          <a:p>
            <a:pPr>
              <a:buFont typeface="Arial" pitchFamily="34" charset="0"/>
              <a:buChar char="•"/>
            </a:pPr>
            <a:endParaRPr lang="en-US" sz="2500" dirty="0" smtClean="0"/>
          </a:p>
          <a:p>
            <a:pPr>
              <a:buFont typeface="Arial" pitchFamily="34" charset="0"/>
              <a:buChar char="•"/>
            </a:pPr>
            <a:r>
              <a:rPr lang="en-US" sz="2500" dirty="0" smtClean="0"/>
              <a:t> </a:t>
            </a:r>
            <a:r>
              <a:rPr lang="en-GB" sz="2500" dirty="0" smtClean="0"/>
              <a:t>It is found that recycled coarse aggregate are reduced to various sizes during the process of crushing and sieving (by a sieve of 4.75mm), which </a:t>
            </a:r>
            <a:r>
              <a:rPr lang="en-GB" sz="2500" dirty="0" smtClean="0">
                <a:solidFill>
                  <a:srgbClr val="FFFF00"/>
                </a:solidFill>
              </a:rPr>
              <a:t>gives best particle size distribution.</a:t>
            </a:r>
          </a:p>
          <a:p>
            <a:pPr>
              <a:buFont typeface="Arial" pitchFamily="34" charset="0"/>
              <a:buChar char="•"/>
            </a:pPr>
            <a:endParaRPr lang="en-GB" sz="2500" dirty="0" smtClean="0"/>
          </a:p>
          <a:p>
            <a:pPr>
              <a:buFont typeface="Arial" pitchFamily="34" charset="0"/>
              <a:buChar char="•"/>
            </a:pPr>
            <a:r>
              <a:rPr lang="en-GB" sz="2500" dirty="0" smtClean="0"/>
              <a:t> The particle shape analysis of recycled aggregate indicates </a:t>
            </a:r>
            <a:r>
              <a:rPr lang="en-GB" sz="2500" dirty="0" smtClean="0">
                <a:solidFill>
                  <a:srgbClr val="FFFF00"/>
                </a:solidFill>
              </a:rPr>
              <a:t>similar particle shape of natural aggregate</a:t>
            </a:r>
            <a:r>
              <a:rPr lang="en-GB" sz="2500" dirty="0" smtClean="0"/>
              <a:t> obtained from crushed rock.</a:t>
            </a:r>
          </a:p>
          <a:p>
            <a:pPr>
              <a:buFont typeface="Arial" pitchFamily="34" charset="0"/>
              <a:buChar char="•"/>
            </a:pPr>
            <a:endParaRPr lang="en-GB" sz="2500" dirty="0" smtClean="0"/>
          </a:p>
        </p:txBody>
      </p:sp>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
            <a:ext cx="9220200" cy="5093702"/>
          </a:xfrm>
          <a:prstGeom prst="rect">
            <a:avLst/>
          </a:prstGeom>
          <a:noFill/>
        </p:spPr>
        <p:txBody>
          <a:bodyPr wrap="square" rtlCol="0">
            <a:spAutoFit/>
          </a:bodyPr>
          <a:lstStyle/>
          <a:p>
            <a:r>
              <a:rPr lang="en-GB" sz="2500" b="1" u="sng" dirty="0" smtClean="0"/>
              <a:t>Specific Gravity and Water Absorption:</a:t>
            </a:r>
          </a:p>
          <a:p>
            <a:pPr>
              <a:buFont typeface="Arial" pitchFamily="34" charset="0"/>
              <a:buChar char="•"/>
            </a:pPr>
            <a:r>
              <a:rPr lang="en-GB" sz="2500" dirty="0" smtClean="0"/>
              <a:t> The </a:t>
            </a:r>
            <a:r>
              <a:rPr lang="en-GB" sz="2500" dirty="0" smtClean="0">
                <a:solidFill>
                  <a:srgbClr val="FFFF00"/>
                </a:solidFill>
              </a:rPr>
              <a:t>specific gravity</a:t>
            </a:r>
            <a:r>
              <a:rPr lang="en-GB" sz="2500" dirty="0" smtClean="0"/>
              <a:t> (saturated surface dry condition) of recycled concrete aggregate was found from 2.35 to 2.58 which are </a:t>
            </a:r>
            <a:r>
              <a:rPr lang="en-GB" sz="2500" dirty="0" smtClean="0">
                <a:solidFill>
                  <a:srgbClr val="FFFF00"/>
                </a:solidFill>
              </a:rPr>
              <a:t>lower</a:t>
            </a:r>
            <a:r>
              <a:rPr lang="en-GB" sz="2500" dirty="0" smtClean="0"/>
              <a:t> as compared to natural aggregates. </a:t>
            </a:r>
          </a:p>
          <a:p>
            <a:pPr>
              <a:buFont typeface="Arial" pitchFamily="34" charset="0"/>
              <a:buChar char="•"/>
            </a:pPr>
            <a:endParaRPr lang="en-GB" sz="2500" dirty="0" smtClean="0"/>
          </a:p>
          <a:p>
            <a:pPr>
              <a:buFont typeface="Arial" pitchFamily="34" charset="0"/>
              <a:buChar char="•"/>
            </a:pPr>
            <a:r>
              <a:rPr lang="en-GB" sz="2500" dirty="0" smtClean="0"/>
              <a:t> Also, the RCA from demolished concrete consist of crushed stone aggregate with </a:t>
            </a:r>
            <a:r>
              <a:rPr lang="en-GB" sz="2500" dirty="0" smtClean="0">
                <a:solidFill>
                  <a:srgbClr val="FFFF00"/>
                </a:solidFill>
              </a:rPr>
              <a:t>old mortar adhering to it</a:t>
            </a:r>
            <a:r>
              <a:rPr lang="en-GB" sz="2500" dirty="0" smtClean="0"/>
              <a:t>, the </a:t>
            </a:r>
            <a:r>
              <a:rPr lang="en-GB" sz="2500" dirty="0" smtClean="0">
                <a:solidFill>
                  <a:srgbClr val="FFFF00"/>
                </a:solidFill>
              </a:rPr>
              <a:t>water absorption</a:t>
            </a:r>
            <a:r>
              <a:rPr lang="en-GB" sz="2500" dirty="0" smtClean="0"/>
              <a:t> ranges from 3.05% to 7.40%, which is </a:t>
            </a:r>
            <a:r>
              <a:rPr lang="en-GB" sz="2500" dirty="0" smtClean="0">
                <a:solidFill>
                  <a:srgbClr val="FFFF00"/>
                </a:solidFill>
              </a:rPr>
              <a:t>relatively higher</a:t>
            </a:r>
            <a:r>
              <a:rPr lang="en-GB" sz="2500" dirty="0" smtClean="0"/>
              <a:t> than that of the natural aggregates.</a:t>
            </a:r>
          </a:p>
          <a:p>
            <a:pPr>
              <a:buFont typeface="Arial" pitchFamily="34" charset="0"/>
              <a:buChar char="•"/>
            </a:pPr>
            <a:endParaRPr lang="en-GB" sz="2500" dirty="0" smtClean="0"/>
          </a:p>
          <a:p>
            <a:r>
              <a:rPr lang="en-GB" sz="2500" b="1" u="sng" dirty="0" smtClean="0"/>
              <a:t>Bulk Density:</a:t>
            </a:r>
            <a:endParaRPr lang="en-GB" sz="2500" b="1" dirty="0" smtClean="0"/>
          </a:p>
          <a:p>
            <a:pPr>
              <a:buFont typeface="Arial" pitchFamily="34" charset="0"/>
              <a:buChar char="•"/>
            </a:pPr>
            <a:r>
              <a:rPr lang="en-GB" sz="2500" b="1" dirty="0" smtClean="0"/>
              <a:t> </a:t>
            </a:r>
            <a:r>
              <a:rPr lang="en-GB" sz="2500" dirty="0" smtClean="0"/>
              <a:t>The </a:t>
            </a:r>
            <a:r>
              <a:rPr lang="en-GB" sz="2500" dirty="0" smtClean="0">
                <a:solidFill>
                  <a:srgbClr val="FFFF00"/>
                </a:solidFill>
              </a:rPr>
              <a:t>bulk density</a:t>
            </a:r>
            <a:r>
              <a:rPr lang="en-GB" sz="2500" dirty="0" smtClean="0"/>
              <a:t> of recycled aggregate is </a:t>
            </a:r>
            <a:r>
              <a:rPr lang="en-GB" sz="2500" dirty="0" smtClean="0">
                <a:solidFill>
                  <a:srgbClr val="FFFF00"/>
                </a:solidFill>
              </a:rPr>
              <a:t>lower</a:t>
            </a:r>
            <a:r>
              <a:rPr lang="en-GB" sz="2500" dirty="0" smtClean="0"/>
              <a:t> than that of natural aggregate which results in to higher porosity.</a:t>
            </a:r>
            <a:endParaRPr lang="en-IN" sz="2500" b="1" dirty="0"/>
          </a:p>
        </p:txBody>
      </p:sp>
      <p:sp>
        <p:nvSpPr>
          <p:cNvPr id="4" name="TextBox 3"/>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9220200" cy="5863144"/>
          </a:xfrm>
          <a:prstGeom prst="rect">
            <a:avLst/>
          </a:prstGeom>
          <a:noFill/>
        </p:spPr>
        <p:txBody>
          <a:bodyPr wrap="square" rtlCol="0">
            <a:spAutoFit/>
          </a:bodyPr>
          <a:lstStyle/>
          <a:p>
            <a:r>
              <a:rPr lang="en-GB" sz="2500" b="1" u="sng" dirty="0" smtClean="0"/>
              <a:t>Crushing and Impact Value:</a:t>
            </a:r>
          </a:p>
          <a:p>
            <a:endParaRPr lang="en-GB" sz="2500" dirty="0" smtClean="0"/>
          </a:p>
          <a:p>
            <a:pPr>
              <a:buFont typeface="Arial" pitchFamily="34" charset="0"/>
              <a:buChar char="•"/>
            </a:pPr>
            <a:r>
              <a:rPr lang="en-GB" sz="2500" dirty="0" smtClean="0"/>
              <a:t> The recycled aggregate is </a:t>
            </a:r>
            <a:r>
              <a:rPr lang="en-GB" sz="2500" dirty="0" smtClean="0">
                <a:solidFill>
                  <a:srgbClr val="FFFF00"/>
                </a:solidFill>
              </a:rPr>
              <a:t>relatively weaker</a:t>
            </a:r>
            <a:r>
              <a:rPr lang="en-GB" sz="2500" dirty="0" smtClean="0"/>
              <a:t> than the natural aggregate against mechanical actions.</a:t>
            </a:r>
          </a:p>
          <a:p>
            <a:pPr>
              <a:buFont typeface="Arial" pitchFamily="34" charset="0"/>
              <a:buChar char="•"/>
            </a:pPr>
            <a:endParaRPr lang="en-GB" sz="2500" dirty="0" smtClean="0"/>
          </a:p>
          <a:p>
            <a:r>
              <a:rPr lang="en-GB" sz="2500" b="1" u="sng" dirty="0" smtClean="0"/>
              <a:t>Compressive Strength:</a:t>
            </a:r>
          </a:p>
          <a:p>
            <a:endParaRPr lang="en-GB" sz="2500" b="1" u="sng" dirty="0" smtClean="0"/>
          </a:p>
          <a:p>
            <a:pPr>
              <a:buFont typeface="Arial" pitchFamily="34" charset="0"/>
              <a:buChar char="•"/>
            </a:pPr>
            <a:r>
              <a:rPr lang="en-GB" sz="2500" dirty="0" smtClean="0"/>
              <a:t> The average compressive strengths cubes cast are determined as per IS 516 using RCA and natural aggregate at the age 1, 3, 7, 14, 28, 56 and 90 days.</a:t>
            </a:r>
          </a:p>
          <a:p>
            <a:pPr>
              <a:buFont typeface="Arial" pitchFamily="34" charset="0"/>
              <a:buChar char="•"/>
            </a:pPr>
            <a:endParaRPr lang="en-GB" sz="2500" dirty="0" smtClean="0"/>
          </a:p>
          <a:p>
            <a:pPr>
              <a:buFont typeface="Arial" pitchFamily="34" charset="0"/>
              <a:buChar char="•"/>
            </a:pPr>
            <a:r>
              <a:rPr lang="en-GB" sz="2500" dirty="0" smtClean="0"/>
              <a:t> The result shows that the </a:t>
            </a:r>
            <a:r>
              <a:rPr lang="en-GB" sz="2500" dirty="0" smtClean="0">
                <a:solidFill>
                  <a:srgbClr val="FFFF00"/>
                </a:solidFill>
              </a:rPr>
              <a:t>compressive strength</a:t>
            </a:r>
            <a:r>
              <a:rPr lang="en-GB" sz="2500" dirty="0" smtClean="0"/>
              <a:t> of RAC is </a:t>
            </a:r>
            <a:r>
              <a:rPr lang="en-GB" sz="2500" dirty="0" smtClean="0">
                <a:solidFill>
                  <a:srgbClr val="FFFF00"/>
                </a:solidFill>
              </a:rPr>
              <a:t>lower</a:t>
            </a:r>
            <a:r>
              <a:rPr lang="en-GB" sz="2500" dirty="0" smtClean="0"/>
              <a:t> than the conventional concrete made from similar mix proportions. The reduction in strength of RAC as compare to NAC is in order of 2- 14% and 7.5 to 16% for M-20 &amp; M-25 concretes respectively.</a:t>
            </a:r>
            <a:endParaRPr lang="en-IN" sz="2500" dirty="0"/>
          </a:p>
        </p:txBody>
      </p:sp>
      <p:sp>
        <p:nvSpPr>
          <p:cNvPr id="4" name="TextBox 3"/>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9220200" cy="4801314"/>
          </a:xfrm>
          <a:prstGeom prst="rect">
            <a:avLst/>
          </a:prstGeom>
          <a:noFill/>
        </p:spPr>
        <p:txBody>
          <a:bodyPr wrap="square" rtlCol="0">
            <a:spAutoFit/>
          </a:bodyPr>
          <a:lstStyle/>
          <a:p>
            <a:r>
              <a:rPr lang="en-GB" sz="2500" b="1" u="sng" dirty="0" smtClean="0"/>
              <a:t>Modulus of Elasticity:</a:t>
            </a:r>
          </a:p>
          <a:p>
            <a:endParaRPr lang="en-GB" sz="2500" b="1" u="sng" dirty="0" smtClean="0"/>
          </a:p>
          <a:p>
            <a:pPr>
              <a:buFont typeface="Arial" pitchFamily="34" charset="0"/>
              <a:buChar char="•"/>
            </a:pPr>
            <a:r>
              <a:rPr lang="en-GB" sz="2500" dirty="0" smtClean="0"/>
              <a:t> The </a:t>
            </a:r>
            <a:r>
              <a:rPr lang="en-GB" sz="2500" dirty="0" smtClean="0">
                <a:solidFill>
                  <a:srgbClr val="FFFF00"/>
                </a:solidFill>
              </a:rPr>
              <a:t>modulus of elasticity</a:t>
            </a:r>
            <a:r>
              <a:rPr lang="en-GB" sz="2500" dirty="0" smtClean="0"/>
              <a:t> of RAC is lower than the natural aggregates and reduction is up to 15%.</a:t>
            </a:r>
          </a:p>
          <a:p>
            <a:pPr>
              <a:buFont typeface="Arial" pitchFamily="34" charset="0"/>
              <a:buChar char="•"/>
            </a:pPr>
            <a:endParaRPr lang="en-GB" sz="2500" dirty="0" smtClean="0"/>
          </a:p>
          <a:p>
            <a:pPr>
              <a:buFont typeface="Arial" pitchFamily="34" charset="0"/>
              <a:buChar char="•"/>
            </a:pPr>
            <a:r>
              <a:rPr lang="en-GB" sz="2500" dirty="0" smtClean="0"/>
              <a:t> </a:t>
            </a:r>
            <a:r>
              <a:rPr lang="en-GB" sz="2500" dirty="0" smtClean="0">
                <a:solidFill>
                  <a:srgbClr val="FFFF00"/>
                </a:solidFill>
              </a:rPr>
              <a:t>The reason</a:t>
            </a:r>
            <a:r>
              <a:rPr lang="en-GB" sz="2500" dirty="0" smtClean="0"/>
              <a:t> for the lower static modulus of elasticity of RCA </a:t>
            </a:r>
            <a:r>
              <a:rPr lang="en-GB" sz="2500" dirty="0" smtClean="0">
                <a:solidFill>
                  <a:srgbClr val="FFFF00"/>
                </a:solidFill>
              </a:rPr>
              <a:t>is higher proportion of hardened cement paste</a:t>
            </a:r>
            <a:r>
              <a:rPr lang="en-GB" sz="2500" dirty="0" smtClean="0"/>
              <a:t>.</a:t>
            </a:r>
          </a:p>
          <a:p>
            <a:pPr>
              <a:buFont typeface="Arial" pitchFamily="34" charset="0"/>
              <a:buChar char="•"/>
            </a:pPr>
            <a:endParaRPr lang="en-GB" sz="2500" dirty="0" smtClean="0"/>
          </a:p>
          <a:p>
            <a:r>
              <a:rPr lang="en-IN" sz="2800" dirty="0" smtClean="0"/>
              <a:t/>
            </a:r>
            <a:br>
              <a:rPr lang="en-IN" sz="2800" dirty="0" smtClean="0"/>
            </a:br>
            <a:endParaRPr lang="en-IN" sz="2800" dirty="0" smtClean="0"/>
          </a:p>
          <a:p>
            <a:pPr>
              <a:buFont typeface="Arial" pitchFamily="34" charset="0"/>
              <a:buChar char="•"/>
            </a:pPr>
            <a:endParaRPr lang="en-GB" sz="2500" dirty="0" smtClean="0"/>
          </a:p>
          <a:p>
            <a:pPr>
              <a:buFont typeface="Arial" pitchFamily="34" charset="0"/>
              <a:buChar char="•"/>
            </a:pPr>
            <a:endParaRPr lang="en-GB" sz="2500" dirty="0" smtClean="0"/>
          </a:p>
        </p:txBody>
      </p:sp>
      <p:sp>
        <p:nvSpPr>
          <p:cNvPr id="4" name="TextBox 3"/>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9220200" cy="5847755"/>
          </a:xfrm>
          <a:prstGeom prst="rect">
            <a:avLst/>
          </a:prstGeom>
          <a:noFill/>
        </p:spPr>
        <p:txBody>
          <a:bodyPr wrap="square" rtlCol="0">
            <a:spAutoFit/>
          </a:bodyPr>
          <a:lstStyle/>
          <a:p>
            <a:r>
              <a:rPr lang="en-IN" sz="2500" dirty="0" smtClean="0"/>
              <a:t>Natural Aggregate Concrete (</a:t>
            </a:r>
            <a:r>
              <a:rPr lang="en-IN" sz="2500" dirty="0" smtClean="0">
                <a:solidFill>
                  <a:srgbClr val="FFFF00"/>
                </a:solidFill>
              </a:rPr>
              <a:t>NAC</a:t>
            </a:r>
            <a:r>
              <a:rPr lang="en-IN" sz="2500" dirty="0" smtClean="0"/>
              <a:t>): Cement, Fine aggregate and Coarse aggregate in the ratio 1:1.6:3.3.</a:t>
            </a:r>
            <a:br>
              <a:rPr lang="en-IN" sz="2500" dirty="0" smtClean="0"/>
            </a:br>
            <a:r>
              <a:rPr lang="en-IN" sz="1200" dirty="0" smtClean="0"/>
              <a:t>.</a:t>
            </a:r>
            <a:endParaRPr lang="en-IN" sz="2500" dirty="0" smtClean="0"/>
          </a:p>
          <a:p>
            <a:r>
              <a:rPr lang="en-IN" sz="2500" dirty="0" smtClean="0"/>
              <a:t>Recycled Aggregate Concrete (</a:t>
            </a:r>
            <a:r>
              <a:rPr lang="en-IN" sz="2500" dirty="0" smtClean="0">
                <a:solidFill>
                  <a:srgbClr val="FFFF00"/>
                </a:solidFill>
              </a:rPr>
              <a:t>RAC</a:t>
            </a:r>
            <a:r>
              <a:rPr lang="en-IN" sz="2500" dirty="0" smtClean="0"/>
              <a:t>): Natural coarse aggregate was completely replaced by recycled aggregate and the mix was in the ratio 1: 1.6: 3.3.</a:t>
            </a:r>
            <a:br>
              <a:rPr lang="en-IN" sz="2500" dirty="0" smtClean="0"/>
            </a:br>
            <a:r>
              <a:rPr lang="en-IN" sz="1200" dirty="0" smtClean="0"/>
              <a:t>.</a:t>
            </a:r>
            <a:endParaRPr lang="en-IN" sz="2500" dirty="0" smtClean="0"/>
          </a:p>
          <a:p>
            <a:r>
              <a:rPr lang="en-IN" sz="2500" dirty="0" smtClean="0">
                <a:solidFill>
                  <a:srgbClr val="FFFF00"/>
                </a:solidFill>
              </a:rPr>
              <a:t>NAC1</a:t>
            </a:r>
            <a:r>
              <a:rPr lang="en-IN" sz="2500" dirty="0" smtClean="0"/>
              <a:t>: 10% fly ash (by weight of cement) was added to NAC replacing cement.</a:t>
            </a:r>
            <a:br>
              <a:rPr lang="en-IN" sz="2500" dirty="0" smtClean="0"/>
            </a:br>
            <a:endParaRPr lang="en-IN" sz="2500" dirty="0" smtClean="0"/>
          </a:p>
          <a:p>
            <a:r>
              <a:rPr lang="en-IN" sz="2500" dirty="0" smtClean="0">
                <a:solidFill>
                  <a:srgbClr val="FFFF00"/>
                </a:solidFill>
              </a:rPr>
              <a:t>RAC1</a:t>
            </a:r>
            <a:r>
              <a:rPr lang="en-IN" sz="2500" dirty="0" smtClean="0"/>
              <a:t>: 10% fly ash (by weight of cement) was added to RAC replacing cement.</a:t>
            </a:r>
            <a:br>
              <a:rPr lang="en-IN" sz="2500" dirty="0" smtClean="0"/>
            </a:br>
            <a:endParaRPr lang="en-IN" sz="2500" dirty="0" smtClean="0"/>
          </a:p>
          <a:p>
            <a:r>
              <a:rPr lang="en-IN" sz="2500" dirty="0" smtClean="0">
                <a:solidFill>
                  <a:srgbClr val="FFFF00"/>
                </a:solidFill>
              </a:rPr>
              <a:t>Water –cement ratio</a:t>
            </a:r>
            <a:r>
              <a:rPr lang="en-IN" sz="2500" dirty="0" smtClean="0"/>
              <a:t>: 0.4 by weight.</a:t>
            </a:r>
            <a:br>
              <a:rPr lang="en-IN" sz="2500" dirty="0" smtClean="0"/>
            </a:br>
            <a:endParaRPr lang="en-IN" sz="2500" dirty="0" smtClean="0"/>
          </a:p>
          <a:p>
            <a:r>
              <a:rPr lang="en-IN" sz="2500" dirty="0" smtClean="0">
                <a:solidFill>
                  <a:srgbClr val="FFFF00"/>
                </a:solidFill>
              </a:rPr>
              <a:t>Water reducing admixture</a:t>
            </a:r>
            <a:r>
              <a:rPr lang="en-IN" sz="2500" dirty="0" smtClean="0"/>
              <a:t>: 125ml/50 kg of </a:t>
            </a:r>
            <a:r>
              <a:rPr lang="en-IN" sz="2500" dirty="0" smtClean="0"/>
              <a:t>binder</a:t>
            </a:r>
            <a:endParaRPr lang="en-GB" sz="2500" dirty="0" smtClean="0"/>
          </a:p>
        </p:txBody>
      </p:sp>
      <p:sp>
        <p:nvSpPr>
          <p:cNvPr id="4" name="TextBox 3"/>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sp>
        <p:nvSpPr>
          <p:cNvPr id="5" name="TextBox 4"/>
          <p:cNvSpPr txBox="1"/>
          <p:nvPr/>
        </p:nvSpPr>
        <p:spPr>
          <a:xfrm>
            <a:off x="304800" y="457200"/>
            <a:ext cx="9220200" cy="5570756"/>
          </a:xfrm>
          <a:prstGeom prst="rect">
            <a:avLst/>
          </a:prstGeom>
          <a:noFill/>
        </p:spPr>
        <p:txBody>
          <a:bodyPr wrap="square" rtlCol="0">
            <a:spAutoFit/>
          </a:bodyPr>
          <a:lstStyle/>
          <a:p>
            <a:r>
              <a:rPr lang="en-IN" sz="2500" dirty="0" smtClean="0">
                <a:solidFill>
                  <a:srgbClr val="FFFF00"/>
                </a:solidFill>
              </a:rPr>
              <a:t>Mix </a:t>
            </a:r>
            <a:r>
              <a:rPr lang="en-IN" sz="2500" dirty="0" smtClean="0">
                <a:solidFill>
                  <a:srgbClr val="FFFF00"/>
                </a:solidFill>
              </a:rPr>
              <a:t>Designation            Compressive Strength, </a:t>
            </a:r>
            <a:r>
              <a:rPr lang="en-IN" sz="2500" dirty="0" err="1" smtClean="0">
                <a:solidFill>
                  <a:srgbClr val="FFFF00"/>
                </a:solidFill>
              </a:rPr>
              <a:t>MPa</a:t>
            </a:r>
            <a:r>
              <a:rPr lang="en-IN" sz="2500" dirty="0" smtClean="0"/>
              <a:t/>
            </a:r>
            <a:br>
              <a:rPr lang="en-IN" sz="2500" dirty="0" smtClean="0"/>
            </a:br>
            <a:endParaRPr lang="en-IN" sz="2500" dirty="0" smtClean="0"/>
          </a:p>
          <a:p>
            <a:r>
              <a:rPr lang="en-IN" sz="2500" dirty="0" smtClean="0"/>
              <a:t>              </a:t>
            </a:r>
            <a:r>
              <a:rPr lang="en-IN" sz="2500" dirty="0" smtClean="0"/>
              <a:t>     			7-day</a:t>
            </a:r>
            <a:r>
              <a:rPr lang="en-IN" sz="2500" dirty="0" smtClean="0"/>
              <a:t> </a:t>
            </a:r>
            <a:r>
              <a:rPr lang="en-IN" sz="2500" dirty="0" smtClean="0"/>
              <a:t>	</a:t>
            </a:r>
            <a:r>
              <a:rPr lang="en-IN" sz="2500" dirty="0" smtClean="0"/>
              <a:t>	</a:t>
            </a:r>
            <a:r>
              <a:rPr lang="en-IN" sz="2500" dirty="0" smtClean="0"/>
              <a:t>28-day</a:t>
            </a:r>
            <a:r>
              <a:rPr lang="en-IN" sz="2500" dirty="0" smtClean="0"/>
              <a:t/>
            </a:r>
            <a:br>
              <a:rPr lang="en-IN" sz="2500" dirty="0" smtClean="0"/>
            </a:br>
            <a:endParaRPr lang="en-IN" sz="2500" dirty="0" smtClean="0"/>
          </a:p>
          <a:p>
            <a:r>
              <a:rPr lang="en-IN" sz="2500" dirty="0" smtClean="0"/>
              <a:t>NAC            </a:t>
            </a:r>
            <a:r>
              <a:rPr lang="en-IN" sz="2500" dirty="0" smtClean="0"/>
              <a:t>			35.26</a:t>
            </a:r>
            <a:r>
              <a:rPr lang="en-IN" sz="2500" dirty="0" smtClean="0"/>
              <a:t>        </a:t>
            </a:r>
            <a:r>
              <a:rPr lang="en-IN" sz="2500" dirty="0" smtClean="0"/>
              <a:t>	46.13</a:t>
            </a:r>
            <a:r>
              <a:rPr lang="en-IN" sz="2500" dirty="0" smtClean="0"/>
              <a:t/>
            </a:r>
            <a:br>
              <a:rPr lang="en-IN" sz="2500" dirty="0" smtClean="0"/>
            </a:br>
            <a:endParaRPr lang="en-IN" sz="2500" dirty="0" smtClean="0"/>
          </a:p>
          <a:p>
            <a:r>
              <a:rPr lang="en-IN" sz="2500" dirty="0" smtClean="0"/>
              <a:t>RAC            </a:t>
            </a:r>
            <a:r>
              <a:rPr lang="en-IN" sz="2500" dirty="0" smtClean="0"/>
              <a:t>			29.33</a:t>
            </a:r>
            <a:r>
              <a:rPr lang="en-IN" sz="2500" dirty="0" smtClean="0"/>
              <a:t>        </a:t>
            </a:r>
            <a:r>
              <a:rPr lang="en-IN" sz="2500" dirty="0" smtClean="0"/>
              <a:t>	38.11</a:t>
            </a:r>
          </a:p>
          <a:p>
            <a:endParaRPr lang="en-IN" sz="2500" dirty="0" smtClean="0"/>
          </a:p>
          <a:p>
            <a:r>
              <a:rPr lang="en-IN" sz="2500" dirty="0" smtClean="0"/>
              <a:t>NAC 1				41.70	   	48.52</a:t>
            </a:r>
          </a:p>
          <a:p>
            <a:endParaRPr lang="en-IN" sz="2500" dirty="0" smtClean="0"/>
          </a:p>
          <a:p>
            <a:r>
              <a:rPr lang="en-IN" sz="2500" dirty="0" smtClean="0"/>
              <a:t>RAC 1				36.70		53.55</a:t>
            </a:r>
            <a:r>
              <a:rPr lang="en-IN" sz="2800" dirty="0" smtClean="0"/>
              <a:t/>
            </a:r>
            <a:br>
              <a:rPr lang="en-IN" sz="2800" dirty="0" smtClean="0"/>
            </a:br>
            <a:endParaRPr lang="en-IN" sz="2800" dirty="0" smtClean="0"/>
          </a:p>
          <a:p>
            <a:pPr>
              <a:buFont typeface="Arial" pitchFamily="34" charset="0"/>
              <a:buChar char="•"/>
            </a:pPr>
            <a:endParaRPr lang="en-GB" sz="2500" dirty="0" smtClean="0"/>
          </a:p>
          <a:p>
            <a:pPr>
              <a:buFont typeface="Arial" pitchFamily="34" charset="0"/>
              <a:buChar char="•"/>
            </a:pPr>
            <a:endParaRPr lang="en-GB" sz="25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TESTING (CONTD….)</a:t>
            </a:r>
            <a:endParaRPr lang="en-US" sz="1500" cap="all" dirty="0"/>
          </a:p>
        </p:txBody>
      </p:sp>
      <p:pic>
        <p:nvPicPr>
          <p:cNvPr id="5122" name="Picture 2"/>
          <p:cNvPicPr>
            <a:picLocks noChangeAspect="1" noChangeArrowheads="1"/>
          </p:cNvPicPr>
          <p:nvPr/>
        </p:nvPicPr>
        <p:blipFill>
          <a:blip r:embed="rId2"/>
          <a:srcRect l="15022" t="44792" r="65447" b="27083"/>
          <a:stretch>
            <a:fillRect/>
          </a:stretch>
        </p:blipFill>
        <p:spPr bwMode="auto">
          <a:xfrm>
            <a:off x="304800" y="1295400"/>
            <a:ext cx="4617156" cy="3890554"/>
          </a:xfrm>
          <a:prstGeom prst="rect">
            <a:avLst/>
          </a:prstGeom>
          <a:noFill/>
          <a:ln w="9525">
            <a:noFill/>
            <a:miter lim="800000"/>
            <a:headEnd/>
            <a:tailEnd/>
          </a:ln>
          <a:effectLst/>
        </p:spPr>
      </p:pic>
      <p:sp>
        <p:nvSpPr>
          <p:cNvPr id="7" name="TextBox 6"/>
          <p:cNvSpPr txBox="1"/>
          <p:nvPr/>
        </p:nvSpPr>
        <p:spPr>
          <a:xfrm>
            <a:off x="304800" y="5486400"/>
            <a:ext cx="3352800" cy="477054"/>
          </a:xfrm>
          <a:prstGeom prst="rect">
            <a:avLst/>
          </a:prstGeom>
          <a:noFill/>
        </p:spPr>
        <p:txBody>
          <a:bodyPr wrap="square" rtlCol="0">
            <a:spAutoFit/>
          </a:bodyPr>
          <a:lstStyle/>
          <a:p>
            <a:r>
              <a:rPr lang="en-GB" sz="2500" dirty="0" smtClean="0"/>
              <a:t>Drying Shrinkage</a:t>
            </a:r>
            <a:endParaRPr lang="en-GB" sz="2500" dirty="0" smtClean="0"/>
          </a:p>
        </p:txBody>
      </p:sp>
      <p:pic>
        <p:nvPicPr>
          <p:cNvPr id="8" name="Picture 2"/>
          <p:cNvPicPr>
            <a:picLocks noChangeAspect="1" noChangeArrowheads="1"/>
          </p:cNvPicPr>
          <p:nvPr/>
        </p:nvPicPr>
        <p:blipFill>
          <a:blip r:embed="rId3"/>
          <a:srcRect l="38228" t="42708" r="42020" b="27083"/>
          <a:stretch>
            <a:fillRect/>
          </a:stretch>
        </p:blipFill>
        <p:spPr bwMode="auto">
          <a:xfrm>
            <a:off x="5181600" y="1295400"/>
            <a:ext cx="4519450" cy="3886200"/>
          </a:xfrm>
          <a:prstGeom prst="rect">
            <a:avLst/>
          </a:prstGeom>
          <a:noFill/>
          <a:ln w="9525">
            <a:noFill/>
            <a:miter lim="800000"/>
            <a:headEnd/>
            <a:tailEnd/>
          </a:ln>
          <a:effectLst/>
        </p:spPr>
      </p:pic>
      <p:sp>
        <p:nvSpPr>
          <p:cNvPr id="9" name="TextBox 8"/>
          <p:cNvSpPr txBox="1"/>
          <p:nvPr/>
        </p:nvSpPr>
        <p:spPr>
          <a:xfrm>
            <a:off x="4953000" y="5486400"/>
            <a:ext cx="3352800" cy="477054"/>
          </a:xfrm>
          <a:prstGeom prst="rect">
            <a:avLst/>
          </a:prstGeom>
          <a:noFill/>
        </p:spPr>
        <p:txBody>
          <a:bodyPr wrap="square" rtlCol="0">
            <a:spAutoFit/>
          </a:bodyPr>
          <a:lstStyle/>
          <a:p>
            <a:r>
              <a:rPr lang="en-GB" sz="2500" dirty="0" smtClean="0"/>
              <a:t>Water Absorption</a:t>
            </a:r>
            <a:endParaRPr lang="en-GB" sz="25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30480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INTRODUCTION :-</a:t>
            </a:r>
            <a:endParaRPr lang="en-US" sz="2500" b="1" cap="all" dirty="0">
              <a:solidFill>
                <a:srgbClr val="002060"/>
              </a:solidFill>
            </a:endParaRPr>
          </a:p>
        </p:txBody>
      </p:sp>
      <p:sp>
        <p:nvSpPr>
          <p:cNvPr id="3" name="TextBox 2"/>
          <p:cNvSpPr txBox="1"/>
          <p:nvPr/>
        </p:nvSpPr>
        <p:spPr>
          <a:xfrm>
            <a:off x="304800" y="1219200"/>
            <a:ext cx="9220200" cy="3939540"/>
          </a:xfrm>
          <a:prstGeom prst="rect">
            <a:avLst/>
          </a:prstGeom>
          <a:noFill/>
        </p:spPr>
        <p:txBody>
          <a:bodyPr wrap="square" rtlCol="0">
            <a:spAutoFit/>
          </a:bodyPr>
          <a:lstStyle/>
          <a:p>
            <a:pPr algn="just">
              <a:buFont typeface="Arial" pitchFamily="34" charset="0"/>
              <a:buChar char="•"/>
            </a:pPr>
            <a:r>
              <a:rPr lang="en-US" sz="2500" spc="100" dirty="0" smtClean="0"/>
              <a:t> </a:t>
            </a:r>
            <a:r>
              <a:rPr lang="en-GB" sz="2500" dirty="0" smtClean="0"/>
              <a:t>One of the major challenges of our present society is </a:t>
            </a:r>
            <a:r>
              <a:rPr lang="en-GB" sz="2500" dirty="0" smtClean="0">
                <a:solidFill>
                  <a:srgbClr val="FFFF00"/>
                </a:solidFill>
              </a:rPr>
              <a:t>the protection of environment.</a:t>
            </a:r>
          </a:p>
          <a:p>
            <a:pPr algn="just">
              <a:buFont typeface="Arial" pitchFamily="34" charset="0"/>
              <a:buChar char="•"/>
            </a:pPr>
            <a:endParaRPr lang="en-US" sz="2500" spc="100" dirty="0"/>
          </a:p>
          <a:p>
            <a:pPr lvl="0" algn="just">
              <a:buFont typeface="Arial" pitchFamily="34" charset="0"/>
              <a:buChar char="•"/>
            </a:pPr>
            <a:r>
              <a:rPr lang="en-US" sz="2500" spc="100" dirty="0" smtClean="0"/>
              <a:t> </a:t>
            </a:r>
            <a:r>
              <a:rPr lang="en-GB" sz="2500" dirty="0" smtClean="0"/>
              <a:t>Some of the important elements in this respect are the </a:t>
            </a:r>
            <a:r>
              <a:rPr lang="en-GB" sz="2500" dirty="0" smtClean="0">
                <a:solidFill>
                  <a:srgbClr val="FFFF00"/>
                </a:solidFill>
              </a:rPr>
              <a:t>reduction</a:t>
            </a:r>
            <a:r>
              <a:rPr lang="en-GB" sz="2500" dirty="0" smtClean="0"/>
              <a:t> of the </a:t>
            </a:r>
            <a:r>
              <a:rPr lang="en-GB" sz="2500" dirty="0" smtClean="0">
                <a:solidFill>
                  <a:srgbClr val="FFFF00"/>
                </a:solidFill>
              </a:rPr>
              <a:t>consumption of energy </a:t>
            </a:r>
            <a:r>
              <a:rPr lang="en-GB" sz="2500" dirty="0" smtClean="0"/>
              <a:t>and natural raw materials and </a:t>
            </a:r>
            <a:r>
              <a:rPr lang="en-GB" sz="2500" dirty="0" smtClean="0">
                <a:solidFill>
                  <a:srgbClr val="FFFF00"/>
                </a:solidFill>
              </a:rPr>
              <a:t>consumption of waste materials.</a:t>
            </a:r>
          </a:p>
          <a:p>
            <a:pPr lvl="0" algn="just">
              <a:buFont typeface="Arial" pitchFamily="34" charset="0"/>
              <a:buChar char="•"/>
            </a:pPr>
            <a:endParaRPr lang="en-GB" sz="2500" dirty="0" smtClean="0"/>
          </a:p>
          <a:p>
            <a:pPr lvl="0" algn="just">
              <a:buFont typeface="Arial" pitchFamily="34" charset="0"/>
              <a:buChar char="•"/>
            </a:pPr>
            <a:r>
              <a:rPr lang="en-GB" sz="2500" dirty="0" smtClean="0">
                <a:solidFill>
                  <a:srgbClr val="FFFF00"/>
                </a:solidFill>
              </a:rPr>
              <a:t> Rapid infrastructural development </a:t>
            </a:r>
            <a:r>
              <a:rPr lang="en-GB" sz="2500" dirty="0" smtClean="0"/>
              <a:t>such as highways, airports etc. and </a:t>
            </a:r>
            <a:r>
              <a:rPr lang="en-GB" sz="2500" dirty="0" smtClean="0">
                <a:solidFill>
                  <a:srgbClr val="FFFF00"/>
                </a:solidFill>
              </a:rPr>
              <a:t>growing demand for housing </a:t>
            </a:r>
            <a:r>
              <a:rPr lang="en-GB" sz="2500" dirty="0" smtClean="0"/>
              <a:t>has led to scarcity &amp; rise in cost of construction materials.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82219"/>
            <a:ext cx="9220200" cy="4708981"/>
          </a:xfrm>
          <a:prstGeom prst="rect">
            <a:avLst/>
          </a:prstGeom>
          <a:noFill/>
        </p:spPr>
        <p:txBody>
          <a:bodyPr wrap="square" rtlCol="0">
            <a:spAutoFit/>
          </a:bodyPr>
          <a:lstStyle/>
          <a:p>
            <a:pPr>
              <a:buFont typeface="Arial" pitchFamily="34" charset="0"/>
              <a:buChar char="•"/>
            </a:pPr>
            <a:r>
              <a:rPr lang="en-GB" sz="2500" dirty="0" smtClean="0"/>
              <a:t> T</a:t>
            </a:r>
            <a:r>
              <a:rPr lang="en-IN" sz="2500" dirty="0" smtClean="0"/>
              <a:t>he </a:t>
            </a:r>
            <a:r>
              <a:rPr lang="en-IN" sz="2500" dirty="0" smtClean="0">
                <a:solidFill>
                  <a:srgbClr val="FFFF00"/>
                </a:solidFill>
              </a:rPr>
              <a:t>weaker interfacial transition zone</a:t>
            </a:r>
            <a:r>
              <a:rPr lang="en-IN" sz="2500" dirty="0" smtClean="0"/>
              <a:t> between aggregate and mortar, due to recycled aggregates </a:t>
            </a:r>
            <a:r>
              <a:rPr lang="en-IN" sz="2500" dirty="0" smtClean="0">
                <a:solidFill>
                  <a:srgbClr val="FFFF00"/>
                </a:solidFill>
              </a:rPr>
              <a:t>having a coat of weak mortar</a:t>
            </a:r>
            <a:r>
              <a:rPr lang="en-IN" sz="2500" dirty="0" smtClean="0"/>
              <a:t> already attached which </a:t>
            </a:r>
            <a:r>
              <a:rPr lang="en-IN" sz="2500" dirty="0" smtClean="0">
                <a:solidFill>
                  <a:srgbClr val="FFFF00"/>
                </a:solidFill>
              </a:rPr>
              <a:t>raises the porosity</a:t>
            </a:r>
            <a:r>
              <a:rPr lang="en-IN" sz="2500" dirty="0" smtClean="0"/>
              <a:t> of the concrete.</a:t>
            </a:r>
          </a:p>
          <a:p>
            <a:pPr>
              <a:buFont typeface="Arial" pitchFamily="34" charset="0"/>
              <a:buChar char="•"/>
            </a:pPr>
            <a:endParaRPr lang="en-IN" sz="2500" dirty="0" smtClean="0"/>
          </a:p>
          <a:p>
            <a:pPr>
              <a:buFont typeface="Arial" pitchFamily="34" charset="0"/>
              <a:buChar char="•"/>
            </a:pPr>
            <a:r>
              <a:rPr lang="en-IN" sz="2500" dirty="0" smtClean="0"/>
              <a:t> The </a:t>
            </a:r>
            <a:r>
              <a:rPr lang="en-IN" sz="2500" dirty="0" smtClean="0">
                <a:solidFill>
                  <a:srgbClr val="FFFF00"/>
                </a:solidFill>
              </a:rPr>
              <a:t>inclusion of weak and porous aggregate particles</a:t>
            </a:r>
            <a:r>
              <a:rPr lang="en-IN" sz="2500" dirty="0" smtClean="0"/>
              <a:t>, for example low strength bricks, glass and plaster.</a:t>
            </a:r>
            <a:endParaRPr lang="en-GB" sz="2500" dirty="0" smtClean="0"/>
          </a:p>
          <a:p>
            <a:pPr>
              <a:buFont typeface="Arial" pitchFamily="34" charset="0"/>
              <a:buChar char="•"/>
            </a:pPr>
            <a:endParaRPr lang="en-GB" sz="2500" dirty="0" smtClean="0"/>
          </a:p>
          <a:p>
            <a:pPr>
              <a:buFont typeface="Arial" pitchFamily="34" charset="0"/>
              <a:buChar char="•"/>
            </a:pPr>
            <a:r>
              <a:rPr lang="en-GB" sz="2500" dirty="0" smtClean="0"/>
              <a:t> </a:t>
            </a:r>
            <a:r>
              <a:rPr lang="en-GB" sz="2500" dirty="0" smtClean="0">
                <a:solidFill>
                  <a:srgbClr val="FFFF00"/>
                </a:solidFill>
              </a:rPr>
              <a:t>Crushing and impact values </a:t>
            </a:r>
            <a:r>
              <a:rPr lang="en-GB" sz="2500" dirty="0" smtClean="0"/>
              <a:t>also depends on </a:t>
            </a:r>
            <a:r>
              <a:rPr lang="en-GB" sz="2500" dirty="0" smtClean="0">
                <a:solidFill>
                  <a:srgbClr val="FFFF00"/>
                </a:solidFill>
              </a:rPr>
              <a:t>source of original aggregates </a:t>
            </a:r>
            <a:r>
              <a:rPr lang="en-GB" sz="2500" dirty="0" smtClean="0"/>
              <a:t>received from recycling of concrete.</a:t>
            </a:r>
          </a:p>
          <a:p>
            <a:pPr>
              <a:buFont typeface="Arial" pitchFamily="34" charset="0"/>
              <a:buChar char="•"/>
            </a:pPr>
            <a:endParaRPr lang="en-GB" sz="2500" dirty="0" smtClean="0"/>
          </a:p>
          <a:p>
            <a:pPr>
              <a:buFont typeface="Arial" pitchFamily="34" charset="0"/>
              <a:buChar char="•"/>
            </a:pPr>
            <a:r>
              <a:rPr lang="en-GB" sz="2500" dirty="0" smtClean="0"/>
              <a:t> </a:t>
            </a:r>
            <a:r>
              <a:rPr lang="en-GB" sz="2500" dirty="0" smtClean="0">
                <a:solidFill>
                  <a:srgbClr val="FFFF00"/>
                </a:solidFill>
              </a:rPr>
              <a:t>Compressive strength </a:t>
            </a:r>
            <a:r>
              <a:rPr lang="en-GB" sz="2500" dirty="0" smtClean="0"/>
              <a:t>depends on </a:t>
            </a:r>
            <a:r>
              <a:rPr lang="en-GB" sz="2500" dirty="0" smtClean="0">
                <a:solidFill>
                  <a:srgbClr val="FFFF00"/>
                </a:solidFill>
              </a:rPr>
              <a:t>grade of demolished concrete, replacement ration, W/C ratio and process of recycling</a:t>
            </a:r>
            <a:r>
              <a:rPr lang="en-GB" sz="2500" dirty="0" smtClean="0"/>
              <a:t>.</a:t>
            </a:r>
          </a:p>
        </p:txBody>
      </p:sp>
      <p:sp>
        <p:nvSpPr>
          <p:cNvPr id="5" name="TextBox 4"/>
          <p:cNvSpPr txBox="1"/>
          <p:nvPr/>
        </p:nvSpPr>
        <p:spPr>
          <a:xfrm>
            <a:off x="381000" y="304800"/>
            <a:ext cx="80010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Reasons for low strength test results</a:t>
            </a:r>
            <a:endParaRPr lang="en-US" sz="2500" b="1" cap="all"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762000"/>
            <a:ext cx="9220200" cy="5478423"/>
          </a:xfrm>
          <a:prstGeom prst="rect">
            <a:avLst/>
          </a:prstGeom>
          <a:noFill/>
        </p:spPr>
        <p:txBody>
          <a:bodyPr wrap="square" rtlCol="0">
            <a:spAutoFit/>
          </a:bodyPr>
          <a:lstStyle/>
          <a:p>
            <a:pPr>
              <a:buFont typeface="Arial" pitchFamily="34" charset="0"/>
              <a:buChar char="•"/>
            </a:pPr>
            <a:r>
              <a:rPr lang="en-US" sz="2500" dirty="0" smtClean="0"/>
              <a:t> </a:t>
            </a:r>
            <a:r>
              <a:rPr lang="en-GB" sz="2500" dirty="0" smtClean="0"/>
              <a:t>The acceptability of recycled aggregate is impeded for structural applications due to the </a:t>
            </a:r>
            <a:r>
              <a:rPr lang="en-GB" sz="2500" dirty="0" smtClean="0">
                <a:solidFill>
                  <a:srgbClr val="FFFF00"/>
                </a:solidFill>
              </a:rPr>
              <a:t>technical problems </a:t>
            </a:r>
            <a:r>
              <a:rPr lang="en-GB" sz="2500" dirty="0" smtClean="0"/>
              <a:t>associated with it such as </a:t>
            </a:r>
            <a:r>
              <a:rPr lang="en-GB" sz="2500" dirty="0" smtClean="0">
                <a:solidFill>
                  <a:srgbClr val="FFFF00"/>
                </a:solidFill>
              </a:rPr>
              <a:t>weak interfacial transition zones </a:t>
            </a:r>
            <a:r>
              <a:rPr lang="en-GB" sz="2500" dirty="0" smtClean="0"/>
              <a:t>between cement paste and aggregate, </a:t>
            </a:r>
            <a:r>
              <a:rPr lang="en-GB" sz="2500" dirty="0" smtClean="0">
                <a:solidFill>
                  <a:srgbClr val="FFFF00"/>
                </a:solidFill>
              </a:rPr>
              <a:t>porosity and transverse cracks </a:t>
            </a:r>
            <a:r>
              <a:rPr lang="en-GB" sz="2500" dirty="0" smtClean="0"/>
              <a:t>within demolished concrete, </a:t>
            </a:r>
            <a:r>
              <a:rPr lang="en-GB" sz="2500" dirty="0" smtClean="0">
                <a:solidFill>
                  <a:srgbClr val="FFFF00"/>
                </a:solidFill>
              </a:rPr>
              <a:t>high level of sulphate and chloride contents, impurity, cement remains, poor grading, and large variation in quality</a:t>
            </a:r>
            <a:r>
              <a:rPr lang="en-GB" sz="2500" dirty="0" smtClean="0"/>
              <a:t>. </a:t>
            </a:r>
          </a:p>
          <a:p>
            <a:pPr>
              <a:buFont typeface="Arial" pitchFamily="34" charset="0"/>
              <a:buChar char="•"/>
            </a:pPr>
            <a:endParaRPr lang="en-GB" sz="2500" dirty="0" smtClean="0"/>
          </a:p>
          <a:p>
            <a:pPr>
              <a:buFont typeface="Arial" pitchFamily="34" charset="0"/>
              <a:buChar char="•"/>
            </a:pPr>
            <a:r>
              <a:rPr lang="en-GB" sz="2500" dirty="0" smtClean="0"/>
              <a:t> The </a:t>
            </a:r>
            <a:r>
              <a:rPr lang="en-GB" sz="2500" dirty="0" smtClean="0">
                <a:solidFill>
                  <a:srgbClr val="FFFF00"/>
                </a:solidFill>
              </a:rPr>
              <a:t>current legislation and experience </a:t>
            </a:r>
            <a:r>
              <a:rPr lang="en-GB" sz="2500" dirty="0" smtClean="0"/>
              <a:t>are not adequate to support and encourage recycling of construction &amp; demolished waste in India.</a:t>
            </a:r>
          </a:p>
          <a:p>
            <a:pPr>
              <a:buFont typeface="Arial" pitchFamily="34" charset="0"/>
              <a:buChar char="•"/>
            </a:pPr>
            <a:endParaRPr lang="en-GB" sz="2500" dirty="0" smtClean="0"/>
          </a:p>
          <a:p>
            <a:pPr>
              <a:buFont typeface="Arial" pitchFamily="34" charset="0"/>
              <a:buChar char="•"/>
            </a:pPr>
            <a:r>
              <a:rPr lang="en-GB" sz="2500" dirty="0" smtClean="0"/>
              <a:t> Lack of awareness, guidelines, specifications, standards, data base of utilization of RCA in concrete and lack of confidence in engineers, researchers and user agencies is major cause for poor utilization of RCA in construction. </a:t>
            </a:r>
          </a:p>
        </p:txBody>
      </p:sp>
      <p:sp>
        <p:nvSpPr>
          <p:cNvPr id="5" name="TextBox 4"/>
          <p:cNvSpPr txBox="1"/>
          <p:nvPr/>
        </p:nvSpPr>
        <p:spPr>
          <a:xfrm>
            <a:off x="381000" y="228600"/>
            <a:ext cx="60960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Obstacles in use of rca</a:t>
            </a:r>
            <a:endParaRPr lang="en-US" sz="2500" b="1" cap="all"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53619"/>
            <a:ext cx="9372600" cy="4708981"/>
          </a:xfrm>
          <a:prstGeom prst="rect">
            <a:avLst/>
          </a:prstGeom>
          <a:noFill/>
        </p:spPr>
        <p:txBody>
          <a:bodyPr wrap="square" rtlCol="0">
            <a:spAutoFit/>
          </a:bodyPr>
          <a:lstStyle/>
          <a:p>
            <a:pPr lvl="0">
              <a:buFont typeface="Arial" pitchFamily="34" charset="0"/>
              <a:buChar char="•"/>
            </a:pPr>
            <a:r>
              <a:rPr lang="en-IN" sz="2500" dirty="0" smtClean="0"/>
              <a:t> Recycled concrete aggregates </a:t>
            </a:r>
            <a:r>
              <a:rPr lang="en-IN" sz="2500" dirty="0" smtClean="0">
                <a:solidFill>
                  <a:srgbClr val="FFFF00"/>
                </a:solidFill>
              </a:rPr>
              <a:t>reduces the need for virgin aggregates</a:t>
            </a:r>
            <a:r>
              <a:rPr lang="en-IN" sz="2500" dirty="0" smtClean="0"/>
              <a:t>. This in turn reduces the environmental impact of the aggregate extraction process.</a:t>
            </a:r>
          </a:p>
          <a:p>
            <a:pPr lvl="0">
              <a:buFont typeface="Arial" pitchFamily="34" charset="0"/>
              <a:buChar char="•"/>
            </a:pPr>
            <a:endParaRPr lang="en-IN" sz="2500" dirty="0" smtClean="0"/>
          </a:p>
          <a:p>
            <a:pPr lvl="0">
              <a:buFont typeface="Arial" pitchFamily="34" charset="0"/>
              <a:buChar char="•"/>
            </a:pPr>
            <a:r>
              <a:rPr lang="en-IN" sz="2500" dirty="0" smtClean="0"/>
              <a:t> Produce </a:t>
            </a:r>
            <a:r>
              <a:rPr lang="en-IN" sz="2500" dirty="0" smtClean="0">
                <a:solidFill>
                  <a:srgbClr val="FFFF00"/>
                </a:solidFill>
              </a:rPr>
              <a:t>specification sized </a:t>
            </a:r>
            <a:r>
              <a:rPr lang="en-IN" sz="2500" dirty="0" smtClean="0"/>
              <a:t>recycled aggregates at any given location.</a:t>
            </a:r>
          </a:p>
          <a:p>
            <a:pPr lvl="0"/>
            <a:endParaRPr lang="en-IN" sz="2500" dirty="0" smtClean="0"/>
          </a:p>
          <a:p>
            <a:pPr lvl="0">
              <a:buFont typeface="Arial" pitchFamily="34" charset="0"/>
              <a:buChar char="•"/>
            </a:pPr>
            <a:r>
              <a:rPr lang="en-IN" sz="2500" dirty="0" smtClean="0"/>
              <a:t> Avoid haul-off costs and landfill disposal fees.</a:t>
            </a:r>
          </a:p>
          <a:p>
            <a:pPr lvl="0">
              <a:buFont typeface="Arial" pitchFamily="34" charset="0"/>
              <a:buChar char="•"/>
            </a:pPr>
            <a:endParaRPr lang="en-US" sz="2500" dirty="0" smtClean="0"/>
          </a:p>
          <a:p>
            <a:pPr lvl="0">
              <a:buFont typeface="Arial" pitchFamily="34" charset="0"/>
              <a:buChar char="•"/>
            </a:pPr>
            <a:r>
              <a:rPr lang="en-US" sz="2500" dirty="0" smtClean="0"/>
              <a:t> </a:t>
            </a:r>
            <a:r>
              <a:rPr lang="en-IN" sz="2500" dirty="0" smtClean="0"/>
              <a:t>Eliminate the </a:t>
            </a:r>
            <a:r>
              <a:rPr lang="en-IN" sz="2500" dirty="0" smtClean="0">
                <a:solidFill>
                  <a:srgbClr val="FFFF00"/>
                </a:solidFill>
              </a:rPr>
              <a:t>expense of </a:t>
            </a:r>
            <a:r>
              <a:rPr lang="en-IN" sz="2500" dirty="0" smtClean="0"/>
              <a:t>aggregate material imports and exports.</a:t>
            </a:r>
          </a:p>
          <a:p>
            <a:pPr lvl="0"/>
            <a:endParaRPr lang="en-US" sz="2500" dirty="0" smtClean="0"/>
          </a:p>
          <a:p>
            <a:pPr lvl="0">
              <a:buFont typeface="Arial" pitchFamily="34" charset="0"/>
              <a:buChar char="•"/>
            </a:pPr>
            <a:r>
              <a:rPr lang="en-US" sz="2500" dirty="0" smtClean="0"/>
              <a:t> </a:t>
            </a:r>
            <a:r>
              <a:rPr lang="en-IN" sz="2500" dirty="0" smtClean="0"/>
              <a:t>Minimize </a:t>
            </a:r>
            <a:r>
              <a:rPr lang="en-IN" sz="2500" dirty="0" smtClean="0">
                <a:solidFill>
                  <a:srgbClr val="FFFF00"/>
                </a:solidFill>
              </a:rPr>
              <a:t>impact to community infrastructure </a:t>
            </a:r>
            <a:r>
              <a:rPr lang="en-IN" sz="2500" dirty="0" smtClean="0"/>
              <a:t>by reducing import and export trucking.</a:t>
            </a:r>
            <a:endParaRPr lang="en-IN" sz="2500" dirty="0"/>
          </a:p>
        </p:txBody>
      </p:sp>
      <p:sp>
        <p:nvSpPr>
          <p:cNvPr id="5" name="TextBox 4"/>
          <p:cNvSpPr txBox="1"/>
          <p:nvPr/>
        </p:nvSpPr>
        <p:spPr>
          <a:xfrm>
            <a:off x="381000" y="228600"/>
            <a:ext cx="60960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VALUE ENGINEERING BENIFITS</a:t>
            </a:r>
            <a:endParaRPr lang="en-US" sz="2500" b="1" cap="all"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77724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CASE </a:t>
            </a:r>
            <a:r>
              <a:rPr lang="en-US" sz="2500" b="1" cap="all" dirty="0" smtClean="0">
                <a:solidFill>
                  <a:srgbClr val="002060"/>
                </a:solidFill>
              </a:rPr>
              <a:t>STUDY: COUNCIL  HOUSE 2 (CH2), MELBOURNE</a:t>
            </a:r>
            <a:endParaRPr lang="en-US" sz="2500" b="1" cap="all" dirty="0">
              <a:solidFill>
                <a:srgbClr val="002060"/>
              </a:solidFill>
            </a:endParaRPr>
          </a:p>
        </p:txBody>
      </p:sp>
      <p:pic>
        <p:nvPicPr>
          <p:cNvPr id="4" name="Picture 3" descr="A_Building.jpg"/>
          <p:cNvPicPr>
            <a:picLocks noChangeAspect="1"/>
          </p:cNvPicPr>
          <p:nvPr/>
        </p:nvPicPr>
        <p:blipFill>
          <a:blip r:embed="rId2"/>
          <a:srcRect t="4167"/>
          <a:stretch>
            <a:fillRect/>
          </a:stretch>
        </p:blipFill>
        <p:spPr>
          <a:xfrm>
            <a:off x="838200" y="838200"/>
            <a:ext cx="8229600" cy="5257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CASE STUDY </a:t>
            </a:r>
            <a:r>
              <a:rPr lang="en-US" sz="1500" cap="all" dirty="0" smtClean="0"/>
              <a:t>(CONTD….)</a:t>
            </a:r>
            <a:endParaRPr lang="en-US" sz="1500" cap="all" dirty="0"/>
          </a:p>
        </p:txBody>
      </p:sp>
      <p:sp>
        <p:nvSpPr>
          <p:cNvPr id="6" name="TextBox 5"/>
          <p:cNvSpPr txBox="1"/>
          <p:nvPr/>
        </p:nvSpPr>
        <p:spPr>
          <a:xfrm>
            <a:off x="304800" y="853619"/>
            <a:ext cx="9372600" cy="4324261"/>
          </a:xfrm>
          <a:prstGeom prst="rect">
            <a:avLst/>
          </a:prstGeom>
          <a:noFill/>
        </p:spPr>
        <p:txBody>
          <a:bodyPr wrap="square" rtlCol="0">
            <a:spAutoFit/>
          </a:bodyPr>
          <a:lstStyle/>
          <a:p>
            <a:pPr lvl="0">
              <a:buFont typeface="Arial" pitchFamily="34" charset="0"/>
              <a:buChar char="•"/>
            </a:pPr>
            <a:r>
              <a:rPr lang="en-IN" sz="2500" dirty="0" smtClean="0"/>
              <a:t> </a:t>
            </a:r>
            <a:r>
              <a:rPr lang="en-US" sz="2500" dirty="0" smtClean="0"/>
              <a:t>Client and Project Management: City of Melbourne</a:t>
            </a:r>
          </a:p>
          <a:p>
            <a:pPr lvl="0">
              <a:buFont typeface="Arial" pitchFamily="34" charset="0"/>
              <a:buChar char="•"/>
            </a:pPr>
            <a:endParaRPr lang="en-US" sz="2500" dirty="0" smtClean="0"/>
          </a:p>
          <a:p>
            <a:pPr lvl="0">
              <a:buFont typeface="Arial" pitchFamily="34" charset="0"/>
              <a:buChar char="•"/>
            </a:pPr>
            <a:r>
              <a:rPr lang="en-US" sz="2500" dirty="0" smtClean="0"/>
              <a:t> Builder: Hansen </a:t>
            </a:r>
            <a:r>
              <a:rPr lang="en-US" sz="2500" dirty="0" err="1" smtClean="0"/>
              <a:t>Yuncken</a:t>
            </a:r>
            <a:endParaRPr lang="en-US" sz="2500" dirty="0" smtClean="0"/>
          </a:p>
          <a:p>
            <a:pPr lvl="0">
              <a:buFont typeface="Arial" pitchFamily="34" charset="0"/>
              <a:buChar char="•"/>
            </a:pPr>
            <a:endParaRPr lang="en-US" sz="2500" dirty="0" smtClean="0"/>
          </a:p>
          <a:p>
            <a:pPr lvl="0">
              <a:buFont typeface="Arial" pitchFamily="34" charset="0"/>
              <a:buChar char="•"/>
            </a:pPr>
            <a:r>
              <a:rPr lang="en-US" sz="2500" dirty="0" smtClean="0"/>
              <a:t> Architect: City of Melbourne and </a:t>
            </a:r>
            <a:r>
              <a:rPr lang="en-US" sz="2500" dirty="0" err="1" smtClean="0"/>
              <a:t>DesignInc</a:t>
            </a:r>
            <a:r>
              <a:rPr lang="en-US" sz="2500" dirty="0" smtClean="0"/>
              <a:t> Pty Ltd</a:t>
            </a:r>
          </a:p>
          <a:p>
            <a:pPr lvl="0">
              <a:buFont typeface="Arial" pitchFamily="34" charset="0"/>
              <a:buChar char="•"/>
            </a:pPr>
            <a:endParaRPr lang="en-US" sz="2500" dirty="0" smtClean="0"/>
          </a:p>
          <a:p>
            <a:pPr lvl="0">
              <a:buFont typeface="Arial" pitchFamily="34" charset="0"/>
              <a:buChar char="•"/>
            </a:pPr>
            <a:r>
              <a:rPr lang="en-US" sz="2500" dirty="0" smtClean="0"/>
              <a:t> Structural Engineer: </a:t>
            </a:r>
            <a:r>
              <a:rPr lang="en-US" sz="2500" dirty="0" err="1" smtClean="0"/>
              <a:t>Bonacci</a:t>
            </a:r>
            <a:r>
              <a:rPr lang="en-US" sz="2500" dirty="0" smtClean="0"/>
              <a:t> Group</a:t>
            </a:r>
          </a:p>
          <a:p>
            <a:pPr lvl="0">
              <a:buFont typeface="Arial" pitchFamily="34" charset="0"/>
              <a:buChar char="•"/>
            </a:pPr>
            <a:endParaRPr lang="en-US" sz="2500" dirty="0" smtClean="0"/>
          </a:p>
          <a:p>
            <a:pPr lvl="0">
              <a:buFont typeface="Arial" pitchFamily="34" charset="0"/>
              <a:buChar char="•"/>
            </a:pPr>
            <a:r>
              <a:rPr lang="en-US" sz="2500" dirty="0" smtClean="0"/>
              <a:t> Type of Building: 10 Storey Office Building</a:t>
            </a:r>
          </a:p>
          <a:p>
            <a:pPr lvl="0">
              <a:buFont typeface="Arial" pitchFamily="34" charset="0"/>
              <a:buChar char="•"/>
            </a:pPr>
            <a:endParaRPr lang="en-US" sz="2500" dirty="0" smtClean="0"/>
          </a:p>
          <a:p>
            <a:pPr lvl="0">
              <a:buFont typeface="Arial" pitchFamily="34" charset="0"/>
              <a:buChar char="•"/>
            </a:pPr>
            <a:r>
              <a:rPr lang="en-US" sz="2500" dirty="0" smtClean="0"/>
              <a:t> Year of Construction: 2004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CASE STUDY </a:t>
            </a:r>
            <a:r>
              <a:rPr lang="en-US" sz="1500" cap="all" dirty="0" smtClean="0"/>
              <a:t>(CONTD….)</a:t>
            </a:r>
            <a:endParaRPr lang="en-US" sz="1500" cap="all" dirty="0"/>
          </a:p>
        </p:txBody>
      </p:sp>
      <p:pic>
        <p:nvPicPr>
          <p:cNvPr id="4" name="Picture 3" descr="ch21.jpg"/>
          <p:cNvPicPr>
            <a:picLocks noChangeAspect="1"/>
          </p:cNvPicPr>
          <p:nvPr/>
        </p:nvPicPr>
        <p:blipFill>
          <a:blip r:embed="rId2"/>
          <a:stretch>
            <a:fillRect/>
          </a:stretch>
        </p:blipFill>
        <p:spPr>
          <a:xfrm>
            <a:off x="136716" y="1143000"/>
            <a:ext cx="4740084" cy="4276726"/>
          </a:xfrm>
          <a:prstGeom prst="rect">
            <a:avLst/>
          </a:prstGeom>
        </p:spPr>
      </p:pic>
      <p:pic>
        <p:nvPicPr>
          <p:cNvPr id="5" name="Picture 4" descr="F_Rooftop.jpg"/>
          <p:cNvPicPr>
            <a:picLocks noChangeAspect="1"/>
          </p:cNvPicPr>
          <p:nvPr/>
        </p:nvPicPr>
        <p:blipFill>
          <a:blip r:embed="rId3"/>
          <a:stretch>
            <a:fillRect/>
          </a:stretch>
        </p:blipFill>
        <p:spPr>
          <a:xfrm>
            <a:off x="5029200" y="1143000"/>
            <a:ext cx="4724400" cy="4343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CASE STUDY </a:t>
            </a:r>
            <a:r>
              <a:rPr lang="en-US" sz="1500" cap="all" dirty="0" smtClean="0"/>
              <a:t>(CONTD….)</a:t>
            </a:r>
            <a:endParaRPr lang="en-US" sz="1500" cap="all" dirty="0"/>
          </a:p>
        </p:txBody>
      </p:sp>
      <p:pic>
        <p:nvPicPr>
          <p:cNvPr id="3074" name="Picture 2"/>
          <p:cNvPicPr>
            <a:picLocks noChangeAspect="1" noChangeArrowheads="1"/>
          </p:cNvPicPr>
          <p:nvPr/>
        </p:nvPicPr>
        <p:blipFill>
          <a:blip r:embed="rId2"/>
          <a:srcRect/>
          <a:stretch>
            <a:fillRect/>
          </a:stretch>
        </p:blipFill>
        <p:spPr bwMode="auto">
          <a:xfrm>
            <a:off x="228600" y="533400"/>
            <a:ext cx="4114800" cy="2895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07698" y="3505200"/>
            <a:ext cx="4107566" cy="25908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a:srcRect/>
          <a:stretch>
            <a:fillRect/>
          </a:stretch>
        </p:blipFill>
        <p:spPr bwMode="auto">
          <a:xfrm>
            <a:off x="4419600" y="533400"/>
            <a:ext cx="5356564" cy="5534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600" y="152400"/>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CASE STUDY </a:t>
            </a:r>
            <a:r>
              <a:rPr lang="en-US" sz="1500" cap="all" dirty="0" smtClean="0"/>
              <a:t>(CONTD….)</a:t>
            </a:r>
            <a:endParaRPr lang="en-US" sz="1500" cap="all" dirty="0"/>
          </a:p>
        </p:txBody>
      </p:sp>
      <p:pic>
        <p:nvPicPr>
          <p:cNvPr id="4098" name="Picture 2"/>
          <p:cNvPicPr>
            <a:picLocks noChangeAspect="1" noChangeArrowheads="1"/>
          </p:cNvPicPr>
          <p:nvPr/>
        </p:nvPicPr>
        <p:blipFill>
          <a:blip r:embed="rId2"/>
          <a:srcRect r="14289"/>
          <a:stretch>
            <a:fillRect/>
          </a:stretch>
        </p:blipFill>
        <p:spPr bwMode="auto">
          <a:xfrm>
            <a:off x="152400" y="1752600"/>
            <a:ext cx="9446730" cy="2187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5410200"/>
            <a:ext cx="5562600" cy="566822"/>
          </a:xfrm>
          <a:prstGeom prst="rect">
            <a:avLst/>
          </a:prstGeom>
          <a:noFill/>
          <a:effectLst>
            <a:outerShdw blurRad="25400" dist="63500" dir="2700000" algn="tl" rotWithShape="0">
              <a:schemeClr val="accent2">
                <a:lumMod val="50000"/>
                <a:alpha val="61000"/>
              </a:schemeClr>
            </a:outerShdw>
          </a:effectLst>
        </p:spPr>
        <p:txBody>
          <a:bodyPr wrap="square" rtlCol="0">
            <a:spAutoFit/>
          </a:bodyPr>
          <a:lstStyle/>
          <a:p>
            <a:pPr algn="ctr">
              <a:lnSpc>
                <a:spcPts val="3700"/>
              </a:lnSpc>
            </a:pPr>
            <a:r>
              <a:rPr lang="en-US" sz="6000" dirty="0" smtClean="0">
                <a:latin typeface="Algerian" pitchFamily="82" charset="0"/>
              </a:rPr>
              <a:t>THANK YOU</a:t>
            </a:r>
            <a:endParaRPr lang="en-US" sz="6000"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97498"/>
            <a:ext cx="9220200" cy="5093702"/>
          </a:xfrm>
          <a:prstGeom prst="rect">
            <a:avLst/>
          </a:prstGeom>
          <a:noFill/>
        </p:spPr>
        <p:txBody>
          <a:bodyPr wrap="square" rtlCol="0">
            <a:spAutoFit/>
          </a:bodyPr>
          <a:lstStyle/>
          <a:p>
            <a:pPr algn="just">
              <a:buFont typeface="Arial" pitchFamily="34" charset="0"/>
              <a:buChar char="•"/>
            </a:pPr>
            <a:r>
              <a:rPr lang="en-US" sz="2500" spc="100" dirty="0" smtClean="0"/>
              <a:t> </a:t>
            </a:r>
            <a:r>
              <a:rPr lang="en-GB" sz="2500" dirty="0" smtClean="0"/>
              <a:t>Any construction activity requires </a:t>
            </a:r>
            <a:r>
              <a:rPr lang="en-GB" sz="2500" dirty="0" smtClean="0">
                <a:solidFill>
                  <a:srgbClr val="FFFF00"/>
                </a:solidFill>
              </a:rPr>
              <a:t>several materials</a:t>
            </a:r>
            <a:r>
              <a:rPr lang="en-GB" sz="2500" dirty="0" smtClean="0"/>
              <a:t> such as concrete, steel, brick, stone, glass, clay, mud, wood, and so on. However, the </a:t>
            </a:r>
            <a:r>
              <a:rPr lang="en-GB" sz="2500" dirty="0" smtClean="0">
                <a:solidFill>
                  <a:srgbClr val="FFFF00"/>
                </a:solidFill>
              </a:rPr>
              <a:t>cement concrete remains the main construction material</a:t>
            </a:r>
            <a:r>
              <a:rPr lang="en-GB" sz="2500" dirty="0" smtClean="0"/>
              <a:t> used in construction industries.</a:t>
            </a:r>
            <a:endParaRPr lang="en-US" sz="2500" spc="100" dirty="0" smtClean="0"/>
          </a:p>
          <a:p>
            <a:pPr algn="just">
              <a:buFont typeface="Arial" pitchFamily="34" charset="0"/>
              <a:buChar char="•"/>
            </a:pPr>
            <a:endParaRPr lang="en-US" sz="2500" spc="100" dirty="0" smtClean="0"/>
          </a:p>
          <a:p>
            <a:pPr algn="just">
              <a:buFont typeface="Arial" pitchFamily="34" charset="0"/>
              <a:buChar char="•"/>
            </a:pPr>
            <a:r>
              <a:rPr lang="en-US" sz="2500" spc="100" dirty="0" smtClean="0"/>
              <a:t> </a:t>
            </a:r>
            <a:r>
              <a:rPr lang="en-GB" sz="2500" dirty="0" smtClean="0"/>
              <a:t>For its suitability and adaptability with respect to the changing environment, the </a:t>
            </a:r>
            <a:r>
              <a:rPr lang="en-GB" sz="2500" dirty="0" smtClean="0">
                <a:solidFill>
                  <a:srgbClr val="FFFF00"/>
                </a:solidFill>
              </a:rPr>
              <a:t>concrete must be such </a:t>
            </a:r>
            <a:r>
              <a:rPr lang="en-GB" sz="2500" dirty="0" smtClean="0"/>
              <a:t>that it can </a:t>
            </a:r>
            <a:r>
              <a:rPr lang="en-GB" sz="2500" dirty="0" smtClean="0">
                <a:solidFill>
                  <a:srgbClr val="FFFF00"/>
                </a:solidFill>
              </a:rPr>
              <a:t>conserve resources, protect the environment, economize and lead to proper utilization of energy.</a:t>
            </a:r>
          </a:p>
          <a:p>
            <a:pPr algn="just">
              <a:buFont typeface="Arial" pitchFamily="34" charset="0"/>
              <a:buChar char="•"/>
            </a:pPr>
            <a:endParaRPr lang="en-GB" sz="2500" dirty="0" smtClean="0"/>
          </a:p>
          <a:p>
            <a:pPr algn="just">
              <a:buFont typeface="Arial" pitchFamily="34" charset="0"/>
              <a:buChar char="•"/>
            </a:pPr>
            <a:r>
              <a:rPr lang="en-GB" sz="2500" dirty="0" smtClean="0"/>
              <a:t> The utilization of recycled aggregate is particularly very essential as </a:t>
            </a:r>
            <a:r>
              <a:rPr lang="en-GB" sz="2500" dirty="0" smtClean="0">
                <a:solidFill>
                  <a:srgbClr val="FFFF00"/>
                </a:solidFill>
              </a:rPr>
              <a:t>major part</a:t>
            </a:r>
            <a:r>
              <a:rPr lang="en-GB" sz="2500" dirty="0" smtClean="0"/>
              <a:t> of concrete is made of aggregates.</a:t>
            </a:r>
          </a:p>
          <a:p>
            <a:pPr algn="just"/>
            <a:endParaRPr lang="en-GB" sz="2500" dirty="0" smtClean="0"/>
          </a:p>
        </p:txBody>
      </p:sp>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INTRODUCTION (CONTD….)</a:t>
            </a:r>
            <a:endParaRPr lang="en-US" sz="1500" cap="al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38919"/>
            <a:ext cx="9220200" cy="4847481"/>
          </a:xfrm>
          <a:prstGeom prst="rect">
            <a:avLst/>
          </a:prstGeom>
          <a:noFill/>
        </p:spPr>
        <p:txBody>
          <a:bodyPr wrap="square" rtlCol="0">
            <a:spAutoFit/>
          </a:bodyPr>
          <a:lstStyle/>
          <a:p>
            <a:pPr>
              <a:buFont typeface="Arial" pitchFamily="34" charset="0"/>
              <a:buChar char="•"/>
            </a:pPr>
            <a:r>
              <a:rPr lang="en-GB" sz="2500" dirty="0" smtClean="0"/>
              <a:t> Most of waste materials produced by demolished structures disposed off by </a:t>
            </a:r>
            <a:r>
              <a:rPr lang="en-GB" sz="2500" dirty="0" smtClean="0">
                <a:solidFill>
                  <a:srgbClr val="FFFF00"/>
                </a:solidFill>
              </a:rPr>
              <a:t>dumping them as land fill</a:t>
            </a:r>
            <a:r>
              <a:rPr lang="en-GB" sz="2500" dirty="0" smtClean="0"/>
              <a:t>. </a:t>
            </a:r>
          </a:p>
          <a:p>
            <a:pPr>
              <a:buFont typeface="Arial" pitchFamily="34" charset="0"/>
              <a:buChar char="•"/>
            </a:pPr>
            <a:endParaRPr lang="en-GB" sz="2500" dirty="0" smtClean="0"/>
          </a:p>
          <a:p>
            <a:pPr>
              <a:buFont typeface="Arial" pitchFamily="34" charset="0"/>
              <a:buChar char="•"/>
            </a:pPr>
            <a:r>
              <a:rPr lang="en-GB" sz="2500" dirty="0" smtClean="0"/>
              <a:t> Dumping of wastes on land is causing </a:t>
            </a:r>
            <a:r>
              <a:rPr lang="en-GB" sz="2500" dirty="0" smtClean="0">
                <a:solidFill>
                  <a:srgbClr val="FFFF00"/>
                </a:solidFill>
              </a:rPr>
              <a:t>shortage of dumping place</a:t>
            </a:r>
            <a:r>
              <a:rPr lang="en-GB" sz="2500" dirty="0" smtClean="0"/>
              <a:t> in urban areas. </a:t>
            </a:r>
          </a:p>
          <a:p>
            <a:pPr>
              <a:buFont typeface="Arial" pitchFamily="34" charset="0"/>
              <a:buChar char="•"/>
            </a:pPr>
            <a:endParaRPr lang="en-GB" sz="2500" dirty="0" smtClean="0"/>
          </a:p>
          <a:p>
            <a:pPr>
              <a:buFont typeface="Arial" pitchFamily="34" charset="0"/>
              <a:buChar char="•"/>
            </a:pPr>
            <a:r>
              <a:rPr lang="en-GB" sz="2500" dirty="0" smtClean="0"/>
              <a:t> Therefore, it is necessary to start </a:t>
            </a:r>
            <a:r>
              <a:rPr lang="en-GB" sz="2500" dirty="0" smtClean="0">
                <a:solidFill>
                  <a:srgbClr val="FFFF00"/>
                </a:solidFill>
              </a:rPr>
              <a:t>recycling and re-use of demolition concrete waste</a:t>
            </a:r>
            <a:r>
              <a:rPr lang="en-GB" sz="2500" dirty="0" smtClean="0"/>
              <a:t> to save environment, cost and energy.</a:t>
            </a:r>
          </a:p>
          <a:p>
            <a:pPr>
              <a:buFont typeface="Arial" pitchFamily="34" charset="0"/>
              <a:buChar char="•"/>
            </a:pPr>
            <a:endParaRPr lang="en-GB" sz="2500" dirty="0" smtClean="0"/>
          </a:p>
          <a:p>
            <a:pPr>
              <a:buFont typeface="Arial" pitchFamily="34" charset="0"/>
              <a:buChar char="•"/>
            </a:pPr>
            <a:r>
              <a:rPr lang="en-GB" sz="2500" dirty="0" smtClean="0"/>
              <a:t> The use of recycled aggregates from construction and demolition wastes is showing prospective application in construction as </a:t>
            </a:r>
            <a:r>
              <a:rPr lang="en-GB" sz="2500" dirty="0" smtClean="0">
                <a:solidFill>
                  <a:srgbClr val="FFFF00"/>
                </a:solidFill>
              </a:rPr>
              <a:t>alternative to natural aggregates.</a:t>
            </a:r>
            <a:endParaRPr lang="en-IN" sz="2500" dirty="0">
              <a:solidFill>
                <a:srgbClr val="FFFF00"/>
              </a:solidFill>
            </a:endParaRPr>
          </a:p>
        </p:txBody>
      </p:sp>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INTRODUCTION (CONTD….)</a:t>
            </a:r>
            <a:endParaRPr lang="en-US" sz="1500" cap="al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9624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SOURCE OF AGGREGATE</a:t>
            </a:r>
            <a:endParaRPr lang="en-US" sz="2500" b="1" cap="all" dirty="0">
              <a:solidFill>
                <a:srgbClr val="002060"/>
              </a:solidFill>
            </a:endParaRPr>
          </a:p>
        </p:txBody>
      </p:sp>
      <p:sp>
        <p:nvSpPr>
          <p:cNvPr id="3" name="TextBox 2"/>
          <p:cNvSpPr txBox="1"/>
          <p:nvPr/>
        </p:nvSpPr>
        <p:spPr>
          <a:xfrm>
            <a:off x="304800" y="762000"/>
            <a:ext cx="9220200" cy="5478423"/>
          </a:xfrm>
          <a:prstGeom prst="rect">
            <a:avLst/>
          </a:prstGeom>
          <a:noFill/>
        </p:spPr>
        <p:txBody>
          <a:bodyPr wrap="square" rtlCol="0">
            <a:spAutoFit/>
          </a:bodyPr>
          <a:lstStyle/>
          <a:p>
            <a:pPr lvl="0" algn="just">
              <a:buFont typeface="Arial" pitchFamily="34" charset="0"/>
              <a:buChar char="•"/>
            </a:pPr>
            <a:r>
              <a:rPr lang="en-GB" sz="2500" dirty="0" smtClean="0"/>
              <a:t> The enormous quantities of demolished concrete are available at various construction sites. </a:t>
            </a:r>
          </a:p>
          <a:p>
            <a:pPr lvl="0" algn="just">
              <a:buFont typeface="Arial" pitchFamily="34" charset="0"/>
              <a:buChar char="•"/>
            </a:pPr>
            <a:endParaRPr lang="en-GB" sz="2500" dirty="0" smtClean="0"/>
          </a:p>
          <a:p>
            <a:pPr lvl="0" algn="just">
              <a:buFont typeface="Arial" pitchFamily="34" charset="0"/>
              <a:buChar char="•"/>
            </a:pPr>
            <a:r>
              <a:rPr lang="en-GB" sz="2500" dirty="0" smtClean="0"/>
              <a:t> Many old buildings, concrete pavements, bridges and other structures have </a:t>
            </a:r>
            <a:r>
              <a:rPr lang="en-GB" sz="2500" dirty="0" smtClean="0">
                <a:solidFill>
                  <a:srgbClr val="FFFF00"/>
                </a:solidFill>
              </a:rPr>
              <a:t>overcome their age and limit of use due to structural deterioration</a:t>
            </a:r>
            <a:r>
              <a:rPr lang="en-GB" sz="2500" dirty="0" smtClean="0"/>
              <a:t> beyond repairs and need to be demolished.</a:t>
            </a:r>
          </a:p>
          <a:p>
            <a:pPr lvl="0" algn="just">
              <a:buFont typeface="Arial" pitchFamily="34" charset="0"/>
              <a:buChar char="•"/>
            </a:pPr>
            <a:endParaRPr lang="en-GB" sz="2500" dirty="0" smtClean="0"/>
          </a:p>
          <a:p>
            <a:pPr algn="just">
              <a:buFont typeface="Arial" pitchFamily="34" charset="0"/>
              <a:buChar char="•"/>
            </a:pPr>
            <a:r>
              <a:rPr lang="en-GB" sz="2500" dirty="0" smtClean="0"/>
              <a:t> The structures, even adequate to use are under demolition because they are </a:t>
            </a:r>
            <a:r>
              <a:rPr lang="en-GB" sz="2500" dirty="0" smtClean="0">
                <a:solidFill>
                  <a:srgbClr val="FFFF00"/>
                </a:solidFill>
              </a:rPr>
              <a:t>not serving the needs in present scenario</a:t>
            </a:r>
            <a:r>
              <a:rPr lang="en-GB" sz="2500" dirty="0" smtClean="0"/>
              <a:t>.</a:t>
            </a:r>
          </a:p>
          <a:p>
            <a:pPr algn="just">
              <a:buFont typeface="Arial" pitchFamily="34" charset="0"/>
              <a:buChar char="•"/>
            </a:pPr>
            <a:endParaRPr lang="en-GB" sz="2500" dirty="0" smtClean="0"/>
          </a:p>
          <a:p>
            <a:pPr lvl="0" algn="just">
              <a:buFont typeface="Arial" pitchFamily="34" charset="0"/>
              <a:buChar char="•"/>
            </a:pPr>
            <a:r>
              <a:rPr lang="en-GB" sz="2500" dirty="0" smtClean="0"/>
              <a:t> Structures are turned into debris resulting from </a:t>
            </a:r>
            <a:r>
              <a:rPr lang="en-GB" sz="2500" dirty="0" smtClean="0">
                <a:solidFill>
                  <a:srgbClr val="FFFF00"/>
                </a:solidFill>
              </a:rPr>
              <a:t>natural disasters</a:t>
            </a:r>
            <a:r>
              <a:rPr lang="en-GB" sz="2500" dirty="0" smtClean="0"/>
              <a:t> like earthquake, cyclone and floods etc.</a:t>
            </a:r>
            <a:endParaRPr lang="en-IN" sz="2500" dirty="0" smtClean="0"/>
          </a:p>
          <a:p>
            <a:pPr lvl="0" algn="just"/>
            <a:endParaRPr lang="en-GB" sz="2500" dirty="0" smtClean="0"/>
          </a:p>
          <a:p>
            <a:pPr algn="just">
              <a:buFont typeface="Arial" pitchFamily="34" charset="0"/>
              <a:buChar char="•"/>
            </a:pPr>
            <a:r>
              <a:rPr lang="en-GB" sz="2500" dirty="0" smtClean="0"/>
              <a:t> New construction is required for </a:t>
            </a:r>
            <a:r>
              <a:rPr lang="en-GB" sz="2500" dirty="0" smtClean="0">
                <a:solidFill>
                  <a:srgbClr val="FFFF00"/>
                </a:solidFill>
              </a:rPr>
              <a:t>better economic growth</a:t>
            </a:r>
            <a:r>
              <a:rPr lang="en-GB" sz="25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962400"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cap="all" dirty="0" smtClean="0">
                <a:solidFill>
                  <a:srgbClr val="002060"/>
                </a:solidFill>
              </a:rPr>
              <a:t>PROCEDURE TO OBTAIN RCA</a:t>
            </a:r>
            <a:endParaRPr lang="en-US" sz="2500" b="1" cap="all" dirty="0">
              <a:solidFill>
                <a:srgbClr val="002060"/>
              </a:solidFill>
            </a:endParaRPr>
          </a:p>
        </p:txBody>
      </p:sp>
      <p:sp>
        <p:nvSpPr>
          <p:cNvPr id="3" name="TextBox 2"/>
          <p:cNvSpPr txBox="1"/>
          <p:nvPr/>
        </p:nvSpPr>
        <p:spPr>
          <a:xfrm>
            <a:off x="304800" y="1013460"/>
            <a:ext cx="9220200" cy="3939540"/>
          </a:xfrm>
          <a:prstGeom prst="rect">
            <a:avLst/>
          </a:prstGeom>
          <a:noFill/>
        </p:spPr>
        <p:txBody>
          <a:bodyPr wrap="square" rtlCol="0">
            <a:spAutoFit/>
          </a:bodyPr>
          <a:lstStyle/>
          <a:p>
            <a:pPr lvl="0" algn="just">
              <a:buFont typeface="Arial" pitchFamily="34" charset="0"/>
              <a:buChar char="•"/>
            </a:pPr>
            <a:r>
              <a:rPr lang="en-GB" sz="2500" dirty="0" smtClean="0"/>
              <a:t> </a:t>
            </a:r>
            <a:r>
              <a:rPr lang="en-IN" sz="2500" dirty="0" smtClean="0"/>
              <a:t>Recycled concrete aggregates (RCA) contain not only the original aggregates, </a:t>
            </a:r>
            <a:r>
              <a:rPr lang="en-IN" sz="2500" dirty="0" smtClean="0">
                <a:solidFill>
                  <a:srgbClr val="FFFF00"/>
                </a:solidFill>
              </a:rPr>
              <a:t>but also hydrated cement paste.</a:t>
            </a:r>
          </a:p>
          <a:p>
            <a:pPr lvl="0" algn="just">
              <a:buFont typeface="Arial" pitchFamily="34" charset="0"/>
              <a:buChar char="•"/>
            </a:pPr>
            <a:endParaRPr lang="en-US" sz="2500" dirty="0" smtClean="0"/>
          </a:p>
          <a:p>
            <a:pPr lvl="0" algn="just">
              <a:buFont typeface="Arial" pitchFamily="34" charset="0"/>
              <a:buChar char="•"/>
            </a:pPr>
            <a:r>
              <a:rPr lang="en-US" sz="2500" dirty="0" smtClean="0"/>
              <a:t> </a:t>
            </a:r>
            <a:r>
              <a:rPr lang="en-IN" sz="2500" dirty="0" smtClean="0"/>
              <a:t>Recycling of aggregate can take place either </a:t>
            </a:r>
            <a:r>
              <a:rPr lang="en-IN" sz="2500" dirty="0" smtClean="0">
                <a:solidFill>
                  <a:srgbClr val="FFFF00"/>
                </a:solidFill>
              </a:rPr>
              <a:t>at the site</a:t>
            </a:r>
            <a:r>
              <a:rPr lang="en-IN" sz="2500" dirty="0" smtClean="0"/>
              <a:t> from which the material is sourced using mobile crushers, </a:t>
            </a:r>
            <a:r>
              <a:rPr lang="en-IN" sz="2500" dirty="0" smtClean="0">
                <a:solidFill>
                  <a:srgbClr val="FFFF00"/>
                </a:solidFill>
              </a:rPr>
              <a:t>or</a:t>
            </a:r>
            <a:r>
              <a:rPr lang="en-IN" sz="2500" dirty="0" smtClean="0"/>
              <a:t> the</a:t>
            </a:r>
            <a:br>
              <a:rPr lang="en-IN" sz="2500" dirty="0" smtClean="0"/>
            </a:br>
            <a:r>
              <a:rPr lang="en-IN" sz="2500" dirty="0" smtClean="0"/>
              <a:t>material may be transported to a </a:t>
            </a:r>
            <a:r>
              <a:rPr lang="en-IN" sz="2500" dirty="0" smtClean="0">
                <a:solidFill>
                  <a:srgbClr val="FFFF00"/>
                </a:solidFill>
              </a:rPr>
              <a:t>central recycling facility</a:t>
            </a:r>
            <a:r>
              <a:rPr lang="en-IN" sz="2500" dirty="0" smtClean="0"/>
              <a:t> where large stockpiles may be accumulated.</a:t>
            </a:r>
          </a:p>
          <a:p>
            <a:pPr lvl="0" algn="just">
              <a:buFont typeface="Arial" pitchFamily="34" charset="0"/>
              <a:buChar char="•"/>
            </a:pPr>
            <a:endParaRPr lang="en-US" sz="2500" dirty="0" smtClean="0"/>
          </a:p>
          <a:p>
            <a:pPr lvl="0" algn="just">
              <a:buFont typeface="Arial" pitchFamily="34" charset="0"/>
              <a:buChar char="•"/>
            </a:pPr>
            <a:r>
              <a:rPr lang="en-US" sz="2500" dirty="0" smtClean="0"/>
              <a:t> </a:t>
            </a:r>
            <a:r>
              <a:rPr lang="en-IN" sz="2500" dirty="0" smtClean="0"/>
              <a:t>Recycled aggregates from these central recycling facilities undergo a number of processes to ensure higher quality.</a:t>
            </a:r>
            <a:endParaRPr lang="en-GB" sz="25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38919"/>
            <a:ext cx="9220200" cy="4708981"/>
          </a:xfrm>
          <a:prstGeom prst="rect">
            <a:avLst/>
          </a:prstGeom>
          <a:noFill/>
        </p:spPr>
        <p:txBody>
          <a:bodyPr wrap="square" rtlCol="0">
            <a:spAutoFit/>
          </a:bodyPr>
          <a:lstStyle/>
          <a:p>
            <a:pPr>
              <a:buFont typeface="Arial" pitchFamily="34" charset="0"/>
              <a:buChar char="•"/>
            </a:pPr>
            <a:r>
              <a:rPr lang="en-GB" sz="2500" dirty="0" smtClean="0"/>
              <a:t> </a:t>
            </a:r>
            <a:r>
              <a:rPr lang="en-GB" sz="2500" dirty="0" smtClean="0">
                <a:solidFill>
                  <a:srgbClr val="FFFF00"/>
                </a:solidFill>
              </a:rPr>
              <a:t>Various process</a:t>
            </a:r>
            <a:r>
              <a:rPr lang="en-GB" sz="2500" dirty="0" smtClean="0"/>
              <a:t> involve, </a:t>
            </a:r>
            <a:r>
              <a:rPr lang="en-IN" sz="2500" dirty="0" smtClean="0"/>
              <a:t>crushing, pre-sizing, sorting, screening and contaminant elimination.</a:t>
            </a:r>
          </a:p>
          <a:p>
            <a:pPr>
              <a:buFont typeface="Arial" pitchFamily="34" charset="0"/>
              <a:buChar char="•"/>
            </a:pPr>
            <a:endParaRPr lang="en-IN" sz="2500" dirty="0" smtClean="0"/>
          </a:p>
          <a:p>
            <a:pPr>
              <a:buFont typeface="Arial" pitchFamily="34" charset="0"/>
              <a:buChar char="•"/>
            </a:pPr>
            <a:r>
              <a:rPr lang="en-IN" sz="2500" dirty="0" smtClean="0"/>
              <a:t> Then to start with clean, quality aggregate in order to meet design criteria easily and </a:t>
            </a:r>
            <a:r>
              <a:rPr lang="en-IN" sz="2500" dirty="0" smtClean="0">
                <a:solidFill>
                  <a:srgbClr val="FFFF00"/>
                </a:solidFill>
              </a:rPr>
              <a:t>ultimately get a quality product</a:t>
            </a:r>
            <a:r>
              <a:rPr lang="en-IN" sz="2500" dirty="0" smtClean="0"/>
              <a:t> that will go into end use.</a:t>
            </a:r>
            <a:endParaRPr lang="en-GB" sz="2500" dirty="0" smtClean="0"/>
          </a:p>
          <a:p>
            <a:pPr>
              <a:buFont typeface="Arial" pitchFamily="34" charset="0"/>
              <a:buChar char="•"/>
            </a:pPr>
            <a:endParaRPr lang="en-GB" sz="2500" dirty="0" smtClean="0"/>
          </a:p>
          <a:p>
            <a:pPr>
              <a:buFont typeface="Arial" pitchFamily="34" charset="0"/>
              <a:buChar char="•"/>
            </a:pPr>
            <a:r>
              <a:rPr lang="en-GB" sz="2500" dirty="0" smtClean="0"/>
              <a:t> </a:t>
            </a:r>
            <a:r>
              <a:rPr lang="en-GB" sz="2500" dirty="0" smtClean="0">
                <a:solidFill>
                  <a:srgbClr val="FFFF00"/>
                </a:solidFill>
              </a:rPr>
              <a:t>Further </a:t>
            </a:r>
            <a:r>
              <a:rPr lang="en-IN" sz="2500" dirty="0" smtClean="0">
                <a:solidFill>
                  <a:srgbClr val="FFFF00"/>
                </a:solidFill>
              </a:rPr>
              <a:t>cleaning</a:t>
            </a:r>
            <a:r>
              <a:rPr lang="en-IN" sz="2500" dirty="0" smtClean="0"/>
              <a:t> is also done to ensure the recycled concrete product is free of dirt, clay, wood, plastic and organic materials. This is done by </a:t>
            </a:r>
            <a:r>
              <a:rPr lang="en-IN" sz="2500" dirty="0" smtClean="0">
                <a:solidFill>
                  <a:srgbClr val="FFFF00"/>
                </a:solidFill>
              </a:rPr>
              <a:t>water floatation, hand picking, air separators, and electromagnetic separators.</a:t>
            </a:r>
            <a:r>
              <a:rPr lang="en-IN" sz="2500" dirty="0" smtClean="0"/>
              <a:t/>
            </a:r>
            <a:br>
              <a:rPr lang="en-IN" sz="2500" dirty="0" smtClean="0"/>
            </a:br>
            <a:endParaRPr lang="en-IN" sz="2500" dirty="0"/>
          </a:p>
        </p:txBody>
      </p:sp>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PROCEDURE (CONTD….)</a:t>
            </a:r>
            <a:endParaRPr lang="en-US" sz="1500" cap="al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PROCEDURE (CONTD….)</a:t>
            </a:r>
            <a:endParaRPr lang="en-US" sz="1500" cap="all" dirty="0"/>
          </a:p>
        </p:txBody>
      </p:sp>
      <p:pic>
        <p:nvPicPr>
          <p:cNvPr id="2050" name="Picture 2"/>
          <p:cNvPicPr>
            <a:picLocks noChangeAspect="1" noChangeArrowheads="1"/>
          </p:cNvPicPr>
          <p:nvPr/>
        </p:nvPicPr>
        <p:blipFill>
          <a:blip r:embed="rId2"/>
          <a:srcRect/>
          <a:stretch>
            <a:fillRect/>
          </a:stretch>
        </p:blipFill>
        <p:spPr bwMode="auto">
          <a:xfrm>
            <a:off x="114451" y="457200"/>
            <a:ext cx="9677098"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0" y="152401"/>
            <a:ext cx="2438400" cy="323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cap="all" dirty="0" smtClean="0"/>
              <a:t>PROCEDURE (CONTD….)</a:t>
            </a:r>
            <a:endParaRPr lang="en-US" sz="1500" cap="all" dirty="0"/>
          </a:p>
        </p:txBody>
      </p:sp>
      <p:pic>
        <p:nvPicPr>
          <p:cNvPr id="5" name="Picture 4" descr="pic-links.jpg"/>
          <p:cNvPicPr>
            <a:picLocks noChangeAspect="1"/>
          </p:cNvPicPr>
          <p:nvPr/>
        </p:nvPicPr>
        <p:blipFill>
          <a:blip r:embed="rId2"/>
          <a:stretch>
            <a:fillRect/>
          </a:stretch>
        </p:blipFill>
        <p:spPr>
          <a:xfrm>
            <a:off x="304800" y="609600"/>
            <a:ext cx="8610600" cy="2819400"/>
          </a:xfrm>
          <a:prstGeom prst="rect">
            <a:avLst/>
          </a:prstGeom>
        </p:spPr>
      </p:pic>
      <p:pic>
        <p:nvPicPr>
          <p:cNvPr id="6" name="Picture 5" descr="pic-how.jpg"/>
          <p:cNvPicPr>
            <a:picLocks noChangeAspect="1"/>
          </p:cNvPicPr>
          <p:nvPr/>
        </p:nvPicPr>
        <p:blipFill>
          <a:blip r:embed="rId3"/>
          <a:stretch>
            <a:fillRect/>
          </a:stretch>
        </p:blipFill>
        <p:spPr>
          <a:xfrm>
            <a:off x="304800" y="3657600"/>
            <a:ext cx="8763000" cy="2514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TotalTime>
  <Words>1433</Words>
  <Application>Microsoft Office PowerPoint</Application>
  <PresentationFormat>A4 Paper (210x297 mm)</PresentationFormat>
  <Paragraphs>159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2_Custom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Rups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Rup</dc:creator>
  <cp:lastModifiedBy>Rups</cp:lastModifiedBy>
  <cp:revision>595</cp:revision>
  <dcterms:created xsi:type="dcterms:W3CDTF">2010-03-07T23:30:50Z</dcterms:created>
  <dcterms:modified xsi:type="dcterms:W3CDTF">2010-11-19T03:34:54Z</dcterms:modified>
</cp:coreProperties>
</file>