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1" r:id="rId5"/>
    <p:sldId id="264" r:id="rId6"/>
    <p:sldId id="265" r:id="rId7"/>
    <p:sldId id="266" r:id="rId8"/>
    <p:sldId id="267" r:id="rId9"/>
    <p:sldId id="269" r:id="rId10"/>
    <p:sldId id="273" r:id="rId11"/>
    <p:sldId id="274" r:id="rId12"/>
    <p:sldId id="272" r:id="rId13"/>
    <p:sldId id="275" r:id="rId14"/>
    <p:sldId id="276" r:id="rId15"/>
    <p:sldId id="292" r:id="rId16"/>
    <p:sldId id="277" r:id="rId17"/>
    <p:sldId id="293" r:id="rId18"/>
    <p:sldId id="278" r:id="rId19"/>
    <p:sldId id="279" r:id="rId20"/>
    <p:sldId id="294" r:id="rId21"/>
    <p:sldId id="280" r:id="rId22"/>
    <p:sldId id="281" r:id="rId23"/>
    <p:sldId id="282" r:id="rId24"/>
    <p:sldId id="295" r:id="rId25"/>
    <p:sldId id="283" r:id="rId26"/>
    <p:sldId id="296" r:id="rId27"/>
    <p:sldId id="284" r:id="rId28"/>
    <p:sldId id="297" r:id="rId29"/>
    <p:sldId id="286" r:id="rId30"/>
    <p:sldId id="287" r:id="rId31"/>
    <p:sldId id="288" r:id="rId32"/>
    <p:sldId id="289" r:id="rId33"/>
    <p:sldId id="290" r:id="rId34"/>
    <p:sldId id="291" r:id="rId35"/>
    <p:sldId id="298" r:id="rId36"/>
    <p:sldId id="299" r:id="rId37"/>
    <p:sldId id="300" r:id="rId38"/>
    <p:sldId id="302"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0.35186203139701955"/>
          <c:y val="5.6204167660860463E-2"/>
          <c:w val="0.44129989139288772"/>
          <c:h val="0.68545728120191851"/>
        </c:manualLayout>
      </c:layout>
      <c:bar3DChart>
        <c:barDir val="col"/>
        <c:grouping val="standard"/>
        <c:ser>
          <c:idx val="0"/>
          <c:order val="0"/>
          <c:tx>
            <c:strRef>
              <c:f>Sheet1!$B$1</c:f>
              <c:strCache>
                <c:ptCount val="1"/>
                <c:pt idx="0">
                  <c:v>with bacteria</c:v>
                </c:pt>
              </c:strCache>
            </c:strRef>
          </c:tx>
          <c:cat>
            <c:numRef>
              <c:f>Sheet1!$A$2:$A$5</c:f>
              <c:numCache>
                <c:formatCode>General</c:formatCode>
                <c:ptCount val="4"/>
                <c:pt idx="0">
                  <c:v>3.1749999999999998</c:v>
                </c:pt>
                <c:pt idx="1">
                  <c:v>9.5250000000000004</c:v>
                </c:pt>
              </c:numCache>
            </c:numRef>
          </c:cat>
          <c:val>
            <c:numRef>
              <c:f>Sheet1!$B$2:$B$5</c:f>
              <c:numCache>
                <c:formatCode>General</c:formatCode>
                <c:ptCount val="4"/>
                <c:pt idx="0">
                  <c:v>44</c:v>
                </c:pt>
                <c:pt idx="1">
                  <c:v>34</c:v>
                </c:pt>
              </c:numCache>
            </c:numRef>
          </c:val>
        </c:ser>
        <c:ser>
          <c:idx val="1"/>
          <c:order val="1"/>
          <c:tx>
            <c:strRef>
              <c:f>Sheet1!$C$1</c:f>
              <c:strCache>
                <c:ptCount val="1"/>
                <c:pt idx="0">
                  <c:v>without bacteria</c:v>
                </c:pt>
              </c:strCache>
            </c:strRef>
          </c:tx>
          <c:cat>
            <c:numRef>
              <c:f>Sheet1!$A$2:$A$5</c:f>
              <c:numCache>
                <c:formatCode>General</c:formatCode>
                <c:ptCount val="4"/>
                <c:pt idx="0">
                  <c:v>3.1749999999999998</c:v>
                </c:pt>
                <c:pt idx="1">
                  <c:v>9.5250000000000004</c:v>
                </c:pt>
              </c:numCache>
            </c:numRef>
          </c:cat>
          <c:val>
            <c:numRef>
              <c:f>Sheet1!$C$2:$C$5</c:f>
              <c:numCache>
                <c:formatCode>General</c:formatCode>
                <c:ptCount val="4"/>
                <c:pt idx="0">
                  <c:v>35</c:v>
                </c:pt>
                <c:pt idx="1">
                  <c:v>32</c:v>
                </c:pt>
              </c:numCache>
            </c:numRef>
          </c:val>
        </c:ser>
        <c:shape val="box"/>
        <c:axId val="62431232"/>
        <c:axId val="62432768"/>
        <c:axId val="53948416"/>
      </c:bar3DChart>
      <c:catAx>
        <c:axId val="62431232"/>
        <c:scaling>
          <c:orientation val="minMax"/>
        </c:scaling>
        <c:axPos val="b"/>
        <c:numFmt formatCode="General" sourceLinked="1"/>
        <c:tickLblPos val="nextTo"/>
        <c:txPr>
          <a:bodyPr/>
          <a:lstStyle/>
          <a:p>
            <a:pPr>
              <a:defRPr>
                <a:solidFill>
                  <a:schemeClr val="accent1"/>
                </a:solidFill>
              </a:defRPr>
            </a:pPr>
            <a:endParaRPr lang="en-US"/>
          </a:p>
        </c:txPr>
        <c:crossAx val="62432768"/>
        <c:crosses val="autoZero"/>
        <c:auto val="1"/>
        <c:lblAlgn val="ctr"/>
        <c:lblOffset val="100"/>
      </c:catAx>
      <c:valAx>
        <c:axId val="62432768"/>
        <c:scaling>
          <c:orientation val="minMax"/>
          <c:max val="40"/>
          <c:min val="30"/>
        </c:scaling>
        <c:axPos val="l"/>
        <c:majorGridlines/>
        <c:numFmt formatCode="General" sourceLinked="1"/>
        <c:tickLblPos val="nextTo"/>
        <c:txPr>
          <a:bodyPr/>
          <a:lstStyle/>
          <a:p>
            <a:pPr>
              <a:defRPr sz="2800" b="0" i="0">
                <a:solidFill>
                  <a:schemeClr val="accent1"/>
                </a:solidFill>
                <a:latin typeface="+mn-lt"/>
              </a:defRPr>
            </a:pPr>
            <a:endParaRPr lang="en-US"/>
          </a:p>
        </c:txPr>
        <c:crossAx val="62431232"/>
        <c:crosses val="autoZero"/>
        <c:crossBetween val="between"/>
        <c:majorUnit val="2"/>
        <c:minorUnit val="2"/>
      </c:valAx>
      <c:serAx>
        <c:axId val="53948416"/>
        <c:scaling>
          <c:orientation val="minMax"/>
        </c:scaling>
        <c:delete val="1"/>
        <c:axPos val="b"/>
        <c:tickLblPos val="nextTo"/>
        <c:crossAx val="62432768"/>
        <c:crosses val="autoZero"/>
      </c:serAx>
    </c:plotArea>
    <c:legend>
      <c:legendPos val="r"/>
      <c:legendEntry>
        <c:idx val="0"/>
        <c:txPr>
          <a:bodyPr/>
          <a:lstStyle/>
          <a:p>
            <a:pPr>
              <a:defRPr>
                <a:solidFill>
                  <a:schemeClr val="accent1"/>
                </a:solidFill>
              </a:defRPr>
            </a:pPr>
            <a:endParaRPr lang="en-US"/>
          </a:p>
        </c:txPr>
      </c:legendEntry>
      <c:legendEntry>
        <c:idx val="1"/>
        <c:txPr>
          <a:bodyPr/>
          <a:lstStyle/>
          <a:p>
            <a:pPr>
              <a:defRPr>
                <a:solidFill>
                  <a:schemeClr val="accent1"/>
                </a:solidFill>
              </a:defRPr>
            </a:pPr>
            <a:endParaRPr lang="en-US"/>
          </a:p>
        </c:txPr>
      </c:legendEntry>
      <c:layout>
        <c:manualLayout>
          <c:xMode val="edge"/>
          <c:yMode val="edge"/>
          <c:x val="0.62680784861569971"/>
          <c:y val="0.38678998965997191"/>
          <c:w val="0.25223800633168275"/>
          <c:h val="0.13408307657195023"/>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manualLayout>
          <c:layoutTarget val="inner"/>
          <c:xMode val="edge"/>
          <c:yMode val="edge"/>
          <c:x val="7.0911708953047534E-2"/>
          <c:y val="4.4861391929187512E-2"/>
          <c:w val="0.68268652182365863"/>
          <c:h val="0.6724717962886233"/>
        </c:manualLayout>
      </c:layout>
      <c:bar3DChart>
        <c:barDir val="col"/>
        <c:grouping val="standard"/>
        <c:ser>
          <c:idx val="0"/>
          <c:order val="0"/>
          <c:tx>
            <c:strRef>
              <c:f>Sheet1!$B$1</c:f>
              <c:strCache>
                <c:ptCount val="1"/>
                <c:pt idx="0">
                  <c:v>with bacteria</c:v>
                </c:pt>
              </c:strCache>
            </c:strRef>
          </c:tx>
          <c:cat>
            <c:numRef>
              <c:f>Sheet1!$A$2:$A$5</c:f>
              <c:numCache>
                <c:formatCode>General</c:formatCode>
                <c:ptCount val="4"/>
                <c:pt idx="0">
                  <c:v>12.7</c:v>
                </c:pt>
                <c:pt idx="1">
                  <c:v>19</c:v>
                </c:pt>
                <c:pt idx="2">
                  <c:v>25.4</c:v>
                </c:pt>
              </c:numCache>
            </c:numRef>
          </c:cat>
          <c:val>
            <c:numRef>
              <c:f>Sheet1!$B$2:$B$5</c:f>
              <c:numCache>
                <c:formatCode>General</c:formatCode>
                <c:ptCount val="4"/>
                <c:pt idx="0">
                  <c:v>48</c:v>
                </c:pt>
                <c:pt idx="1">
                  <c:v>40</c:v>
                </c:pt>
                <c:pt idx="2">
                  <c:v>29</c:v>
                </c:pt>
              </c:numCache>
            </c:numRef>
          </c:val>
        </c:ser>
        <c:ser>
          <c:idx val="1"/>
          <c:order val="1"/>
          <c:tx>
            <c:strRef>
              <c:f>Sheet1!$C$1</c:f>
              <c:strCache>
                <c:ptCount val="1"/>
                <c:pt idx="0">
                  <c:v>without bacteria </c:v>
                </c:pt>
              </c:strCache>
            </c:strRef>
          </c:tx>
          <c:cat>
            <c:numRef>
              <c:f>Sheet1!$A$2:$A$5</c:f>
              <c:numCache>
                <c:formatCode>General</c:formatCode>
                <c:ptCount val="4"/>
                <c:pt idx="0">
                  <c:v>12.7</c:v>
                </c:pt>
                <c:pt idx="1">
                  <c:v>19</c:v>
                </c:pt>
                <c:pt idx="2">
                  <c:v>25.4</c:v>
                </c:pt>
              </c:numCache>
            </c:numRef>
          </c:cat>
          <c:val>
            <c:numRef>
              <c:f>Sheet1!$C$2:$C$5</c:f>
              <c:numCache>
                <c:formatCode>General</c:formatCode>
                <c:ptCount val="4"/>
                <c:pt idx="0">
                  <c:v>47</c:v>
                </c:pt>
                <c:pt idx="1">
                  <c:v>38</c:v>
                </c:pt>
                <c:pt idx="2">
                  <c:v>19</c:v>
                </c:pt>
              </c:numCache>
            </c:numRef>
          </c:val>
        </c:ser>
        <c:shape val="box"/>
        <c:axId val="62477056"/>
        <c:axId val="62478592"/>
        <c:axId val="77889536"/>
      </c:bar3DChart>
      <c:catAx>
        <c:axId val="62477056"/>
        <c:scaling>
          <c:orientation val="minMax"/>
        </c:scaling>
        <c:axPos val="b"/>
        <c:numFmt formatCode="General" sourceLinked="1"/>
        <c:tickLblPos val="nextTo"/>
        <c:txPr>
          <a:bodyPr/>
          <a:lstStyle/>
          <a:p>
            <a:pPr>
              <a:defRPr>
                <a:solidFill>
                  <a:schemeClr val="accent1"/>
                </a:solidFill>
              </a:defRPr>
            </a:pPr>
            <a:endParaRPr lang="en-US"/>
          </a:p>
        </c:txPr>
        <c:crossAx val="62478592"/>
        <c:crosses val="autoZero"/>
        <c:auto val="1"/>
        <c:lblAlgn val="ctr"/>
        <c:lblOffset val="100"/>
      </c:catAx>
      <c:valAx>
        <c:axId val="62478592"/>
        <c:scaling>
          <c:orientation val="minMax"/>
          <c:max val="50"/>
          <c:min val="0"/>
        </c:scaling>
        <c:axPos val="l"/>
        <c:majorGridlines/>
        <c:numFmt formatCode="General" sourceLinked="1"/>
        <c:tickLblPos val="nextTo"/>
        <c:txPr>
          <a:bodyPr/>
          <a:lstStyle/>
          <a:p>
            <a:pPr>
              <a:defRPr>
                <a:solidFill>
                  <a:schemeClr val="accent1"/>
                </a:solidFill>
              </a:defRPr>
            </a:pPr>
            <a:endParaRPr lang="en-US"/>
          </a:p>
        </c:txPr>
        <c:crossAx val="62477056"/>
        <c:crosses val="autoZero"/>
        <c:crossBetween val="between"/>
      </c:valAx>
      <c:serAx>
        <c:axId val="77889536"/>
        <c:scaling>
          <c:orientation val="minMax"/>
        </c:scaling>
        <c:delete val="1"/>
        <c:axPos val="b"/>
        <c:tickLblPos val="nextTo"/>
        <c:crossAx val="62478592"/>
        <c:crosses val="autoZero"/>
      </c:serAx>
    </c:plotArea>
    <c:legend>
      <c:legendPos val="r"/>
      <c:layout/>
      <c:txPr>
        <a:bodyPr/>
        <a:lstStyle/>
        <a:p>
          <a:pPr>
            <a:defRPr>
              <a:solidFill>
                <a:schemeClr val="accent1"/>
              </a:solidFill>
            </a:defRPr>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cat>
            <c:strRef>
              <c:f>Sheet1!$A$2:$A$6</c:f>
              <c:strCache>
                <c:ptCount val="4"/>
                <c:pt idx="0">
                  <c:v>4.3*10^8</c:v>
                </c:pt>
                <c:pt idx="1">
                  <c:v>8.6*10^8</c:v>
                </c:pt>
                <c:pt idx="2">
                  <c:v>4.3*10^9</c:v>
                </c:pt>
                <c:pt idx="3">
                  <c:v>without bacteria</c:v>
                </c:pt>
              </c:strCache>
            </c:strRef>
          </c:cat>
          <c:val>
            <c:numRef>
              <c:f>Sheet1!$B$2:$B$6</c:f>
              <c:numCache>
                <c:formatCode>General</c:formatCode>
                <c:ptCount val="5"/>
                <c:pt idx="0">
                  <c:v>41</c:v>
                </c:pt>
                <c:pt idx="1">
                  <c:v>48</c:v>
                </c:pt>
                <c:pt idx="2">
                  <c:v>46</c:v>
                </c:pt>
                <c:pt idx="3">
                  <c:v>37</c:v>
                </c:pt>
              </c:numCache>
            </c:numRef>
          </c:val>
        </c:ser>
        <c:axId val="80179584"/>
        <c:axId val="80181120"/>
      </c:barChart>
      <c:catAx>
        <c:axId val="80179584"/>
        <c:scaling>
          <c:orientation val="minMax"/>
        </c:scaling>
        <c:axPos val="b"/>
        <c:tickLblPos val="nextTo"/>
        <c:txPr>
          <a:bodyPr/>
          <a:lstStyle/>
          <a:p>
            <a:pPr>
              <a:defRPr>
                <a:solidFill>
                  <a:schemeClr val="accent1"/>
                </a:solidFill>
              </a:defRPr>
            </a:pPr>
            <a:endParaRPr lang="en-US"/>
          </a:p>
        </c:txPr>
        <c:crossAx val="80181120"/>
        <c:crosses val="autoZero"/>
        <c:auto val="1"/>
        <c:lblAlgn val="ctr"/>
        <c:lblOffset val="100"/>
      </c:catAx>
      <c:valAx>
        <c:axId val="80181120"/>
        <c:scaling>
          <c:orientation val="minMax"/>
          <c:max val="50"/>
          <c:min val="0"/>
        </c:scaling>
        <c:axPos val="l"/>
        <c:majorGridlines/>
        <c:numFmt formatCode="General" sourceLinked="1"/>
        <c:tickLblPos val="nextTo"/>
        <c:txPr>
          <a:bodyPr/>
          <a:lstStyle/>
          <a:p>
            <a:pPr>
              <a:defRPr>
                <a:solidFill>
                  <a:schemeClr val="accent1"/>
                </a:solidFill>
              </a:defRPr>
            </a:pPr>
            <a:endParaRPr lang="en-US"/>
          </a:p>
        </c:txPr>
        <c:crossAx val="80179584"/>
        <c:crosses val="autoZero"/>
        <c:crossBetween val="between"/>
        <c:majorUnit val="10"/>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control </c:v>
                </c:pt>
              </c:strCache>
            </c:strRef>
          </c:tx>
          <c:cat>
            <c:strRef>
              <c:f>Sheet1!$A$2:$A$5</c:f>
              <c:strCache>
                <c:ptCount val="4"/>
                <c:pt idx="0">
                  <c:v>3 days</c:v>
                </c:pt>
                <c:pt idx="1">
                  <c:v>7 days</c:v>
                </c:pt>
                <c:pt idx="2">
                  <c:v>11 days</c:v>
                </c:pt>
                <c:pt idx="3">
                  <c:v>14 days</c:v>
                </c:pt>
              </c:strCache>
            </c:strRef>
          </c:cat>
          <c:val>
            <c:numRef>
              <c:f>Sheet1!$B$2:$B$5</c:f>
              <c:numCache>
                <c:formatCode>General</c:formatCode>
                <c:ptCount val="4"/>
                <c:pt idx="0">
                  <c:v>4.0000000000000022E-2</c:v>
                </c:pt>
                <c:pt idx="1">
                  <c:v>0.1</c:v>
                </c:pt>
                <c:pt idx="2">
                  <c:v>0.16</c:v>
                </c:pt>
                <c:pt idx="3">
                  <c:v>0.23</c:v>
                </c:pt>
              </c:numCache>
            </c:numRef>
          </c:val>
        </c:ser>
        <c:ser>
          <c:idx val="1"/>
          <c:order val="1"/>
          <c:tx>
            <c:strRef>
              <c:f>Sheet1!$C$1</c:f>
              <c:strCache>
                <c:ptCount val="1"/>
                <c:pt idx="0">
                  <c:v>1*10^6</c:v>
                </c:pt>
              </c:strCache>
            </c:strRef>
          </c:tx>
          <c:cat>
            <c:strRef>
              <c:f>Sheet1!$A$2:$A$5</c:f>
              <c:strCache>
                <c:ptCount val="4"/>
                <c:pt idx="0">
                  <c:v>3 days</c:v>
                </c:pt>
                <c:pt idx="1">
                  <c:v>7 days</c:v>
                </c:pt>
                <c:pt idx="2">
                  <c:v>11 days</c:v>
                </c:pt>
                <c:pt idx="3">
                  <c:v>14 days</c:v>
                </c:pt>
              </c:strCache>
            </c:strRef>
          </c:cat>
          <c:val>
            <c:numRef>
              <c:f>Sheet1!$C$2:$C$5</c:f>
              <c:numCache>
                <c:formatCode>General</c:formatCode>
                <c:ptCount val="4"/>
                <c:pt idx="0">
                  <c:v>3.0000000000000002E-2</c:v>
                </c:pt>
                <c:pt idx="1">
                  <c:v>9.0000000000000024E-2</c:v>
                </c:pt>
                <c:pt idx="2">
                  <c:v>0.14000000000000001</c:v>
                </c:pt>
                <c:pt idx="3">
                  <c:v>0.2</c:v>
                </c:pt>
              </c:numCache>
            </c:numRef>
          </c:val>
        </c:ser>
        <c:ser>
          <c:idx val="2"/>
          <c:order val="2"/>
          <c:tx>
            <c:strRef>
              <c:f>Sheet1!$D$1</c:f>
              <c:strCache>
                <c:ptCount val="1"/>
                <c:pt idx="0">
                  <c:v>1*10^7</c:v>
                </c:pt>
              </c:strCache>
            </c:strRef>
          </c:tx>
          <c:cat>
            <c:strRef>
              <c:f>Sheet1!$A$2:$A$5</c:f>
              <c:strCache>
                <c:ptCount val="4"/>
                <c:pt idx="0">
                  <c:v>3 days</c:v>
                </c:pt>
                <c:pt idx="1">
                  <c:v>7 days</c:v>
                </c:pt>
                <c:pt idx="2">
                  <c:v>11 days</c:v>
                </c:pt>
                <c:pt idx="3">
                  <c:v>14 days</c:v>
                </c:pt>
              </c:strCache>
            </c:strRef>
          </c:cat>
          <c:val>
            <c:numRef>
              <c:f>Sheet1!$D$2:$D$5</c:f>
              <c:numCache>
                <c:formatCode>General</c:formatCode>
                <c:ptCount val="4"/>
                <c:pt idx="0">
                  <c:v>2.5000000000000001E-2</c:v>
                </c:pt>
                <c:pt idx="1">
                  <c:v>8.0000000000000043E-2</c:v>
                </c:pt>
                <c:pt idx="2">
                  <c:v>0.13</c:v>
                </c:pt>
                <c:pt idx="3">
                  <c:v>0.19</c:v>
                </c:pt>
              </c:numCache>
            </c:numRef>
          </c:val>
        </c:ser>
        <c:ser>
          <c:idx val="3"/>
          <c:order val="3"/>
          <c:tx>
            <c:strRef>
              <c:f>Sheet1!$E$1</c:f>
              <c:strCache>
                <c:ptCount val="1"/>
                <c:pt idx="0">
                  <c:v>8.6*10^8</c:v>
                </c:pt>
              </c:strCache>
            </c:strRef>
          </c:tx>
          <c:cat>
            <c:strRef>
              <c:f>Sheet1!$A$2:$A$5</c:f>
              <c:strCache>
                <c:ptCount val="4"/>
                <c:pt idx="0">
                  <c:v>3 days</c:v>
                </c:pt>
                <c:pt idx="1">
                  <c:v>7 days</c:v>
                </c:pt>
                <c:pt idx="2">
                  <c:v>11 days</c:v>
                </c:pt>
                <c:pt idx="3">
                  <c:v>14 days</c:v>
                </c:pt>
              </c:strCache>
            </c:strRef>
          </c:cat>
          <c:val>
            <c:numRef>
              <c:f>Sheet1!$E$2:$E$5</c:f>
              <c:numCache>
                <c:formatCode>General</c:formatCode>
                <c:ptCount val="4"/>
                <c:pt idx="0">
                  <c:v>2.0000000000000011E-2</c:v>
                </c:pt>
                <c:pt idx="1">
                  <c:v>7.5000000000000011E-2</c:v>
                </c:pt>
                <c:pt idx="2">
                  <c:v>0.12400000000000012</c:v>
                </c:pt>
                <c:pt idx="3">
                  <c:v>0.17500000000000004</c:v>
                </c:pt>
              </c:numCache>
            </c:numRef>
          </c:val>
        </c:ser>
        <c:ser>
          <c:idx val="4"/>
          <c:order val="4"/>
          <c:tx>
            <c:strRef>
              <c:f>Sheet1!$F$1</c:f>
              <c:strCache>
                <c:ptCount val="1"/>
                <c:pt idx="0">
                  <c:v>1*10^9</c:v>
                </c:pt>
              </c:strCache>
            </c:strRef>
          </c:tx>
          <c:cat>
            <c:strRef>
              <c:f>Sheet1!$A$2:$A$5</c:f>
              <c:strCache>
                <c:ptCount val="4"/>
                <c:pt idx="0">
                  <c:v>3 days</c:v>
                </c:pt>
                <c:pt idx="1">
                  <c:v>7 days</c:v>
                </c:pt>
                <c:pt idx="2">
                  <c:v>11 days</c:v>
                </c:pt>
                <c:pt idx="3">
                  <c:v>14 days</c:v>
                </c:pt>
              </c:strCache>
            </c:strRef>
          </c:cat>
          <c:val>
            <c:numRef>
              <c:f>Sheet1!$F$2:$F$5</c:f>
              <c:numCache>
                <c:formatCode>General</c:formatCode>
                <c:ptCount val="4"/>
                <c:pt idx="0">
                  <c:v>2.0000000000000011E-2</c:v>
                </c:pt>
                <c:pt idx="1">
                  <c:v>7.0000000000000021E-2</c:v>
                </c:pt>
                <c:pt idx="2">
                  <c:v>0.12000000000000002</c:v>
                </c:pt>
                <c:pt idx="3">
                  <c:v>0.17</c:v>
                </c:pt>
              </c:numCache>
            </c:numRef>
          </c:val>
        </c:ser>
        <c:axId val="82231680"/>
        <c:axId val="82233216"/>
      </c:barChart>
      <c:catAx>
        <c:axId val="82231680"/>
        <c:scaling>
          <c:orientation val="minMax"/>
        </c:scaling>
        <c:axPos val="b"/>
        <c:tickLblPos val="nextTo"/>
        <c:txPr>
          <a:bodyPr/>
          <a:lstStyle/>
          <a:p>
            <a:pPr>
              <a:defRPr>
                <a:solidFill>
                  <a:schemeClr val="accent1"/>
                </a:solidFill>
              </a:defRPr>
            </a:pPr>
            <a:endParaRPr lang="en-US"/>
          </a:p>
        </c:txPr>
        <c:crossAx val="82233216"/>
        <c:crosses val="autoZero"/>
        <c:auto val="1"/>
        <c:lblAlgn val="ctr"/>
        <c:lblOffset val="100"/>
      </c:catAx>
      <c:valAx>
        <c:axId val="82233216"/>
        <c:scaling>
          <c:orientation val="minMax"/>
          <c:max val="0.30000000000000032"/>
          <c:min val="0"/>
        </c:scaling>
        <c:axPos val="l"/>
        <c:majorGridlines/>
        <c:numFmt formatCode="General" sourceLinked="1"/>
        <c:tickLblPos val="nextTo"/>
        <c:txPr>
          <a:bodyPr/>
          <a:lstStyle/>
          <a:p>
            <a:pPr>
              <a:defRPr>
                <a:solidFill>
                  <a:schemeClr val="accent1"/>
                </a:solidFill>
              </a:defRPr>
            </a:pPr>
            <a:endParaRPr lang="en-US"/>
          </a:p>
        </c:txPr>
        <c:crossAx val="82231680"/>
        <c:crosses val="autoZero"/>
        <c:crossBetween val="between"/>
        <c:majorUnit val="0.1"/>
      </c:valAx>
    </c:plotArea>
    <c:legend>
      <c:legendPos val="r"/>
      <c:layout/>
      <c:txPr>
        <a:bodyPr/>
        <a:lstStyle/>
        <a:p>
          <a:pPr>
            <a:defRPr>
              <a:solidFill>
                <a:schemeClr val="accent1"/>
              </a:solidFill>
            </a:defRPr>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control</c:v>
                </c:pt>
              </c:strCache>
            </c:strRef>
          </c:tx>
          <c:cat>
            <c:numRef>
              <c:f>Sheet1!$A$2:$A$11</c:f>
              <c:numCache>
                <c:formatCode>General</c:formatCode>
                <c:ptCount val="10"/>
                <c:pt idx="0">
                  <c:v>0</c:v>
                </c:pt>
                <c:pt idx="1">
                  <c:v>7</c:v>
                </c:pt>
                <c:pt idx="2">
                  <c:v>14</c:v>
                </c:pt>
                <c:pt idx="3">
                  <c:v>21</c:v>
                </c:pt>
                <c:pt idx="4">
                  <c:v>28</c:v>
                </c:pt>
                <c:pt idx="5">
                  <c:v>35</c:v>
                </c:pt>
                <c:pt idx="6">
                  <c:v>42</c:v>
                </c:pt>
                <c:pt idx="7">
                  <c:v>49</c:v>
                </c:pt>
                <c:pt idx="8">
                  <c:v>56</c:v>
                </c:pt>
                <c:pt idx="9">
                  <c:v>63</c:v>
                </c:pt>
              </c:numCache>
            </c:numRef>
          </c:cat>
          <c:val>
            <c:numRef>
              <c:f>Sheet1!$B$2:$B$11</c:f>
              <c:numCache>
                <c:formatCode>General</c:formatCode>
                <c:ptCount val="10"/>
                <c:pt idx="0">
                  <c:v>0</c:v>
                </c:pt>
                <c:pt idx="1">
                  <c:v>5.4000000000000098E-3</c:v>
                </c:pt>
                <c:pt idx="2">
                  <c:v>7.0000000000000097E-3</c:v>
                </c:pt>
                <c:pt idx="3">
                  <c:v>9.0000000000000028E-3</c:v>
                </c:pt>
                <c:pt idx="4">
                  <c:v>1.2999999999999998E-2</c:v>
                </c:pt>
                <c:pt idx="5">
                  <c:v>1.3100000000000021E-2</c:v>
                </c:pt>
                <c:pt idx="6">
                  <c:v>1.3200000000000024E-2</c:v>
                </c:pt>
                <c:pt idx="7">
                  <c:v>1.3400000000000025E-2</c:v>
                </c:pt>
                <c:pt idx="8">
                  <c:v>1.3500000000000024E-2</c:v>
                </c:pt>
              </c:numCache>
            </c:numRef>
          </c:val>
        </c:ser>
        <c:ser>
          <c:idx val="1"/>
          <c:order val="1"/>
          <c:tx>
            <c:strRef>
              <c:f>Sheet1!$C$1</c:f>
              <c:strCache>
                <c:ptCount val="1"/>
                <c:pt idx="0">
                  <c:v>1*10^6</c:v>
                </c:pt>
              </c:strCache>
            </c:strRef>
          </c:tx>
          <c:cat>
            <c:numRef>
              <c:f>Sheet1!$A$2:$A$11</c:f>
              <c:numCache>
                <c:formatCode>General</c:formatCode>
                <c:ptCount val="10"/>
                <c:pt idx="0">
                  <c:v>0</c:v>
                </c:pt>
                <c:pt idx="1">
                  <c:v>7</c:v>
                </c:pt>
                <c:pt idx="2">
                  <c:v>14</c:v>
                </c:pt>
                <c:pt idx="3">
                  <c:v>21</c:v>
                </c:pt>
                <c:pt idx="4">
                  <c:v>28</c:v>
                </c:pt>
                <c:pt idx="5">
                  <c:v>35</c:v>
                </c:pt>
                <c:pt idx="6">
                  <c:v>42</c:v>
                </c:pt>
                <c:pt idx="7">
                  <c:v>49</c:v>
                </c:pt>
                <c:pt idx="8">
                  <c:v>56</c:v>
                </c:pt>
                <c:pt idx="9">
                  <c:v>63</c:v>
                </c:pt>
              </c:numCache>
            </c:numRef>
          </c:cat>
          <c:val>
            <c:numRef>
              <c:f>Sheet1!$C$2:$C$11</c:f>
              <c:numCache>
                <c:formatCode>General</c:formatCode>
                <c:ptCount val="10"/>
                <c:pt idx="0">
                  <c:v>0</c:v>
                </c:pt>
                <c:pt idx="1">
                  <c:v>4.6000000000000034E-3</c:v>
                </c:pt>
                <c:pt idx="2">
                  <c:v>6.0000000000000097E-3</c:v>
                </c:pt>
                <c:pt idx="3">
                  <c:v>8.0000000000000192E-3</c:v>
                </c:pt>
                <c:pt idx="4">
                  <c:v>1.0999999999999998E-2</c:v>
                </c:pt>
                <c:pt idx="5">
                  <c:v>1.1100000000000025E-2</c:v>
                </c:pt>
                <c:pt idx="6">
                  <c:v>1.1200000000000024E-2</c:v>
                </c:pt>
                <c:pt idx="7">
                  <c:v>1.1400000000000026E-2</c:v>
                </c:pt>
                <c:pt idx="8">
                  <c:v>1.1500000000000028E-2</c:v>
                </c:pt>
              </c:numCache>
            </c:numRef>
          </c:val>
        </c:ser>
        <c:ser>
          <c:idx val="2"/>
          <c:order val="2"/>
          <c:tx>
            <c:strRef>
              <c:f>Sheet1!$D$1</c:f>
              <c:strCache>
                <c:ptCount val="1"/>
                <c:pt idx="0">
                  <c:v>8.6*0^8</c:v>
                </c:pt>
              </c:strCache>
            </c:strRef>
          </c:tx>
          <c:cat>
            <c:numRef>
              <c:f>Sheet1!$A$2:$A$11</c:f>
              <c:numCache>
                <c:formatCode>General</c:formatCode>
                <c:ptCount val="10"/>
                <c:pt idx="0">
                  <c:v>0</c:v>
                </c:pt>
                <c:pt idx="1">
                  <c:v>7</c:v>
                </c:pt>
                <c:pt idx="2">
                  <c:v>14</c:v>
                </c:pt>
                <c:pt idx="3">
                  <c:v>21</c:v>
                </c:pt>
                <c:pt idx="4">
                  <c:v>28</c:v>
                </c:pt>
                <c:pt idx="5">
                  <c:v>35</c:v>
                </c:pt>
                <c:pt idx="6">
                  <c:v>42</c:v>
                </c:pt>
                <c:pt idx="7">
                  <c:v>49</c:v>
                </c:pt>
                <c:pt idx="8">
                  <c:v>56</c:v>
                </c:pt>
                <c:pt idx="9">
                  <c:v>63</c:v>
                </c:pt>
              </c:numCache>
            </c:numRef>
          </c:cat>
          <c:val>
            <c:numRef>
              <c:f>Sheet1!$D$2:$D$11</c:f>
              <c:numCache>
                <c:formatCode>General</c:formatCode>
                <c:ptCount val="10"/>
                <c:pt idx="0">
                  <c:v>0</c:v>
                </c:pt>
                <c:pt idx="1">
                  <c:v>2.5000000000000048E-3</c:v>
                </c:pt>
                <c:pt idx="2">
                  <c:v>3.9000000000000059E-3</c:v>
                </c:pt>
                <c:pt idx="3">
                  <c:v>6.0000000000000097E-3</c:v>
                </c:pt>
                <c:pt idx="4">
                  <c:v>6.5000000000000118E-3</c:v>
                </c:pt>
                <c:pt idx="5">
                  <c:v>6.6000000000000034E-3</c:v>
                </c:pt>
                <c:pt idx="6">
                  <c:v>6.7000000000000098E-3</c:v>
                </c:pt>
                <c:pt idx="7">
                  <c:v>6.8000000000000109E-3</c:v>
                </c:pt>
                <c:pt idx="8">
                  <c:v>6.9000000000000129E-3</c:v>
                </c:pt>
              </c:numCache>
            </c:numRef>
          </c:val>
        </c:ser>
        <c:ser>
          <c:idx val="3"/>
          <c:order val="3"/>
          <c:tx>
            <c:strRef>
              <c:f>Sheet1!$E$1</c:f>
              <c:strCache>
                <c:ptCount val="1"/>
                <c:pt idx="0">
                  <c:v>1*10^9</c:v>
                </c:pt>
              </c:strCache>
            </c:strRef>
          </c:tx>
          <c:cat>
            <c:numRef>
              <c:f>Sheet1!$A$2:$A$11</c:f>
              <c:numCache>
                <c:formatCode>General</c:formatCode>
                <c:ptCount val="10"/>
                <c:pt idx="0">
                  <c:v>0</c:v>
                </c:pt>
                <c:pt idx="1">
                  <c:v>7</c:v>
                </c:pt>
                <c:pt idx="2">
                  <c:v>14</c:v>
                </c:pt>
                <c:pt idx="3">
                  <c:v>21</c:v>
                </c:pt>
                <c:pt idx="4">
                  <c:v>28</c:v>
                </c:pt>
                <c:pt idx="5">
                  <c:v>35</c:v>
                </c:pt>
                <c:pt idx="6">
                  <c:v>42</c:v>
                </c:pt>
                <c:pt idx="7">
                  <c:v>49</c:v>
                </c:pt>
                <c:pt idx="8">
                  <c:v>56</c:v>
                </c:pt>
                <c:pt idx="9">
                  <c:v>63</c:v>
                </c:pt>
              </c:numCache>
            </c:numRef>
          </c:cat>
          <c:val>
            <c:numRef>
              <c:f>Sheet1!$E$2:$E$11</c:f>
              <c:numCache>
                <c:formatCode>General</c:formatCode>
                <c:ptCount val="10"/>
                <c:pt idx="0">
                  <c:v>0</c:v>
                </c:pt>
                <c:pt idx="1">
                  <c:v>2.3000000000000043E-3</c:v>
                </c:pt>
                <c:pt idx="2">
                  <c:v>3.7000000000000088E-3</c:v>
                </c:pt>
                <c:pt idx="3">
                  <c:v>5.8000000000000013E-3</c:v>
                </c:pt>
                <c:pt idx="4">
                  <c:v>6.3000000000000087E-3</c:v>
                </c:pt>
                <c:pt idx="5">
                  <c:v>6.4000000000000116E-3</c:v>
                </c:pt>
                <c:pt idx="6">
                  <c:v>6.5000000000000118E-3</c:v>
                </c:pt>
                <c:pt idx="7">
                  <c:v>6.6000000000000034E-3</c:v>
                </c:pt>
                <c:pt idx="8">
                  <c:v>6.7000000000000098E-3</c:v>
                </c:pt>
              </c:numCache>
            </c:numRef>
          </c:val>
        </c:ser>
        <c:marker val="1"/>
        <c:axId val="82793600"/>
        <c:axId val="82795136"/>
      </c:lineChart>
      <c:catAx>
        <c:axId val="82793600"/>
        <c:scaling>
          <c:orientation val="minMax"/>
        </c:scaling>
        <c:axPos val="b"/>
        <c:numFmt formatCode="General" sourceLinked="1"/>
        <c:tickLblPos val="nextTo"/>
        <c:crossAx val="82795136"/>
        <c:crosses val="autoZero"/>
        <c:auto val="1"/>
        <c:lblAlgn val="ctr"/>
        <c:lblOffset val="100"/>
      </c:catAx>
      <c:valAx>
        <c:axId val="82795136"/>
        <c:scaling>
          <c:orientation val="minMax"/>
          <c:max val="1.5000000000000025E-2"/>
          <c:min val="0"/>
        </c:scaling>
        <c:axPos val="l"/>
        <c:majorGridlines/>
        <c:numFmt formatCode="General" sourceLinked="1"/>
        <c:tickLblPos val="nextTo"/>
        <c:crossAx val="82793600"/>
        <c:crosses val="autoZero"/>
        <c:crossBetween val="between"/>
        <c:majorUnit val="5.0000000000000105E-3"/>
      </c:valAx>
    </c:plotArea>
    <c:legend>
      <c:legendPos val="r"/>
      <c:layout/>
    </c:legend>
    <c:plotVisOnly val="1"/>
  </c:chart>
  <c:txPr>
    <a:bodyPr/>
    <a:lstStyle/>
    <a:p>
      <a:pPr>
        <a:defRPr sz="1800">
          <a:solidFill>
            <a:schemeClr val="accent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0 cycles</c:v>
                </c:pt>
              </c:strCache>
            </c:strRef>
          </c:tx>
          <c:cat>
            <c:strRef>
              <c:f>Sheet1!$A$2:$A$5</c:f>
              <c:strCache>
                <c:ptCount val="4"/>
                <c:pt idx="0">
                  <c:v>control</c:v>
                </c:pt>
                <c:pt idx="1">
                  <c:v>1*10^6</c:v>
                </c:pt>
                <c:pt idx="2">
                  <c:v>1*10^7</c:v>
                </c:pt>
                <c:pt idx="3">
                  <c:v>8.6*10^8</c:v>
                </c:pt>
              </c:strCache>
            </c:strRef>
          </c:cat>
          <c:val>
            <c:numRef>
              <c:f>Sheet1!$B$2:$B$5</c:f>
              <c:numCache>
                <c:formatCode>General</c:formatCode>
                <c:ptCount val="4"/>
                <c:pt idx="0">
                  <c:v>100</c:v>
                </c:pt>
                <c:pt idx="1">
                  <c:v>97</c:v>
                </c:pt>
                <c:pt idx="2">
                  <c:v>96</c:v>
                </c:pt>
                <c:pt idx="3">
                  <c:v>95</c:v>
                </c:pt>
              </c:numCache>
            </c:numRef>
          </c:val>
        </c:ser>
        <c:ser>
          <c:idx val="1"/>
          <c:order val="1"/>
          <c:tx>
            <c:strRef>
              <c:f>Sheet1!$C$1</c:f>
              <c:strCache>
                <c:ptCount val="1"/>
                <c:pt idx="0">
                  <c:v>210 cycles</c:v>
                </c:pt>
              </c:strCache>
            </c:strRef>
          </c:tx>
          <c:cat>
            <c:strRef>
              <c:f>Sheet1!$A$2:$A$5</c:f>
              <c:strCache>
                <c:ptCount val="4"/>
                <c:pt idx="0">
                  <c:v>control</c:v>
                </c:pt>
                <c:pt idx="1">
                  <c:v>1*10^6</c:v>
                </c:pt>
                <c:pt idx="2">
                  <c:v>1*10^7</c:v>
                </c:pt>
                <c:pt idx="3">
                  <c:v>8.6*10^8</c:v>
                </c:pt>
              </c:strCache>
            </c:strRef>
          </c:cat>
          <c:val>
            <c:numRef>
              <c:f>Sheet1!$C$2:$C$5</c:f>
              <c:numCache>
                <c:formatCode>General</c:formatCode>
                <c:ptCount val="4"/>
                <c:pt idx="0">
                  <c:v>85</c:v>
                </c:pt>
                <c:pt idx="1">
                  <c:v>89</c:v>
                </c:pt>
                <c:pt idx="2">
                  <c:v>91</c:v>
                </c:pt>
                <c:pt idx="3">
                  <c:v>93</c:v>
                </c:pt>
              </c:numCache>
            </c:numRef>
          </c:val>
        </c:ser>
        <c:axId val="82835328"/>
        <c:axId val="82836864"/>
      </c:barChart>
      <c:catAx>
        <c:axId val="82835328"/>
        <c:scaling>
          <c:orientation val="minMax"/>
        </c:scaling>
        <c:axPos val="b"/>
        <c:tickLblPos val="nextTo"/>
        <c:txPr>
          <a:bodyPr/>
          <a:lstStyle/>
          <a:p>
            <a:pPr>
              <a:defRPr>
                <a:solidFill>
                  <a:schemeClr val="accent1"/>
                </a:solidFill>
              </a:defRPr>
            </a:pPr>
            <a:endParaRPr lang="en-US"/>
          </a:p>
        </c:txPr>
        <c:crossAx val="82836864"/>
        <c:crosses val="autoZero"/>
        <c:auto val="1"/>
        <c:lblAlgn val="ctr"/>
        <c:lblOffset val="100"/>
      </c:catAx>
      <c:valAx>
        <c:axId val="82836864"/>
        <c:scaling>
          <c:orientation val="minMax"/>
          <c:max val="100"/>
          <c:min val="0"/>
        </c:scaling>
        <c:axPos val="l"/>
        <c:majorGridlines/>
        <c:numFmt formatCode="General" sourceLinked="1"/>
        <c:tickLblPos val="nextTo"/>
        <c:txPr>
          <a:bodyPr/>
          <a:lstStyle/>
          <a:p>
            <a:pPr>
              <a:defRPr>
                <a:solidFill>
                  <a:schemeClr val="accent1"/>
                </a:solidFill>
              </a:defRPr>
            </a:pPr>
            <a:endParaRPr lang="en-US"/>
          </a:p>
        </c:txPr>
        <c:crossAx val="82835328"/>
        <c:crosses val="autoZero"/>
        <c:crossBetween val="between"/>
        <c:majorUnit val="20"/>
      </c:valAx>
    </c:plotArea>
    <c:legend>
      <c:legendPos val="r"/>
      <c:layout/>
      <c:txPr>
        <a:bodyPr/>
        <a:lstStyle/>
        <a:p>
          <a:pPr>
            <a:defRPr>
              <a:solidFill>
                <a:schemeClr val="accent1"/>
              </a:solidFill>
            </a:defRPr>
          </a:pPr>
          <a:endParaRPr lang="en-US"/>
        </a:p>
      </c:txPr>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8" name="Slide Number Placeholder 7"/>
          <p:cNvSpPr>
            <a:spLocks noGrp="1"/>
          </p:cNvSpPr>
          <p:nvPr>
            <p:ph type="sldNum" sz="quarter" idx="11"/>
          </p:nvPr>
        </p:nvSpPr>
        <p:spPr/>
        <p:txBody>
          <a:bodyPr/>
          <a:lstStyle/>
          <a:p>
            <a:fld id="{38FA6707-0BBB-4DEE-9122-3FF7D1E003E6}"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3D3F02-0EBB-4113-92F4-3D230CCF9DC5}" type="datetimeFigureOut">
              <a:rPr lang="en-US" smtClean="0"/>
              <a:pPr/>
              <a:t>11/19/2010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38FA6707-0BBB-4DEE-9122-3FF7D1E003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F3D3F02-0EBB-4113-92F4-3D230CCF9DC5}" type="datetimeFigureOut">
              <a:rPr lang="en-US" smtClean="0"/>
              <a:pPr/>
              <a:t>11/19/2010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FA6707-0BBB-4DEE-9122-3FF7D1E003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F3D3F02-0EBB-4113-92F4-3D230CCF9DC5}" type="datetimeFigureOut">
              <a:rPr lang="en-US" smtClean="0"/>
              <a:pPr/>
              <a:t>11/19/2010</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8FA6707-0BBB-4DEE-9122-3FF7D1E003E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conomist.com/science/displaystory.cfm?story_id=13570058" TargetMode="External"/><Relationship Id="rId2" Type="http://schemas.openxmlformats.org/officeDocument/2006/relationships/hyperlink" Target="http://www.tudelft.nl/live/pagina.jsp?id=8691221d-ebab-4841-97cb-1cfacad3a4bc&amp;lang=n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81000"/>
            <a:ext cx="7343336" cy="2133600"/>
          </a:xfrm>
        </p:spPr>
        <p:txBody>
          <a:bodyPr/>
          <a:lstStyle/>
          <a:p>
            <a:r>
              <a:rPr smtClean="0"/>
              <a:t>SELF  HEALING  MATERIAL--</a:t>
            </a:r>
            <a:br>
              <a:rPr smtClean="0"/>
            </a:br>
            <a:r>
              <a:rPr smtClean="0"/>
              <a:t>BACTERIAL CONCRETE    </a:t>
            </a:r>
            <a:endParaRPr lang="en-US" dirty="0"/>
          </a:p>
        </p:txBody>
      </p:sp>
      <p:sp>
        <p:nvSpPr>
          <p:cNvPr id="3" name="Subtitle 2"/>
          <p:cNvSpPr>
            <a:spLocks noGrp="1"/>
          </p:cNvSpPr>
          <p:nvPr>
            <p:ph type="subTitle" idx="1"/>
          </p:nvPr>
        </p:nvSpPr>
        <p:spPr>
          <a:xfrm>
            <a:off x="5867400" y="4038600"/>
            <a:ext cx="2590800" cy="1447800"/>
          </a:xfrm>
        </p:spPr>
        <p:txBody>
          <a:bodyPr>
            <a:normAutofit/>
          </a:bodyPr>
          <a:lstStyle/>
          <a:p>
            <a:r>
              <a:rPr lang="en-US" sz="2400" dirty="0" smtClean="0">
                <a:solidFill>
                  <a:schemeClr val="accent1"/>
                </a:solidFill>
              </a:rPr>
              <a:t>PARIN PATEL</a:t>
            </a:r>
          </a:p>
          <a:p>
            <a:r>
              <a:rPr lang="en-US" sz="2400" dirty="0" smtClean="0">
                <a:solidFill>
                  <a:schemeClr val="accent1"/>
                </a:solidFill>
              </a:rPr>
              <a:t>SD-1410 </a:t>
            </a:r>
            <a:endParaRPr lang="en-US" sz="2400" dirty="0">
              <a:solidFill>
                <a:schemeClr val="accent1"/>
              </a:solidFill>
            </a:endParaRPr>
          </a:p>
        </p:txBody>
      </p:sp>
      <p:sp>
        <p:nvSpPr>
          <p:cNvPr id="4" name="Rectangle 3"/>
          <p:cNvSpPr/>
          <p:nvPr/>
        </p:nvSpPr>
        <p:spPr>
          <a:xfrm>
            <a:off x="609600" y="4648200"/>
            <a:ext cx="3810000" cy="1569660"/>
          </a:xfrm>
          <a:prstGeom prst="rect">
            <a:avLst/>
          </a:prstGeom>
        </p:spPr>
        <p:txBody>
          <a:bodyPr wrap="square">
            <a:spAutoFit/>
          </a:bodyPr>
          <a:lstStyle/>
          <a:p>
            <a:r>
              <a:rPr lang="en-US" sz="2400" dirty="0">
                <a:solidFill>
                  <a:schemeClr val="accent1"/>
                </a:solidFill>
              </a:rPr>
              <a:t>GUIDED </a:t>
            </a:r>
            <a:r>
              <a:rPr lang="en-US" sz="2400" dirty="0" smtClean="0">
                <a:solidFill>
                  <a:schemeClr val="accent1"/>
                </a:solidFill>
              </a:rPr>
              <a:t>BY:</a:t>
            </a:r>
          </a:p>
          <a:p>
            <a:r>
              <a:rPr lang="en-US" sz="2400" dirty="0" smtClean="0">
                <a:solidFill>
                  <a:schemeClr val="accent1"/>
                </a:solidFill>
              </a:rPr>
              <a:t>V.R. SHAH</a:t>
            </a:r>
          </a:p>
          <a:p>
            <a:r>
              <a:rPr lang="en-US" sz="2400" dirty="0" smtClean="0">
                <a:solidFill>
                  <a:schemeClr val="accent1"/>
                </a:solidFill>
              </a:rPr>
              <a:t>DHARA  SHAH </a:t>
            </a:r>
          </a:p>
          <a:p>
            <a:r>
              <a:rPr lang="en-US" sz="2400" dirty="0" smtClean="0">
                <a:solidFill>
                  <a:schemeClr val="accent1"/>
                </a:solidFill>
              </a:rPr>
              <a:t>ANAL SHAH</a:t>
            </a:r>
            <a:endParaRPr lang="en-US" sz="2400" dirty="0">
              <a:solidFill>
                <a:schemeClr val="accent1"/>
              </a:solidFill>
            </a:endParaRPr>
          </a:p>
        </p:txBody>
      </p:sp>
      <p:pic>
        <p:nvPicPr>
          <p:cNvPr id="5" name="Picture 4" descr="CEPT Uni LOGO Final - 23"/>
          <p:cNvPicPr>
            <a:picLocks noChangeAspect="1" noChangeArrowheads="1"/>
          </p:cNvPicPr>
          <p:nvPr/>
        </p:nvPicPr>
        <p:blipFill>
          <a:blip r:embed="rId2"/>
          <a:srcRect/>
          <a:stretch>
            <a:fillRect/>
          </a:stretch>
        </p:blipFill>
        <p:spPr>
          <a:xfrm>
            <a:off x="685800" y="2438400"/>
            <a:ext cx="1524000" cy="1905000"/>
          </a:xfrm>
          <a:prstGeom prst="rect">
            <a:avLst/>
          </a:prstGeo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447800"/>
          </a:xfrm>
        </p:spPr>
        <p:txBody>
          <a:bodyPr>
            <a:noAutofit/>
          </a:bodyPr>
          <a:lstStyle/>
          <a:p>
            <a:r>
              <a:rPr lang="en-US" sz="4400" dirty="0" smtClean="0"/>
              <a:t/>
            </a:r>
            <a:br>
              <a:rPr lang="en-US" sz="4400" dirty="0" smtClean="0"/>
            </a:br>
            <a:r>
              <a:rPr lang="en-US" sz="4400" dirty="0" smtClean="0">
                <a:solidFill>
                  <a:schemeClr val="accent1"/>
                </a:solidFill>
              </a:rPr>
              <a:t>Observed crack healing  in concrete </a:t>
            </a:r>
            <a:r>
              <a:rPr lang="en-US" sz="4400" b="1" dirty="0" smtClean="0"/>
              <a:t/>
            </a:r>
            <a:br>
              <a:rPr lang="en-US" sz="4400" b="1" dirty="0" smtClean="0"/>
            </a:br>
            <a:endParaRPr lang="en-US" sz="4400" dirty="0">
              <a:solidFill>
                <a:schemeClr val="accent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1600200"/>
            <a:ext cx="3962400" cy="452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8200" y="1600201"/>
            <a:ext cx="4191000" cy="4571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305800" cy="1401762"/>
          </a:xfrm>
        </p:spPr>
        <p:txBody>
          <a:bodyPr/>
          <a:lstStyle/>
          <a:p>
            <a:r>
              <a:rPr lang="en-US" dirty="0" smtClean="0">
                <a:solidFill>
                  <a:schemeClr val="accent1"/>
                </a:solidFill>
              </a:rPr>
              <a:t>Image showing effect of healing</a:t>
            </a:r>
            <a:endParaRPr lang="en-US" dirty="0">
              <a:solidFill>
                <a:schemeClr val="accent1"/>
              </a:solidFill>
            </a:endParaRPr>
          </a:p>
        </p:txBody>
      </p:sp>
      <p:pic>
        <p:nvPicPr>
          <p:cNvPr id="2050" name="Picture 2"/>
          <p:cNvPicPr>
            <a:picLocks noGrp="1" noChangeAspect="1" noChangeArrowheads="1"/>
          </p:cNvPicPr>
          <p:nvPr>
            <p:ph idx="1"/>
          </p:nvPr>
        </p:nvPicPr>
        <p:blipFill>
          <a:blip r:embed="rId2"/>
          <a:srcRect/>
          <a:stretch>
            <a:fillRect/>
          </a:stretch>
        </p:blipFill>
        <p:spPr>
          <a:xfrm>
            <a:off x="1066800" y="2057400"/>
            <a:ext cx="1066800" cy="3200400"/>
          </a:xfrm>
        </p:spPr>
      </p:pic>
      <p:pic>
        <p:nvPicPr>
          <p:cNvPr id="2051" name="Picture 3"/>
          <p:cNvPicPr>
            <a:picLocks noChangeAspect="1" noChangeArrowheads="1"/>
          </p:cNvPicPr>
          <p:nvPr/>
        </p:nvPicPr>
        <p:blipFill>
          <a:blip r:embed="rId3"/>
          <a:srcRect/>
          <a:stretch>
            <a:fillRect/>
          </a:stretch>
        </p:blipFill>
        <p:spPr bwMode="auto">
          <a:xfrm>
            <a:off x="2971800" y="2057400"/>
            <a:ext cx="1019175" cy="32004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953000" y="2057400"/>
            <a:ext cx="1066800" cy="3200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858000" y="2057400"/>
            <a:ext cx="10668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467600" cy="3306762"/>
          </a:xfrm>
        </p:spPr>
        <p:txBody>
          <a:bodyPr>
            <a:normAutofit fontScale="90000"/>
          </a:bodyPr>
          <a:lstStyle/>
          <a:p>
            <a:r>
              <a:rPr lang="en-US" dirty="0" smtClean="0">
                <a:solidFill>
                  <a:schemeClr val="accent1"/>
                </a:solidFill>
              </a:rPr>
              <a:t>Comparison of characteristics of bacterial concrete and concrete without bacteria through some of the test results…..</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accent1"/>
                </a:solidFill>
              </a:rPr>
              <a:t>(1) Effect of bacteria to various depth of                          cracks on stiffness</a:t>
            </a:r>
            <a:endParaRPr lang="en-US" sz="3600" dirty="0">
              <a:solidFill>
                <a:schemeClr val="accent1"/>
              </a:solidFill>
            </a:endParaRPr>
          </a:p>
        </p:txBody>
      </p:sp>
      <p:sp>
        <p:nvSpPr>
          <p:cNvPr id="3" name="Content Placeholder 2"/>
          <p:cNvSpPr>
            <a:spLocks noGrp="1"/>
          </p:cNvSpPr>
          <p:nvPr>
            <p:ph idx="1"/>
          </p:nvPr>
        </p:nvSpPr>
        <p:spPr>
          <a:xfrm>
            <a:off x="457200" y="1447800"/>
            <a:ext cx="8458200" cy="5257800"/>
          </a:xfrm>
        </p:spPr>
        <p:txBody>
          <a:bodyPr>
            <a:normAutofit/>
          </a:bodyPr>
          <a:lstStyle/>
          <a:p>
            <a:r>
              <a:rPr lang="en-US" sz="2400" dirty="0" smtClean="0">
                <a:solidFill>
                  <a:schemeClr val="accent1"/>
                </a:solidFill>
              </a:rPr>
              <a:t>Beam size of 152</a:t>
            </a:r>
            <a:r>
              <a:rPr lang="en-US" sz="2800" dirty="0" smtClean="0">
                <a:solidFill>
                  <a:schemeClr val="accent1"/>
                </a:solidFill>
              </a:rPr>
              <a:t>×</a:t>
            </a:r>
            <a:r>
              <a:rPr lang="en-US" sz="2400" dirty="0" smtClean="0">
                <a:solidFill>
                  <a:schemeClr val="accent1"/>
                </a:solidFill>
              </a:rPr>
              <a:t>25.4×25.4 mm </a:t>
            </a:r>
          </a:p>
          <a:p>
            <a:pPr>
              <a:buNone/>
            </a:pPr>
            <a:endParaRPr lang="en-US" sz="2400" dirty="0" smtClean="0">
              <a:solidFill>
                <a:schemeClr val="accent1"/>
              </a:solidFill>
            </a:endParaRPr>
          </a:p>
          <a:p>
            <a:r>
              <a:rPr lang="en-US" sz="2400" dirty="0" smtClean="0">
                <a:solidFill>
                  <a:schemeClr val="accent1"/>
                </a:solidFill>
              </a:rPr>
              <a:t>Cured for 28 days and keep exposed to air for 3 months</a:t>
            </a:r>
          </a:p>
          <a:p>
            <a:r>
              <a:rPr lang="en-US" sz="2400" dirty="0" smtClean="0">
                <a:solidFill>
                  <a:schemeClr val="accent1"/>
                </a:solidFill>
              </a:rPr>
              <a:t>Artificial cracks of depth 3.2mm and 9.5mm were cut on beam</a:t>
            </a:r>
          </a:p>
          <a:p>
            <a:r>
              <a:rPr lang="en-US" sz="2400" dirty="0" smtClean="0">
                <a:solidFill>
                  <a:schemeClr val="accent1"/>
                </a:solidFill>
              </a:rPr>
              <a:t>For each depth of crack made 10 specimen among them      5-were filled with bacteria</a:t>
            </a:r>
          </a:p>
          <a:p>
            <a:pPr>
              <a:buNone/>
            </a:pPr>
            <a:r>
              <a:rPr lang="en-US" sz="2400" dirty="0" smtClean="0">
                <a:solidFill>
                  <a:schemeClr val="accent1"/>
                </a:solidFill>
              </a:rPr>
              <a:t>     5- without bacteria kept as it is</a:t>
            </a:r>
          </a:p>
          <a:p>
            <a:pPr>
              <a:buNone/>
            </a:pPr>
            <a:endParaRPr lang="en-US" sz="2400" dirty="0" smtClean="0">
              <a:solidFill>
                <a:schemeClr val="accent1"/>
              </a:solidFill>
            </a:endParaRPr>
          </a:p>
          <a:p>
            <a:r>
              <a:rPr lang="en-US" sz="2400" dirty="0" smtClean="0">
                <a:solidFill>
                  <a:schemeClr val="accent1"/>
                </a:solidFill>
              </a:rPr>
              <a:t>Tested using one point loading system</a:t>
            </a:r>
          </a:p>
          <a:p>
            <a:pPr>
              <a:buNone/>
            </a:pPr>
            <a:endParaRPr lang="en-US" sz="2400" dirty="0" smtClean="0">
              <a:solidFill>
                <a:schemeClr val="accent1"/>
              </a:solidFill>
            </a:endParaRPr>
          </a:p>
          <a:p>
            <a:pPr>
              <a:buNone/>
            </a:pPr>
            <a:endParaRPr lang="en-US" sz="2800" dirty="0" smtClean="0">
              <a:solidFill>
                <a:schemeClr val="accent1"/>
              </a:solidFill>
            </a:endParaRPr>
          </a:p>
          <a:p>
            <a:endParaRPr lang="en-US" sz="2400" dirty="0" smtClean="0">
              <a:solidFill>
                <a:schemeClr val="accent1"/>
              </a:solidFill>
            </a:endParaRPr>
          </a:p>
          <a:p>
            <a:pPr>
              <a:buNone/>
            </a:pPr>
            <a:endParaRPr lang="en-US" sz="2400" dirty="0">
              <a:solidFill>
                <a:schemeClr val="accent1"/>
              </a:solidFill>
            </a:endParaRPr>
          </a:p>
        </p:txBody>
      </p:sp>
      <p:pic>
        <p:nvPicPr>
          <p:cNvPr id="4" name="Picture 3"/>
          <p:cNvPicPr/>
          <p:nvPr/>
        </p:nvPicPr>
        <p:blipFill>
          <a:blip r:embed="rId2"/>
          <a:srcRect/>
          <a:stretch>
            <a:fillRect/>
          </a:stretch>
        </p:blipFill>
        <p:spPr bwMode="auto">
          <a:xfrm>
            <a:off x="6172200" y="4876800"/>
            <a:ext cx="27432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05800" cy="5791200"/>
          </a:xfrm>
        </p:spPr>
        <p:txBody>
          <a:bodyPr>
            <a:normAutofit/>
          </a:bodyPr>
          <a:lstStyle/>
          <a:p>
            <a:r>
              <a:rPr lang="en-US" sz="2400" dirty="0" smtClean="0">
                <a:solidFill>
                  <a:schemeClr val="accent1"/>
                </a:solidFill>
              </a:rPr>
              <a:t>From the results graph of load and deflection were drawn from the slope of that curve stiffness is calculated.</a:t>
            </a:r>
          </a:p>
          <a:p>
            <a:endParaRPr lang="en-US" sz="2400" dirty="0" smtClean="0">
              <a:solidFill>
                <a:schemeClr val="accent1"/>
              </a:solidFill>
            </a:endParaRPr>
          </a:p>
          <a:p>
            <a:r>
              <a:rPr lang="en-US" sz="2400" dirty="0" smtClean="0">
                <a:solidFill>
                  <a:schemeClr val="accent1"/>
                </a:solidFill>
              </a:rPr>
              <a:t>In results it is obviously deeper cuts have shown lower stiffness value than shallower cuts</a:t>
            </a:r>
          </a:p>
          <a:p>
            <a:endParaRPr lang="en-US" sz="2400" dirty="0" smtClean="0">
              <a:solidFill>
                <a:schemeClr val="accent1"/>
              </a:solidFill>
            </a:endParaRPr>
          </a:p>
          <a:p>
            <a:r>
              <a:rPr lang="en-US" sz="2400" dirty="0" smtClean="0">
                <a:solidFill>
                  <a:schemeClr val="accent1"/>
                </a:solidFill>
              </a:rPr>
              <a:t>In beams where  bacteria were provided showed more effective remediation of cracks than other without bacteria</a:t>
            </a:r>
          </a:p>
          <a:p>
            <a:endParaRPr lang="en-US" sz="2400" dirty="0" smtClean="0">
              <a:solidFill>
                <a:schemeClr val="accent1"/>
              </a:solidFill>
            </a:endParaRPr>
          </a:p>
          <a:p>
            <a:r>
              <a:rPr lang="en-US" sz="2400" dirty="0" smtClean="0">
                <a:solidFill>
                  <a:schemeClr val="accent1"/>
                </a:solidFill>
              </a:rPr>
              <a:t>Stiffness of beams which were having bacteria showed increase in stiffness by 24% and 14% in beams with having depth 3.2mm and 9.5mm respectively.</a:t>
            </a:r>
          </a:p>
          <a:p>
            <a:endParaRPr lang="en-US" sz="2400" dirty="0" smtClean="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Comparison of stiffness value for different crack depths:</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228600" y="1524000"/>
          <a:ext cx="8077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09600" y="2971801"/>
            <a:ext cx="1143000" cy="646331"/>
          </a:xfrm>
          <a:prstGeom prst="rect">
            <a:avLst/>
          </a:prstGeom>
        </p:spPr>
        <p:txBody>
          <a:bodyPr wrap="square">
            <a:spAutoFit/>
          </a:bodyPr>
          <a:lstStyle/>
          <a:p>
            <a:r>
              <a:rPr lang="en-US" dirty="0" smtClean="0">
                <a:solidFill>
                  <a:schemeClr val="accent1"/>
                </a:solidFill>
              </a:rPr>
              <a:t>Stiffness</a:t>
            </a:r>
          </a:p>
          <a:p>
            <a:r>
              <a:rPr lang="en-US" dirty="0" smtClean="0">
                <a:solidFill>
                  <a:schemeClr val="accent1"/>
                </a:solidFill>
              </a:rPr>
              <a:t>(N/mm)</a:t>
            </a:r>
            <a:endParaRPr lang="en-US" dirty="0">
              <a:solidFill>
                <a:schemeClr val="accent1"/>
              </a:solidFill>
            </a:endParaRPr>
          </a:p>
        </p:txBody>
      </p:sp>
      <p:sp>
        <p:nvSpPr>
          <p:cNvPr id="6" name="Rectangle 5"/>
          <p:cNvSpPr/>
          <p:nvPr/>
        </p:nvSpPr>
        <p:spPr>
          <a:xfrm>
            <a:off x="3429000" y="5029200"/>
            <a:ext cx="3429000" cy="369332"/>
          </a:xfrm>
          <a:prstGeom prst="rect">
            <a:avLst/>
          </a:prstGeom>
        </p:spPr>
        <p:txBody>
          <a:bodyPr wrap="square">
            <a:spAutoFit/>
          </a:bodyPr>
          <a:lstStyle/>
          <a:p>
            <a:r>
              <a:rPr lang="en-US" dirty="0" smtClean="0">
                <a:solidFill>
                  <a:schemeClr val="accent1"/>
                </a:solidFill>
              </a:rPr>
              <a:t>Depth of crack (mm)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(2) Effect of bacteria to various depths of   crack on compressive strength:  </a:t>
            </a:r>
            <a:endParaRPr lang="en-US" sz="3200" dirty="0">
              <a:solidFill>
                <a:schemeClr val="accent1"/>
              </a:solidFill>
            </a:endParaRPr>
          </a:p>
        </p:txBody>
      </p:sp>
      <p:sp>
        <p:nvSpPr>
          <p:cNvPr id="3" name="Content Placeholder 2"/>
          <p:cNvSpPr>
            <a:spLocks noGrp="1"/>
          </p:cNvSpPr>
          <p:nvPr>
            <p:ph idx="1"/>
          </p:nvPr>
        </p:nvSpPr>
        <p:spPr>
          <a:xfrm>
            <a:off x="152400" y="1600200"/>
            <a:ext cx="8839200" cy="4953000"/>
          </a:xfrm>
        </p:spPr>
        <p:txBody>
          <a:bodyPr>
            <a:normAutofit/>
          </a:bodyPr>
          <a:lstStyle/>
          <a:p>
            <a:r>
              <a:rPr lang="en-US" sz="2400" dirty="0" smtClean="0">
                <a:solidFill>
                  <a:schemeClr val="accent1"/>
                </a:solidFill>
              </a:rPr>
              <a:t>cube size 50.8</a:t>
            </a:r>
            <a:r>
              <a:rPr lang="en-US" sz="2800" dirty="0" smtClean="0">
                <a:solidFill>
                  <a:schemeClr val="accent1"/>
                </a:solidFill>
              </a:rPr>
              <a:t>×</a:t>
            </a:r>
            <a:r>
              <a:rPr lang="en-US" sz="2400" dirty="0" smtClean="0">
                <a:solidFill>
                  <a:schemeClr val="accent1"/>
                </a:solidFill>
              </a:rPr>
              <a:t>50.8×50.8 mm</a:t>
            </a:r>
          </a:p>
          <a:p>
            <a:r>
              <a:rPr lang="en-US" sz="2400" dirty="0" smtClean="0">
                <a:solidFill>
                  <a:schemeClr val="accent1"/>
                </a:solidFill>
              </a:rPr>
              <a:t>Cured for 28 days kept exposed to air for 3 months</a:t>
            </a:r>
          </a:p>
          <a:p>
            <a:pPr>
              <a:buNone/>
            </a:pPr>
            <a:endParaRPr lang="en-US" sz="2400" dirty="0" smtClean="0">
              <a:solidFill>
                <a:schemeClr val="accent1"/>
              </a:solidFill>
            </a:endParaRPr>
          </a:p>
          <a:p>
            <a:r>
              <a:rPr lang="en-US" sz="2400" dirty="0" smtClean="0">
                <a:solidFill>
                  <a:schemeClr val="accent1"/>
                </a:solidFill>
              </a:rPr>
              <a:t>Cracks of depth 12.7mm, 19.05mm, 25.4mm were made</a:t>
            </a:r>
          </a:p>
          <a:p>
            <a:endParaRPr lang="en-US" sz="2400" dirty="0" smtClean="0">
              <a:solidFill>
                <a:schemeClr val="accent1"/>
              </a:solidFill>
            </a:endParaRPr>
          </a:p>
          <a:p>
            <a:r>
              <a:rPr lang="en-US" sz="2400" dirty="0" smtClean="0">
                <a:solidFill>
                  <a:schemeClr val="accent1"/>
                </a:solidFill>
              </a:rPr>
              <a:t>For each crack depth 10 Specimen were made among them 5- with bacteria and </a:t>
            </a:r>
          </a:p>
          <a:p>
            <a:pPr>
              <a:buNone/>
            </a:pPr>
            <a:r>
              <a:rPr lang="en-US" sz="2400" dirty="0" smtClean="0">
                <a:solidFill>
                  <a:schemeClr val="accent1"/>
                </a:solidFill>
              </a:rPr>
              <a:t>     5-without bacteria</a:t>
            </a:r>
          </a:p>
          <a:p>
            <a:pPr>
              <a:buNone/>
            </a:pPr>
            <a:endParaRPr lang="en-US" sz="2400" dirty="0" smtClean="0">
              <a:solidFill>
                <a:schemeClr val="accent1"/>
              </a:solidFill>
            </a:endParaRPr>
          </a:p>
          <a:p>
            <a:r>
              <a:rPr lang="en-US" sz="2400" dirty="0" smtClean="0">
                <a:solidFill>
                  <a:schemeClr val="accent1"/>
                </a:solidFill>
              </a:rPr>
              <a:t>Tested on compression testing machine</a:t>
            </a:r>
          </a:p>
          <a:p>
            <a:pPr>
              <a:buNone/>
            </a:pPr>
            <a:endParaRPr lang="en-US" sz="2400" dirty="0" smtClean="0">
              <a:solidFill>
                <a:schemeClr val="accent1"/>
              </a:solidFill>
            </a:endParaRPr>
          </a:p>
          <a:p>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Comparison of compressive strength of cubes with various crack depth:</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1371600" y="1600201"/>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667001"/>
            <a:ext cx="1524000" cy="923330"/>
          </a:xfrm>
          <a:prstGeom prst="rect">
            <a:avLst/>
          </a:prstGeom>
        </p:spPr>
        <p:txBody>
          <a:bodyPr wrap="square">
            <a:spAutoFit/>
          </a:bodyPr>
          <a:lstStyle/>
          <a:p>
            <a:r>
              <a:rPr lang="en-US" dirty="0" smtClean="0">
                <a:solidFill>
                  <a:schemeClr val="accent1"/>
                </a:solidFill>
              </a:rPr>
              <a:t>Compress- ive  strength in(Mpa)</a:t>
            </a:r>
            <a:endParaRPr lang="en-US" dirty="0">
              <a:solidFill>
                <a:schemeClr val="accent1"/>
              </a:solidFill>
            </a:endParaRPr>
          </a:p>
        </p:txBody>
      </p:sp>
      <p:sp>
        <p:nvSpPr>
          <p:cNvPr id="6" name="Rectangle 5"/>
          <p:cNvSpPr/>
          <p:nvPr/>
        </p:nvSpPr>
        <p:spPr>
          <a:xfrm>
            <a:off x="2870252" y="4876800"/>
            <a:ext cx="3403496" cy="369332"/>
          </a:xfrm>
          <a:prstGeom prst="rect">
            <a:avLst/>
          </a:prstGeom>
        </p:spPr>
        <p:txBody>
          <a:bodyPr wrap="square">
            <a:spAutoFit/>
          </a:bodyPr>
          <a:lstStyle/>
          <a:p>
            <a:r>
              <a:rPr lang="en-US" dirty="0" smtClean="0">
                <a:solidFill>
                  <a:schemeClr val="accent1"/>
                </a:solidFill>
              </a:rPr>
              <a:t>Depth of crack(mm)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7467600" cy="3992563"/>
          </a:xfrm>
        </p:spPr>
        <p:txBody>
          <a:bodyPr>
            <a:normAutofit/>
          </a:bodyPr>
          <a:lstStyle/>
          <a:p>
            <a:r>
              <a:rPr lang="en-US" sz="2400" dirty="0" smtClean="0">
                <a:solidFill>
                  <a:schemeClr val="accent1"/>
                </a:solidFill>
              </a:rPr>
              <a:t>Result showed increase in compressive strength of specimen with bacteria but in crack of depth 25.4mm it showed more significant result that its compressive increased by 80%</a:t>
            </a:r>
          </a:p>
          <a:p>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(3)Effects of different concentration of bacteria on compressive strength:</a:t>
            </a:r>
            <a:endParaRPr lang="en-US" sz="3200" dirty="0">
              <a:solidFill>
                <a:schemeClr val="accent1"/>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solidFill>
              </a:rPr>
              <a:t>Same specimen were made as it was in previous experiment</a:t>
            </a:r>
          </a:p>
          <a:p>
            <a:endParaRPr lang="en-US" sz="2400" dirty="0" smtClean="0">
              <a:solidFill>
                <a:schemeClr val="accent1"/>
              </a:solidFill>
            </a:endParaRPr>
          </a:p>
          <a:p>
            <a:r>
              <a:rPr lang="en-US" sz="2400" dirty="0" smtClean="0">
                <a:solidFill>
                  <a:schemeClr val="accent1"/>
                </a:solidFill>
              </a:rPr>
              <a:t>Cracks of  depth 3.2mm and 25.4 mm were made</a:t>
            </a:r>
          </a:p>
          <a:p>
            <a:r>
              <a:rPr lang="en-US" sz="2400" dirty="0" smtClean="0">
                <a:solidFill>
                  <a:schemeClr val="accent1"/>
                </a:solidFill>
              </a:rPr>
              <a:t>Total 9 specimen were made for each crack</a:t>
            </a:r>
          </a:p>
          <a:p>
            <a:endParaRPr lang="en-US" sz="2400" dirty="0" smtClean="0">
              <a:solidFill>
                <a:schemeClr val="accent1"/>
              </a:solidFill>
            </a:endParaRPr>
          </a:p>
          <a:p>
            <a:r>
              <a:rPr lang="en-US" sz="2400" dirty="0" smtClean="0">
                <a:solidFill>
                  <a:schemeClr val="accent1"/>
                </a:solidFill>
              </a:rPr>
              <a:t>Added bacteria of following concentration:</a:t>
            </a:r>
          </a:p>
          <a:p>
            <a:pPr>
              <a:buNone/>
            </a:pPr>
            <a:r>
              <a:rPr lang="en-US" sz="2400" dirty="0" smtClean="0">
                <a:solidFill>
                  <a:schemeClr val="accent1"/>
                </a:solidFill>
              </a:rPr>
              <a:t>        4.3× 10</a:t>
            </a:r>
            <a:r>
              <a:rPr lang="en-US" sz="2400" baseline="30000" dirty="0" smtClean="0">
                <a:solidFill>
                  <a:schemeClr val="accent1"/>
                </a:solidFill>
              </a:rPr>
              <a:t>8 </a:t>
            </a:r>
            <a:r>
              <a:rPr lang="en-US" sz="2400" dirty="0" smtClean="0">
                <a:solidFill>
                  <a:schemeClr val="accent1"/>
                </a:solidFill>
              </a:rPr>
              <a:t> cells/ml of water</a:t>
            </a:r>
          </a:p>
          <a:p>
            <a:pPr lvl="1">
              <a:buNone/>
            </a:pPr>
            <a:r>
              <a:rPr lang="en-US" sz="2000" dirty="0" smtClean="0">
                <a:solidFill>
                  <a:schemeClr val="accent1"/>
                </a:solidFill>
              </a:rPr>
              <a:t>    </a:t>
            </a:r>
            <a:r>
              <a:rPr lang="en-US" sz="2400" dirty="0" smtClean="0">
                <a:solidFill>
                  <a:schemeClr val="accent1"/>
                </a:solidFill>
              </a:rPr>
              <a:t>8.6× 10</a:t>
            </a:r>
            <a:r>
              <a:rPr lang="en-US" sz="2400" baseline="30000" dirty="0" smtClean="0">
                <a:solidFill>
                  <a:schemeClr val="accent1"/>
                </a:solidFill>
              </a:rPr>
              <a:t>8 </a:t>
            </a:r>
            <a:r>
              <a:rPr lang="en-US" sz="2400" dirty="0" smtClean="0">
                <a:solidFill>
                  <a:schemeClr val="accent1"/>
                </a:solidFill>
              </a:rPr>
              <a:t> cells/ml of water</a:t>
            </a:r>
          </a:p>
          <a:p>
            <a:pPr>
              <a:buNone/>
            </a:pPr>
            <a:r>
              <a:rPr lang="en-US" sz="2400" dirty="0" smtClean="0">
                <a:solidFill>
                  <a:schemeClr val="accent1"/>
                </a:solidFill>
              </a:rPr>
              <a:t>        4.3× 10</a:t>
            </a:r>
            <a:r>
              <a:rPr lang="en-US" sz="2400" baseline="30000" dirty="0" smtClean="0">
                <a:solidFill>
                  <a:schemeClr val="accent1"/>
                </a:solidFill>
              </a:rPr>
              <a:t>9 </a:t>
            </a:r>
            <a:r>
              <a:rPr lang="en-US" sz="2400" dirty="0" smtClean="0">
                <a:solidFill>
                  <a:schemeClr val="accent1"/>
                </a:solidFill>
              </a:rPr>
              <a:t> cells/ml of water</a:t>
            </a:r>
            <a:endParaRPr lang="en-US" sz="24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Introduction :</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solidFill>
              </a:rPr>
              <a:t>Concrete is a material which is  the most widely used building material in the world.</a:t>
            </a:r>
          </a:p>
          <a:p>
            <a:endParaRPr lang="en-US" sz="2400" dirty="0" smtClean="0">
              <a:solidFill>
                <a:schemeClr val="accent1"/>
              </a:solidFill>
            </a:endParaRPr>
          </a:p>
          <a:p>
            <a:r>
              <a:rPr lang="en-US" sz="2400" dirty="0" smtClean="0">
                <a:solidFill>
                  <a:schemeClr val="accent1"/>
                </a:solidFill>
              </a:rPr>
              <a:t>Natural processes such as weathering, faults, land subsidence, earthquakes, and human activities creates cracks in concrete structures.</a:t>
            </a:r>
          </a:p>
          <a:p>
            <a:pPr>
              <a:buNone/>
            </a:pPr>
            <a:endParaRPr lang="en-US" sz="2400" dirty="0" smtClean="0">
              <a:solidFill>
                <a:schemeClr val="accent1"/>
              </a:solidFill>
            </a:endParaRPr>
          </a:p>
          <a:p>
            <a:r>
              <a:rPr lang="en-US" sz="2400" dirty="0" smtClean="0">
                <a:solidFill>
                  <a:schemeClr val="accent1"/>
                </a:solidFill>
              </a:rPr>
              <a:t>Concrete expands and shrinks  with changes  in moisture and temperature and this tendency to shrink and expands causes cracks in concrete.</a:t>
            </a:r>
          </a:p>
          <a:p>
            <a:endParaRPr lang="en-US" sz="2400" dirty="0" smtClean="0">
              <a:solidFill>
                <a:schemeClr val="accent1"/>
              </a:solidFill>
            </a:endParaRPr>
          </a:p>
          <a:p>
            <a:pPr>
              <a:buNone/>
            </a:pP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371600"/>
          </a:xfrm>
        </p:spPr>
        <p:txBody>
          <a:bodyPr>
            <a:normAutofit fontScale="90000"/>
          </a:bodyPr>
          <a:lstStyle/>
          <a:p>
            <a:r>
              <a:rPr lang="en-US" sz="3200" dirty="0" smtClean="0">
                <a:solidFill>
                  <a:schemeClr val="accent1"/>
                </a:solidFill>
              </a:rPr>
              <a:t>Comparison of compressive strength of concrete made with various concentration of bacteria:</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2057400" y="1524000"/>
          <a:ext cx="6324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667000"/>
            <a:ext cx="1981200" cy="1200329"/>
          </a:xfrm>
          <a:prstGeom prst="rect">
            <a:avLst/>
          </a:prstGeom>
        </p:spPr>
        <p:txBody>
          <a:bodyPr wrap="square">
            <a:spAutoFit/>
          </a:bodyPr>
          <a:lstStyle/>
          <a:p>
            <a:r>
              <a:rPr lang="en-US" sz="2400" dirty="0" smtClean="0">
                <a:solidFill>
                  <a:schemeClr val="accent1"/>
                </a:solidFill>
              </a:rPr>
              <a:t>Compressive strength in(</a:t>
            </a:r>
            <a:r>
              <a:rPr lang="en-US" sz="2400" dirty="0" err="1" smtClean="0">
                <a:solidFill>
                  <a:schemeClr val="accent1"/>
                </a:solidFill>
              </a:rPr>
              <a:t>Mpa</a:t>
            </a:r>
            <a:r>
              <a:rPr lang="en-US" sz="2400" dirty="0" smtClean="0">
                <a:solidFill>
                  <a:schemeClr val="accent1"/>
                </a:solidFill>
              </a:rPr>
              <a:t>)</a:t>
            </a:r>
            <a:endParaRPr lang="en-US" sz="2400" dirty="0">
              <a:solidFill>
                <a:schemeClr val="accent1"/>
              </a:solidFill>
            </a:endParaRPr>
          </a:p>
        </p:txBody>
      </p:sp>
      <p:sp>
        <p:nvSpPr>
          <p:cNvPr id="6" name="Rectangle 5"/>
          <p:cNvSpPr/>
          <p:nvPr/>
        </p:nvSpPr>
        <p:spPr>
          <a:xfrm>
            <a:off x="2934372" y="5334000"/>
            <a:ext cx="3275256" cy="461665"/>
          </a:xfrm>
          <a:prstGeom prst="rect">
            <a:avLst/>
          </a:prstGeom>
        </p:spPr>
        <p:txBody>
          <a:bodyPr wrap="square">
            <a:spAutoFit/>
          </a:bodyPr>
          <a:lstStyle/>
          <a:p>
            <a:r>
              <a:rPr lang="en-US" sz="2400" dirty="0" smtClean="0">
                <a:solidFill>
                  <a:schemeClr val="accent1"/>
                </a:solidFill>
              </a:rPr>
              <a:t>specimens</a:t>
            </a:r>
            <a:endParaRPr lang="en-US" sz="2400" dirty="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440363"/>
          </a:xfrm>
        </p:spPr>
        <p:txBody>
          <a:bodyPr>
            <a:normAutofit/>
          </a:bodyPr>
          <a:lstStyle/>
          <a:p>
            <a:r>
              <a:rPr lang="en-US" sz="2400" dirty="0" smtClean="0">
                <a:solidFill>
                  <a:schemeClr val="accent1"/>
                </a:solidFill>
              </a:rPr>
              <a:t>In result specimen which were treated with bacteria showed higher compressive strength.</a:t>
            </a:r>
          </a:p>
          <a:p>
            <a:endParaRPr lang="en-US" sz="2400" dirty="0">
              <a:solidFill>
                <a:schemeClr val="accent1"/>
              </a:solidFill>
            </a:endParaRPr>
          </a:p>
          <a:p>
            <a:r>
              <a:rPr lang="en-US" sz="2400" dirty="0" smtClean="0">
                <a:solidFill>
                  <a:schemeClr val="accent1"/>
                </a:solidFill>
              </a:rPr>
              <a:t>From results at concentration of 8.6× 10</a:t>
            </a:r>
            <a:r>
              <a:rPr lang="en-US" sz="2400" baseline="30000" dirty="0" smtClean="0">
                <a:solidFill>
                  <a:schemeClr val="accent1"/>
                </a:solidFill>
              </a:rPr>
              <a:t>8 </a:t>
            </a:r>
            <a:r>
              <a:rPr lang="en-US" sz="2400" dirty="0" smtClean="0">
                <a:solidFill>
                  <a:schemeClr val="accent1"/>
                </a:solidFill>
              </a:rPr>
              <a:t> cells/ml  found increase maximum compressive strength and this concentration is taken as optimum concentration.</a:t>
            </a:r>
          </a:p>
          <a:p>
            <a:endParaRPr lang="en-US" sz="2400" dirty="0" smtClean="0">
              <a:solidFill>
                <a:schemeClr val="accent1"/>
              </a:solidFill>
            </a:endParaRPr>
          </a:p>
          <a:p>
            <a:r>
              <a:rPr lang="en-US" sz="2400" dirty="0" smtClean="0">
                <a:solidFill>
                  <a:schemeClr val="accent1"/>
                </a:solidFill>
              </a:rPr>
              <a:t>Reason why higher concentration did not give higher compressive strength may be because greater population of bacteria did not have enough nutrients to share.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249362"/>
          </a:xfrm>
        </p:spPr>
        <p:txBody>
          <a:bodyPr>
            <a:normAutofit/>
          </a:bodyPr>
          <a:lstStyle/>
          <a:p>
            <a:r>
              <a:rPr lang="en-US" sz="3200" dirty="0" smtClean="0">
                <a:solidFill>
                  <a:schemeClr val="accent1"/>
                </a:solidFill>
              </a:rPr>
              <a:t>(4)Effects of different concentration of bacteria on alkali aggregate reactivity :</a:t>
            </a:r>
            <a:endParaRPr lang="en-US" sz="3200" dirty="0">
              <a:solidFill>
                <a:schemeClr val="accent1"/>
              </a:solidFill>
            </a:endParaRPr>
          </a:p>
        </p:txBody>
      </p:sp>
      <p:sp>
        <p:nvSpPr>
          <p:cNvPr id="3" name="Content Placeholder 2"/>
          <p:cNvSpPr>
            <a:spLocks noGrp="1"/>
          </p:cNvSpPr>
          <p:nvPr>
            <p:ph idx="1"/>
          </p:nvPr>
        </p:nvSpPr>
        <p:spPr>
          <a:xfrm>
            <a:off x="457200" y="1600200"/>
            <a:ext cx="7467600" cy="4953000"/>
          </a:xfrm>
        </p:spPr>
        <p:txBody>
          <a:bodyPr>
            <a:normAutofit/>
          </a:bodyPr>
          <a:lstStyle/>
          <a:p>
            <a:r>
              <a:rPr lang="en-US" sz="2400" dirty="0" smtClean="0">
                <a:solidFill>
                  <a:schemeClr val="accent1"/>
                </a:solidFill>
              </a:rPr>
              <a:t>Size of beam- 285.75</a:t>
            </a:r>
            <a:r>
              <a:rPr lang="en-US" sz="2800" dirty="0" smtClean="0">
                <a:solidFill>
                  <a:schemeClr val="accent1"/>
                </a:solidFill>
              </a:rPr>
              <a:t>×</a:t>
            </a:r>
            <a:r>
              <a:rPr lang="en-US" sz="2400" dirty="0" smtClean="0">
                <a:solidFill>
                  <a:schemeClr val="accent1"/>
                </a:solidFill>
              </a:rPr>
              <a:t>25.4×25.4mm</a:t>
            </a:r>
          </a:p>
          <a:p>
            <a:pPr>
              <a:buNone/>
            </a:pPr>
            <a:endParaRPr lang="en-US" sz="2400" dirty="0" smtClean="0">
              <a:solidFill>
                <a:schemeClr val="accent1"/>
              </a:solidFill>
            </a:endParaRPr>
          </a:p>
          <a:p>
            <a:r>
              <a:rPr lang="en-US" sz="2400" dirty="0" smtClean="0">
                <a:solidFill>
                  <a:schemeClr val="accent1"/>
                </a:solidFill>
              </a:rPr>
              <a:t>20 specimen were made, among them 16 were made with different concentration of bacteria and 4 without bacteria</a:t>
            </a:r>
          </a:p>
          <a:p>
            <a:endParaRPr lang="en-US" sz="2400" dirty="0" smtClean="0">
              <a:solidFill>
                <a:schemeClr val="accent1"/>
              </a:solidFill>
            </a:endParaRPr>
          </a:p>
          <a:p>
            <a:r>
              <a:rPr lang="en-US" sz="2400" dirty="0" smtClean="0">
                <a:solidFill>
                  <a:schemeClr val="accent1"/>
                </a:solidFill>
              </a:rPr>
              <a:t>specimen were placed in moist cabinet for 24 hrs and  cured for 7 days, and then transferred into plastic container having tap water at  80</a:t>
            </a:r>
            <a:r>
              <a:rPr lang="en-US" sz="2400" baseline="30000" dirty="0" smtClean="0">
                <a:solidFill>
                  <a:schemeClr val="accent1"/>
                </a:solidFill>
              </a:rPr>
              <a:t>0 </a:t>
            </a:r>
            <a:r>
              <a:rPr lang="en-US" sz="2400" dirty="0" smtClean="0">
                <a:solidFill>
                  <a:schemeClr val="accent1"/>
                </a:solidFill>
              </a:rPr>
              <a:t>C for    24 hrs </a:t>
            </a: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05800" cy="5638800"/>
          </a:xfrm>
        </p:spPr>
        <p:txBody>
          <a:bodyPr>
            <a:normAutofit/>
          </a:bodyPr>
          <a:lstStyle/>
          <a:p>
            <a:r>
              <a:rPr lang="en-US" sz="2400" dirty="0" smtClean="0">
                <a:solidFill>
                  <a:schemeClr val="accent1"/>
                </a:solidFill>
              </a:rPr>
              <a:t>Readings were taken at every 3,5,7,11 and 14 days</a:t>
            </a:r>
          </a:p>
          <a:p>
            <a:endParaRPr lang="en-US" sz="2400" dirty="0" smtClean="0">
              <a:solidFill>
                <a:schemeClr val="accent1"/>
              </a:solidFill>
            </a:endParaRPr>
          </a:p>
          <a:p>
            <a:r>
              <a:rPr lang="en-US" sz="2400" dirty="0" smtClean="0">
                <a:solidFill>
                  <a:schemeClr val="accent1"/>
                </a:solidFill>
              </a:rPr>
              <a:t>Reading were taken on length comparator to measure the expansion occurred due to alkali aggregate reaction </a:t>
            </a:r>
          </a:p>
          <a:p>
            <a:endParaRPr lang="en-US" sz="2400" dirty="0" smtClean="0">
              <a:solidFill>
                <a:schemeClr val="accent1"/>
              </a:solidFill>
            </a:endParaRPr>
          </a:p>
          <a:p>
            <a:r>
              <a:rPr lang="en-US" sz="2400" dirty="0" smtClean="0">
                <a:solidFill>
                  <a:schemeClr val="accent1"/>
                </a:solidFill>
              </a:rPr>
              <a:t>From result it showed that beam without bacteria were having more expansion as compare to other having different concentration of bacteria.</a:t>
            </a:r>
          </a:p>
          <a:p>
            <a:endParaRPr lang="en-US" sz="2400" dirty="0" smtClean="0">
              <a:solidFill>
                <a:schemeClr val="accent1"/>
              </a:solidFill>
            </a:endParaRPr>
          </a:p>
          <a:p>
            <a:r>
              <a:rPr lang="en-US" sz="2400" dirty="0" smtClean="0">
                <a:solidFill>
                  <a:schemeClr val="accent1"/>
                </a:solidFill>
              </a:rPr>
              <a:t>The reason in having less expansion is due to formation of calcite on the surface and in internal part of  concrete.</a:t>
            </a:r>
            <a:endParaRPr lang="en-US" sz="2400" dirty="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600200"/>
          </a:xfrm>
        </p:spPr>
        <p:txBody>
          <a:bodyPr>
            <a:normAutofit/>
          </a:bodyPr>
          <a:lstStyle/>
          <a:p>
            <a:r>
              <a:rPr lang="en-US" sz="3200" dirty="0" smtClean="0">
                <a:solidFill>
                  <a:schemeClr val="accent1"/>
                </a:solidFill>
              </a:rPr>
              <a:t>Comparison of mean expansion of concrete made with and without bacteria subjected to alkali attack:  </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1600200" y="1600200"/>
          <a:ext cx="67818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3105835"/>
            <a:ext cx="1676400" cy="923330"/>
          </a:xfrm>
          <a:prstGeom prst="rect">
            <a:avLst/>
          </a:prstGeom>
        </p:spPr>
        <p:txBody>
          <a:bodyPr wrap="square">
            <a:spAutoFit/>
          </a:bodyPr>
          <a:lstStyle/>
          <a:p>
            <a:r>
              <a:rPr lang="en-US" dirty="0" smtClean="0">
                <a:solidFill>
                  <a:schemeClr val="accent1"/>
                </a:solidFill>
              </a:rPr>
              <a:t>Mean expansion (%)</a:t>
            </a:r>
          </a:p>
          <a:p>
            <a:endParaRPr lang="en-US" dirty="0"/>
          </a:p>
        </p:txBody>
      </p:sp>
      <p:sp>
        <p:nvSpPr>
          <p:cNvPr id="6" name="Rectangle 5"/>
          <p:cNvSpPr/>
          <p:nvPr/>
        </p:nvSpPr>
        <p:spPr>
          <a:xfrm>
            <a:off x="3810001" y="5638800"/>
            <a:ext cx="1356746" cy="369332"/>
          </a:xfrm>
          <a:prstGeom prst="rect">
            <a:avLst/>
          </a:prstGeom>
        </p:spPr>
        <p:txBody>
          <a:bodyPr wrap="square">
            <a:spAutoFit/>
          </a:bodyPr>
          <a:lstStyle/>
          <a:p>
            <a:r>
              <a:rPr lang="en-US" dirty="0" smtClean="0">
                <a:solidFill>
                  <a:schemeClr val="accent1"/>
                </a:solidFill>
              </a:rPr>
              <a:t>Age(days)</a:t>
            </a: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(5)Effects of different concentration of bacteria on sulfate attack resistance : </a:t>
            </a:r>
            <a:endParaRPr lang="en-US" sz="3200" dirty="0">
              <a:solidFill>
                <a:schemeClr val="accent1"/>
              </a:solidFill>
            </a:endParaRPr>
          </a:p>
        </p:txBody>
      </p:sp>
      <p:sp>
        <p:nvSpPr>
          <p:cNvPr id="3" name="Content Placeholder 2"/>
          <p:cNvSpPr>
            <a:spLocks noGrp="1"/>
          </p:cNvSpPr>
          <p:nvPr>
            <p:ph idx="1"/>
          </p:nvPr>
        </p:nvSpPr>
        <p:spPr>
          <a:xfrm>
            <a:off x="457200" y="1600200"/>
            <a:ext cx="8305800" cy="5105400"/>
          </a:xfrm>
        </p:spPr>
        <p:txBody>
          <a:bodyPr>
            <a:normAutofit lnSpcReduction="10000"/>
          </a:bodyPr>
          <a:lstStyle/>
          <a:p>
            <a:r>
              <a:rPr lang="en-US" sz="2400" dirty="0" smtClean="0">
                <a:solidFill>
                  <a:schemeClr val="accent1"/>
                </a:solidFill>
              </a:rPr>
              <a:t>Same size of beams as used in previous example</a:t>
            </a:r>
          </a:p>
          <a:p>
            <a:pPr>
              <a:buNone/>
            </a:pPr>
            <a:r>
              <a:rPr lang="en-US" sz="2400" dirty="0" smtClean="0">
                <a:solidFill>
                  <a:schemeClr val="accent1"/>
                </a:solidFill>
              </a:rPr>
              <a:t>  </a:t>
            </a:r>
          </a:p>
          <a:p>
            <a:r>
              <a:rPr lang="en-US" sz="2400" dirty="0" smtClean="0">
                <a:solidFill>
                  <a:schemeClr val="accent1"/>
                </a:solidFill>
              </a:rPr>
              <a:t>Total 20 specimen were made among them 16 made with bacteria and 4 made without bacteria it were cured for 7 days.</a:t>
            </a:r>
          </a:p>
          <a:p>
            <a:endParaRPr lang="en-US" sz="2400" dirty="0" smtClean="0">
              <a:solidFill>
                <a:schemeClr val="accent1"/>
              </a:solidFill>
            </a:endParaRPr>
          </a:p>
          <a:p>
            <a:endParaRPr lang="en-US" sz="2400" dirty="0" smtClean="0">
              <a:solidFill>
                <a:schemeClr val="accent1"/>
              </a:solidFill>
            </a:endParaRPr>
          </a:p>
          <a:p>
            <a:r>
              <a:rPr lang="en-US" sz="2400" dirty="0" smtClean="0">
                <a:solidFill>
                  <a:schemeClr val="accent1"/>
                </a:solidFill>
              </a:rPr>
              <a:t>Specimen were than placed in sodium sulfate solution</a:t>
            </a:r>
          </a:p>
          <a:p>
            <a:pPr>
              <a:buNone/>
            </a:pPr>
            <a:endParaRPr lang="en-US" sz="2400" dirty="0" smtClean="0">
              <a:solidFill>
                <a:schemeClr val="accent1"/>
              </a:solidFill>
            </a:endParaRPr>
          </a:p>
          <a:p>
            <a:pPr>
              <a:buNone/>
            </a:pPr>
            <a:endParaRPr lang="en-US" sz="2400" dirty="0" smtClean="0">
              <a:solidFill>
                <a:schemeClr val="accent1"/>
              </a:solidFill>
            </a:endParaRPr>
          </a:p>
          <a:p>
            <a:r>
              <a:rPr lang="en-US" sz="2400" dirty="0" smtClean="0">
                <a:solidFill>
                  <a:schemeClr val="accent1"/>
                </a:solidFill>
              </a:rPr>
              <a:t>Reading using length comparator were taken at 7,14,21,28 and 56 days.</a:t>
            </a:r>
          </a:p>
          <a:p>
            <a:pPr>
              <a:buNone/>
            </a:pPr>
            <a:r>
              <a:rPr lang="en-US" sz="2400" dirty="0" smtClean="0">
                <a:solidFill>
                  <a:schemeClr val="accent1"/>
                </a:solidFill>
              </a:rPr>
              <a:t> </a:t>
            </a: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828800"/>
          </a:xfrm>
        </p:spPr>
        <p:txBody>
          <a:bodyPr>
            <a:normAutofit/>
          </a:bodyPr>
          <a:lstStyle/>
          <a:p>
            <a:r>
              <a:rPr lang="en-US" sz="3200" dirty="0" smtClean="0">
                <a:solidFill>
                  <a:schemeClr val="accent1"/>
                </a:solidFill>
              </a:rPr>
              <a:t>Comparison of mean expansion of concrete made with and without bacteria subjected to sulfate attack:</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1905000" y="1828800"/>
          <a:ext cx="6705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81001" y="3244335"/>
            <a:ext cx="2057400" cy="646331"/>
          </a:xfrm>
          <a:prstGeom prst="rect">
            <a:avLst/>
          </a:prstGeom>
        </p:spPr>
        <p:txBody>
          <a:bodyPr wrap="square">
            <a:spAutoFit/>
          </a:bodyPr>
          <a:lstStyle/>
          <a:p>
            <a:r>
              <a:rPr lang="en-US" dirty="0" smtClean="0">
                <a:solidFill>
                  <a:schemeClr val="accent1"/>
                </a:solidFill>
              </a:rPr>
              <a:t>Mean expansion(%)</a:t>
            </a:r>
          </a:p>
        </p:txBody>
      </p:sp>
      <p:sp>
        <p:nvSpPr>
          <p:cNvPr id="6" name="Rectangle 5"/>
          <p:cNvSpPr/>
          <p:nvPr/>
        </p:nvSpPr>
        <p:spPr>
          <a:xfrm>
            <a:off x="3352800" y="5562600"/>
            <a:ext cx="2239543" cy="646331"/>
          </a:xfrm>
          <a:prstGeom prst="rect">
            <a:avLst/>
          </a:prstGeom>
        </p:spPr>
        <p:txBody>
          <a:bodyPr wrap="square">
            <a:spAutoFit/>
          </a:bodyPr>
          <a:lstStyle/>
          <a:p>
            <a:r>
              <a:rPr lang="en-US" dirty="0" smtClean="0">
                <a:solidFill>
                  <a:schemeClr val="accent1"/>
                </a:solidFill>
              </a:rPr>
              <a:t>Immersion age (days)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(6)Effects of different concentration of bacteria on freeze and thaw action:</a:t>
            </a:r>
            <a:endParaRPr lang="en-US" sz="3200" dirty="0">
              <a:solidFill>
                <a:schemeClr val="accent1"/>
              </a:solidFill>
            </a:endParaRPr>
          </a:p>
        </p:txBody>
      </p:sp>
      <p:sp>
        <p:nvSpPr>
          <p:cNvPr id="3" name="Content Placeholder 2"/>
          <p:cNvSpPr>
            <a:spLocks noGrp="1"/>
          </p:cNvSpPr>
          <p:nvPr>
            <p:ph idx="1"/>
          </p:nvPr>
        </p:nvSpPr>
        <p:spPr>
          <a:xfrm>
            <a:off x="228600" y="1600200"/>
            <a:ext cx="8458200" cy="4953000"/>
          </a:xfrm>
        </p:spPr>
        <p:txBody>
          <a:bodyPr>
            <a:normAutofit lnSpcReduction="10000"/>
          </a:bodyPr>
          <a:lstStyle/>
          <a:p>
            <a:r>
              <a:rPr lang="en-US" sz="2400" dirty="0" smtClean="0">
                <a:solidFill>
                  <a:schemeClr val="accent1"/>
                </a:solidFill>
              </a:rPr>
              <a:t>Size of beam- 285.75</a:t>
            </a:r>
            <a:r>
              <a:rPr lang="en-US" sz="2800" dirty="0" smtClean="0">
                <a:solidFill>
                  <a:schemeClr val="accent1"/>
                </a:solidFill>
              </a:rPr>
              <a:t>×</a:t>
            </a:r>
            <a:r>
              <a:rPr lang="en-US" sz="2400" dirty="0" smtClean="0">
                <a:solidFill>
                  <a:schemeClr val="accent1"/>
                </a:solidFill>
              </a:rPr>
              <a:t>76.2×76.2mm</a:t>
            </a:r>
          </a:p>
          <a:p>
            <a:endParaRPr lang="en-US" sz="2400" dirty="0" smtClean="0">
              <a:solidFill>
                <a:schemeClr val="accent1"/>
              </a:solidFill>
            </a:endParaRPr>
          </a:p>
          <a:p>
            <a:r>
              <a:rPr lang="en-US" sz="2400" dirty="0" smtClean="0">
                <a:solidFill>
                  <a:schemeClr val="accent1"/>
                </a:solidFill>
              </a:rPr>
              <a:t>Total 12 specimen were made having different concentration among them 9 were made with bacteria and 3 were made without bacteria, they were cured for 7 day.</a:t>
            </a:r>
          </a:p>
          <a:p>
            <a:endParaRPr lang="en-US" sz="2400" dirty="0" smtClean="0">
              <a:solidFill>
                <a:schemeClr val="accent1"/>
              </a:solidFill>
            </a:endParaRPr>
          </a:p>
          <a:p>
            <a:r>
              <a:rPr lang="en-US" sz="2400" dirty="0" smtClean="0">
                <a:solidFill>
                  <a:schemeClr val="accent1"/>
                </a:solidFill>
              </a:rPr>
              <a:t>For freezing and thawing effect temperature was lowered to 4.4</a:t>
            </a:r>
            <a:r>
              <a:rPr lang="en-US" sz="2400" baseline="30000" dirty="0" smtClean="0">
                <a:solidFill>
                  <a:schemeClr val="accent1"/>
                </a:solidFill>
              </a:rPr>
              <a:t>0</a:t>
            </a:r>
            <a:r>
              <a:rPr lang="en-US" sz="2400" dirty="0" smtClean="0">
                <a:solidFill>
                  <a:schemeClr val="accent1"/>
                </a:solidFill>
              </a:rPr>
              <a:t> to -17.8</a:t>
            </a:r>
            <a:r>
              <a:rPr lang="en-US" sz="2400" baseline="30000" dirty="0" smtClean="0">
                <a:solidFill>
                  <a:schemeClr val="accent1"/>
                </a:solidFill>
              </a:rPr>
              <a:t>0</a:t>
            </a:r>
            <a:r>
              <a:rPr lang="en-US" sz="2400" dirty="0" smtClean="0">
                <a:solidFill>
                  <a:schemeClr val="accent1"/>
                </a:solidFill>
              </a:rPr>
              <a:t> C and raising it from -17.8</a:t>
            </a:r>
            <a:r>
              <a:rPr lang="en-US" sz="2400" baseline="30000" dirty="0" smtClean="0">
                <a:solidFill>
                  <a:schemeClr val="accent1"/>
                </a:solidFill>
              </a:rPr>
              <a:t>0</a:t>
            </a:r>
            <a:r>
              <a:rPr lang="en-US" sz="2400" dirty="0" smtClean="0">
                <a:solidFill>
                  <a:schemeClr val="accent1"/>
                </a:solidFill>
              </a:rPr>
              <a:t> to 4.4</a:t>
            </a:r>
            <a:r>
              <a:rPr lang="en-US" sz="2400" baseline="30000" dirty="0" smtClean="0">
                <a:solidFill>
                  <a:schemeClr val="accent1"/>
                </a:solidFill>
              </a:rPr>
              <a:t>0</a:t>
            </a:r>
            <a:r>
              <a:rPr lang="en-US" sz="2400" dirty="0" smtClean="0">
                <a:solidFill>
                  <a:schemeClr val="accent1"/>
                </a:solidFill>
              </a:rPr>
              <a:t>. the specimen were removed in thawing phase only.</a:t>
            </a:r>
          </a:p>
          <a:p>
            <a:endParaRPr lang="en-US" sz="2400" dirty="0" smtClean="0">
              <a:solidFill>
                <a:schemeClr val="accent1"/>
              </a:solidFill>
            </a:endParaRPr>
          </a:p>
          <a:p>
            <a:r>
              <a:rPr lang="en-US" sz="2400" dirty="0" smtClean="0">
                <a:solidFill>
                  <a:schemeClr val="accent1"/>
                </a:solidFill>
              </a:rPr>
              <a:t>Results were taken at every 30 cycles. In following graph results of 0 and 210 cycles are given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676400"/>
          </a:xfrm>
        </p:spPr>
        <p:txBody>
          <a:bodyPr>
            <a:normAutofit/>
          </a:bodyPr>
          <a:lstStyle/>
          <a:p>
            <a:r>
              <a:rPr lang="en-US" sz="3200" dirty="0" smtClean="0">
                <a:solidFill>
                  <a:schemeClr val="accent1"/>
                </a:solidFill>
              </a:rPr>
              <a:t>Comparison of weight change of concrete made with and without bacteria subjected freeze and thaw action:</a:t>
            </a:r>
            <a:endParaRPr lang="en-US" sz="3200" dirty="0">
              <a:solidFill>
                <a:schemeClr val="accent1"/>
              </a:solidFill>
            </a:endParaRPr>
          </a:p>
        </p:txBody>
      </p:sp>
      <p:graphicFrame>
        <p:nvGraphicFramePr>
          <p:cNvPr id="4" name="Content Placeholder 3"/>
          <p:cNvGraphicFramePr>
            <a:graphicFrameLocks noGrp="1"/>
          </p:cNvGraphicFramePr>
          <p:nvPr>
            <p:ph idx="1"/>
          </p:nvPr>
        </p:nvGraphicFramePr>
        <p:xfrm>
          <a:off x="2362200" y="1600201"/>
          <a:ext cx="5943600" cy="38099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3244334"/>
            <a:ext cx="2286001" cy="369332"/>
          </a:xfrm>
          <a:prstGeom prst="rect">
            <a:avLst/>
          </a:prstGeom>
        </p:spPr>
        <p:txBody>
          <a:bodyPr wrap="square">
            <a:spAutoFit/>
          </a:bodyPr>
          <a:lstStyle/>
          <a:p>
            <a:r>
              <a:rPr lang="en-US" dirty="0" smtClean="0">
                <a:solidFill>
                  <a:schemeClr val="accent1"/>
                </a:solidFill>
              </a:rPr>
              <a:t>Weight change (%)</a:t>
            </a:r>
          </a:p>
        </p:txBody>
      </p:sp>
      <p:sp>
        <p:nvSpPr>
          <p:cNvPr id="6" name="Rectangle 5"/>
          <p:cNvSpPr/>
          <p:nvPr/>
        </p:nvSpPr>
        <p:spPr>
          <a:xfrm>
            <a:off x="3525207" y="5410200"/>
            <a:ext cx="2093586" cy="369332"/>
          </a:xfrm>
          <a:prstGeom prst="rect">
            <a:avLst/>
          </a:prstGeom>
        </p:spPr>
        <p:txBody>
          <a:bodyPr wrap="square">
            <a:spAutoFit/>
          </a:bodyPr>
          <a:lstStyle/>
          <a:p>
            <a:r>
              <a:rPr lang="en-US" dirty="0" smtClean="0">
                <a:solidFill>
                  <a:schemeClr val="accent1"/>
                </a:solidFill>
              </a:rPr>
              <a:t>   Mix designation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Scanning electron microscopy investigation:</a:t>
            </a:r>
            <a:endParaRPr lang="en-US" sz="3200" dirty="0">
              <a:solidFill>
                <a:schemeClr val="accent1"/>
              </a:solidFill>
            </a:endParaRPr>
          </a:p>
        </p:txBody>
      </p:sp>
      <p:sp>
        <p:nvSpPr>
          <p:cNvPr id="3" name="Content Placeholder 2"/>
          <p:cNvSpPr>
            <a:spLocks noGrp="1"/>
          </p:cNvSpPr>
          <p:nvPr>
            <p:ph idx="1"/>
          </p:nvPr>
        </p:nvSpPr>
        <p:spPr>
          <a:xfrm>
            <a:off x="228600" y="1600200"/>
            <a:ext cx="8915400" cy="5029200"/>
          </a:xfrm>
        </p:spPr>
        <p:txBody>
          <a:bodyPr>
            <a:normAutofit/>
          </a:bodyPr>
          <a:lstStyle/>
          <a:p>
            <a:r>
              <a:rPr lang="en-US" sz="2400" dirty="0" smtClean="0">
                <a:solidFill>
                  <a:schemeClr val="accent1"/>
                </a:solidFill>
              </a:rPr>
              <a:t>This analysis is done due to the following reasons:</a:t>
            </a:r>
          </a:p>
          <a:p>
            <a:endParaRPr lang="en-US" sz="2400" dirty="0" smtClean="0">
              <a:solidFill>
                <a:schemeClr val="accent1"/>
              </a:solidFill>
            </a:endParaRPr>
          </a:p>
          <a:p>
            <a:r>
              <a:rPr lang="en-US" sz="2400" dirty="0" smtClean="0">
                <a:solidFill>
                  <a:schemeClr val="accent1"/>
                </a:solidFill>
              </a:rPr>
              <a:t>To  give visual documentation of extent of mineral precipitation in various region within the cement mortar</a:t>
            </a:r>
          </a:p>
          <a:p>
            <a:pPr>
              <a:buNone/>
            </a:pPr>
            <a:endParaRPr lang="en-US" sz="2400" dirty="0" smtClean="0">
              <a:solidFill>
                <a:schemeClr val="accent1"/>
              </a:solidFill>
            </a:endParaRPr>
          </a:p>
          <a:p>
            <a:r>
              <a:rPr lang="en-US" sz="2400" dirty="0" smtClean="0">
                <a:solidFill>
                  <a:schemeClr val="accent1"/>
                </a:solidFill>
              </a:rPr>
              <a:t> to confirm the elemental composition of the mineral  precipitation </a:t>
            </a:r>
          </a:p>
          <a:p>
            <a:endParaRPr lang="en-US" sz="2400" dirty="0" smtClean="0">
              <a:solidFill>
                <a:schemeClr val="accent1"/>
              </a:solidFill>
            </a:endParaRPr>
          </a:p>
          <a:p>
            <a:r>
              <a:rPr lang="en-US" sz="2400" dirty="0" smtClean="0">
                <a:solidFill>
                  <a:schemeClr val="accent1"/>
                </a:solidFill>
              </a:rPr>
              <a:t>To identify microscopic evidence supporting the precipitation of bacteria in mineral precipitation</a:t>
            </a:r>
          </a:p>
          <a:p>
            <a:endParaRPr lang="en-US" sz="2400" dirty="0" smtClean="0">
              <a:solidFill>
                <a:schemeClr val="accent1"/>
              </a:solidFill>
            </a:endParaRPr>
          </a:p>
          <a:p>
            <a:endParaRPr lang="en-US" sz="2400" dirty="0">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543800" cy="5821363"/>
          </a:xfrm>
        </p:spPr>
        <p:txBody>
          <a:bodyPr/>
          <a:lstStyle/>
          <a:p>
            <a:r>
              <a:rPr lang="en-US" sz="2400" dirty="0" smtClean="0">
                <a:solidFill>
                  <a:schemeClr val="accent1"/>
                </a:solidFill>
              </a:rPr>
              <a:t>We do not like cracks in concrete because cracks form an open pathway to the reinforcement and can lead to durability problems like corrosion of the steel bars. </a:t>
            </a:r>
          </a:p>
          <a:p>
            <a:endParaRPr lang="en-US" sz="2400" dirty="0" smtClean="0">
              <a:solidFill>
                <a:schemeClr val="accent1"/>
              </a:solidFill>
            </a:endParaRPr>
          </a:p>
          <a:p>
            <a:r>
              <a:rPr lang="en-US" sz="2400" dirty="0" smtClean="0">
                <a:solidFill>
                  <a:schemeClr val="accent1"/>
                </a:solidFill>
              </a:rPr>
              <a:t>These cracks should be repaired because they can</a:t>
            </a:r>
            <a:r>
              <a:rPr lang="en-US" sz="2400" dirty="0" smtClean="0">
                <a:solidFill>
                  <a:schemeClr val="tx2">
                    <a:lumMod val="60000"/>
                    <a:lumOff val="40000"/>
                  </a:schemeClr>
                </a:solidFill>
              </a:rPr>
              <a:t> </a:t>
            </a:r>
            <a:r>
              <a:rPr lang="en-US" sz="2400" dirty="0" smtClean="0">
                <a:solidFill>
                  <a:schemeClr val="accent1"/>
                </a:solidFill>
              </a:rPr>
              <a:t>reduce the service life of structure.</a:t>
            </a:r>
          </a:p>
          <a:p>
            <a:endParaRPr lang="en-US" sz="2400" dirty="0" smtClean="0">
              <a:solidFill>
                <a:schemeClr val="accent1"/>
              </a:solidFill>
            </a:endParaRPr>
          </a:p>
          <a:p>
            <a:r>
              <a:rPr lang="en-US" sz="2400" dirty="0" smtClean="0">
                <a:solidFill>
                  <a:schemeClr val="accent1"/>
                </a:solidFill>
              </a:rPr>
              <a:t>In case of historical monuments cracks spoils the appearance of structure.</a:t>
            </a:r>
          </a:p>
          <a:p>
            <a:endParaRPr lang="en-US" sz="2400" dirty="0" smtClean="0">
              <a:solidFill>
                <a:schemeClr val="accent1"/>
              </a:solidFill>
            </a:endParaRPr>
          </a:p>
          <a:p>
            <a:r>
              <a:rPr lang="en-US" sz="2400" dirty="0" smtClean="0">
                <a:solidFill>
                  <a:schemeClr val="accent1"/>
                </a:solidFill>
              </a:rPr>
              <a:t>Remediation of already existing cracks has been subject of research for many years.</a:t>
            </a: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accent1"/>
                </a:solidFill>
              </a:rPr>
              <a:t>Magnified image of hexagonal shaped calcite crystal which indicates full growth of crystals:</a:t>
            </a:r>
            <a:endParaRPr lang="en-US" sz="3200" dirty="0">
              <a:solidFill>
                <a:schemeClr val="accent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219200" y="1648619"/>
            <a:ext cx="6172200" cy="4599781"/>
          </a:xfrm>
          <a:prstGeom prst="rect">
            <a:avLst/>
          </a:prstGeom>
          <a:noFill/>
          <a:ln w="9525">
            <a:noFill/>
            <a:miter lim="800000"/>
            <a:headEnd/>
            <a:tailEnd/>
          </a:ln>
          <a:effectLst/>
        </p:spPr>
      </p:pic>
      <p:sp>
        <p:nvSpPr>
          <p:cNvPr id="5" name="Oval 4"/>
          <p:cNvSpPr/>
          <p:nvPr/>
        </p:nvSpPr>
        <p:spPr>
          <a:xfrm>
            <a:off x="3657600" y="2209800"/>
            <a:ext cx="2667000" cy="2514600"/>
          </a:xfrm>
          <a:prstGeom prst="ellipse">
            <a:avLst/>
          </a:prstGeom>
          <a:solidFill>
            <a:schemeClr val="tx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Developing calcite layer at higher magnification:</a:t>
            </a:r>
            <a:endParaRPr lang="en-US" sz="3200" dirty="0">
              <a:solidFill>
                <a:schemeClr val="accent1"/>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447800" y="1981200"/>
            <a:ext cx="5715000" cy="4191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Precipitation of material in crack observed in concrete:</a:t>
            </a:r>
            <a:endParaRPr lang="en-US" sz="3200" dirty="0">
              <a:solidFill>
                <a:schemeClr val="accent1"/>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914400" y="2133600"/>
            <a:ext cx="6781800" cy="4038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Formation of new layer (surface-2) over concrete beam:</a:t>
            </a:r>
            <a:endParaRPr lang="en-US" sz="3200" dirty="0">
              <a:solidFill>
                <a:schemeClr val="accent1"/>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1219200" y="1610519"/>
            <a:ext cx="6248400" cy="471408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Comparison of </a:t>
            </a:r>
            <a:r>
              <a:rPr lang="en-US" sz="3200" dirty="0" smtClean="0">
                <a:solidFill>
                  <a:schemeClr val="accent1"/>
                </a:solidFill>
              </a:rPr>
              <a:t>% elements </a:t>
            </a:r>
            <a:r>
              <a:rPr lang="en-US" sz="3200" dirty="0" smtClean="0">
                <a:solidFill>
                  <a:schemeClr val="accent1"/>
                </a:solidFill>
              </a:rPr>
              <a:t>in surface-1 and surface-2 :</a:t>
            </a:r>
            <a:endParaRPr lang="en-US" sz="3200" dirty="0">
              <a:solidFill>
                <a:schemeClr val="accent1"/>
              </a:solidFill>
            </a:endParaRPr>
          </a:p>
        </p:txBody>
      </p:sp>
      <p:graphicFrame>
        <p:nvGraphicFramePr>
          <p:cNvPr id="5" name="Content Placeholder 4"/>
          <p:cNvGraphicFramePr>
            <a:graphicFrameLocks noGrp="1"/>
          </p:cNvGraphicFramePr>
          <p:nvPr>
            <p:ph idx="1"/>
          </p:nvPr>
        </p:nvGraphicFramePr>
        <p:xfrm>
          <a:off x="990600" y="1981200"/>
          <a:ext cx="6172200" cy="4348480"/>
        </p:xfrm>
        <a:graphic>
          <a:graphicData uri="http://schemas.openxmlformats.org/drawingml/2006/table">
            <a:tbl>
              <a:tblPr firstRow="1" bandRow="1">
                <a:tableStyleId>{1FECB4D8-DB02-4DC6-A0A2-4F2EBAE1DC90}</a:tableStyleId>
              </a:tblPr>
              <a:tblGrid>
                <a:gridCol w="2057400"/>
                <a:gridCol w="2057400"/>
                <a:gridCol w="2057400"/>
              </a:tblGrid>
              <a:tr h="370840">
                <a:tc>
                  <a:txBody>
                    <a:bodyPr/>
                    <a:lstStyle/>
                    <a:p>
                      <a:r>
                        <a:rPr lang="en-US" dirty="0" smtClean="0">
                          <a:solidFill>
                            <a:schemeClr val="bg1"/>
                          </a:solidFill>
                        </a:rPr>
                        <a:t>     ELEMENT</a:t>
                      </a:r>
                      <a:endParaRPr lang="en-US" dirty="0">
                        <a:solidFill>
                          <a:schemeClr val="bg1"/>
                        </a:solidFill>
                      </a:endParaRPr>
                    </a:p>
                  </a:txBody>
                  <a:tcPr/>
                </a:tc>
                <a:tc>
                  <a:txBody>
                    <a:bodyPr/>
                    <a:lstStyle/>
                    <a:p>
                      <a:r>
                        <a:rPr lang="en-US" dirty="0" smtClean="0">
                          <a:solidFill>
                            <a:schemeClr val="bg1"/>
                          </a:solidFill>
                        </a:rPr>
                        <a:t>     SURFACE-1             (%)</a:t>
                      </a:r>
                      <a:endParaRPr lang="en-US" dirty="0">
                        <a:solidFill>
                          <a:schemeClr val="bg1"/>
                        </a:solidFill>
                      </a:endParaRPr>
                    </a:p>
                  </a:txBody>
                  <a:tcPr/>
                </a:tc>
                <a:tc>
                  <a:txBody>
                    <a:bodyPr/>
                    <a:lstStyle/>
                    <a:p>
                      <a:r>
                        <a:rPr lang="en-US" dirty="0" smtClean="0">
                          <a:solidFill>
                            <a:schemeClr val="bg1"/>
                          </a:solidFill>
                        </a:rPr>
                        <a:t>   SURFACE-2   (%)</a:t>
                      </a:r>
                      <a:endParaRPr lang="en-US" dirty="0">
                        <a:solidFill>
                          <a:schemeClr val="bg1"/>
                        </a:solidFill>
                      </a:endParaRPr>
                    </a:p>
                  </a:txBody>
                  <a:tcPr/>
                </a:tc>
              </a:tr>
              <a:tr h="370840">
                <a:tc>
                  <a:txBody>
                    <a:bodyPr/>
                    <a:lstStyle/>
                    <a:p>
                      <a:r>
                        <a:rPr lang="en-US" dirty="0" smtClean="0"/>
                        <a:t>           Na</a:t>
                      </a:r>
                      <a:endParaRPr lang="en-US" dirty="0"/>
                    </a:p>
                  </a:txBody>
                  <a:tcPr/>
                </a:tc>
                <a:tc>
                  <a:txBody>
                    <a:bodyPr/>
                    <a:lstStyle/>
                    <a:p>
                      <a:r>
                        <a:rPr lang="en-US" dirty="0" smtClean="0"/>
                        <a:t>0.3</a:t>
                      </a:r>
                      <a:endParaRPr lang="en-US" dirty="0"/>
                    </a:p>
                  </a:txBody>
                  <a:tcPr/>
                </a:tc>
                <a:tc>
                  <a:txBody>
                    <a:bodyPr/>
                    <a:lstStyle/>
                    <a:p>
                      <a:r>
                        <a:rPr lang="en-US" dirty="0" smtClean="0"/>
                        <a:t>0.5</a:t>
                      </a:r>
                      <a:endParaRPr lang="en-US" dirty="0"/>
                    </a:p>
                  </a:txBody>
                  <a:tcPr/>
                </a:tc>
              </a:tr>
              <a:tr h="370840">
                <a:tc>
                  <a:txBody>
                    <a:bodyPr/>
                    <a:lstStyle/>
                    <a:p>
                      <a:r>
                        <a:rPr lang="en-US" dirty="0" smtClean="0"/>
                        <a:t>           Mg</a:t>
                      </a:r>
                    </a:p>
                  </a:txBody>
                  <a:tcPr/>
                </a:tc>
                <a:tc>
                  <a:txBody>
                    <a:bodyPr/>
                    <a:lstStyle/>
                    <a:p>
                      <a:r>
                        <a:rPr lang="en-US" dirty="0" smtClean="0"/>
                        <a:t>0.05</a:t>
                      </a:r>
                      <a:endParaRPr lang="en-US" dirty="0"/>
                    </a:p>
                  </a:txBody>
                  <a:tcPr/>
                </a:tc>
                <a:tc>
                  <a:txBody>
                    <a:bodyPr/>
                    <a:lstStyle/>
                    <a:p>
                      <a:r>
                        <a:rPr lang="en-US" dirty="0" smtClean="0"/>
                        <a:t>0.6</a:t>
                      </a:r>
                      <a:endParaRPr lang="en-US" dirty="0"/>
                    </a:p>
                  </a:txBody>
                  <a:tcPr/>
                </a:tc>
              </a:tr>
              <a:tr h="370840">
                <a:tc>
                  <a:txBody>
                    <a:bodyPr/>
                    <a:lstStyle/>
                    <a:p>
                      <a:pPr algn="l"/>
                      <a:r>
                        <a:rPr lang="en-US" dirty="0" smtClean="0"/>
                        <a:t>           Al</a:t>
                      </a:r>
                      <a:endParaRPr lang="en-US" dirty="0"/>
                    </a:p>
                  </a:txBody>
                  <a:tcPr/>
                </a:tc>
                <a:tc>
                  <a:txBody>
                    <a:bodyPr/>
                    <a:lstStyle/>
                    <a:p>
                      <a:r>
                        <a:rPr lang="en-US" dirty="0" smtClean="0"/>
                        <a:t>7.1</a:t>
                      </a:r>
                      <a:endParaRPr lang="en-US" dirty="0"/>
                    </a:p>
                  </a:txBody>
                  <a:tcPr/>
                </a:tc>
                <a:tc>
                  <a:txBody>
                    <a:bodyPr/>
                    <a:lstStyle/>
                    <a:p>
                      <a:r>
                        <a:rPr lang="en-US" dirty="0" smtClean="0"/>
                        <a:t>0.2</a:t>
                      </a:r>
                      <a:endParaRPr lang="en-US" dirty="0"/>
                    </a:p>
                  </a:txBody>
                  <a:tcPr/>
                </a:tc>
              </a:tr>
              <a:tr h="370840">
                <a:tc>
                  <a:txBody>
                    <a:bodyPr/>
                    <a:lstStyle/>
                    <a:p>
                      <a:r>
                        <a:rPr lang="en-US" dirty="0" smtClean="0"/>
                        <a:t>           Si</a:t>
                      </a:r>
                      <a:endParaRPr lang="en-US" dirty="0"/>
                    </a:p>
                  </a:txBody>
                  <a:tcPr/>
                </a:tc>
                <a:tc>
                  <a:txBody>
                    <a:bodyPr/>
                    <a:lstStyle/>
                    <a:p>
                      <a:r>
                        <a:rPr lang="en-US" dirty="0" smtClean="0"/>
                        <a:t>25.9</a:t>
                      </a:r>
                      <a:endParaRPr lang="en-US" dirty="0"/>
                    </a:p>
                  </a:txBody>
                  <a:tcPr/>
                </a:tc>
                <a:tc>
                  <a:txBody>
                    <a:bodyPr/>
                    <a:lstStyle/>
                    <a:p>
                      <a:r>
                        <a:rPr lang="en-US" dirty="0" smtClean="0"/>
                        <a:t>1.0</a:t>
                      </a:r>
                      <a:endParaRPr lang="en-US" dirty="0"/>
                    </a:p>
                  </a:txBody>
                  <a:tcPr/>
                </a:tc>
              </a:tr>
              <a:tr h="370840">
                <a:tc>
                  <a:txBody>
                    <a:bodyPr/>
                    <a:lstStyle/>
                    <a:p>
                      <a:r>
                        <a:rPr lang="en-US" dirty="0" smtClean="0"/>
                        <a:t>           S</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           Cl</a:t>
                      </a:r>
                      <a:endParaRPr lang="en-US" dirty="0"/>
                    </a:p>
                  </a:txBody>
                  <a:tcPr/>
                </a:tc>
                <a:tc>
                  <a:txBody>
                    <a:bodyPr/>
                    <a:lstStyle/>
                    <a:p>
                      <a:r>
                        <a:rPr lang="en-US" dirty="0" smtClean="0"/>
                        <a:t>0.2</a:t>
                      </a:r>
                      <a:endParaRPr lang="en-US" dirty="0"/>
                    </a:p>
                  </a:txBody>
                  <a:tcPr/>
                </a:tc>
                <a:tc>
                  <a:txBody>
                    <a:bodyPr/>
                    <a:lstStyle/>
                    <a:p>
                      <a:r>
                        <a:rPr lang="en-US" dirty="0" smtClean="0"/>
                        <a:t>0</a:t>
                      </a:r>
                      <a:endParaRPr lang="en-US" dirty="0"/>
                    </a:p>
                  </a:txBody>
                  <a:tcPr/>
                </a:tc>
              </a:tr>
              <a:tr h="370840">
                <a:tc>
                  <a:txBody>
                    <a:bodyPr/>
                    <a:lstStyle/>
                    <a:p>
                      <a:r>
                        <a:rPr lang="en-US" dirty="0" smtClean="0"/>
                        <a:t>           K</a:t>
                      </a:r>
                      <a:endParaRPr lang="en-US" dirty="0"/>
                    </a:p>
                  </a:txBody>
                  <a:tcPr/>
                </a:tc>
                <a:tc>
                  <a:txBody>
                    <a:bodyPr/>
                    <a:lstStyle/>
                    <a:p>
                      <a:r>
                        <a:rPr lang="en-US" dirty="0" smtClean="0"/>
                        <a:t>15.2</a:t>
                      </a:r>
                      <a:endParaRPr lang="en-US" dirty="0"/>
                    </a:p>
                  </a:txBody>
                  <a:tcPr/>
                </a:tc>
                <a:tc>
                  <a:txBody>
                    <a:bodyPr/>
                    <a:lstStyle/>
                    <a:p>
                      <a:r>
                        <a:rPr lang="en-US" dirty="0" smtClean="0"/>
                        <a:t>0</a:t>
                      </a:r>
                      <a:endParaRPr lang="en-US" dirty="0"/>
                    </a:p>
                  </a:txBody>
                  <a:tcPr/>
                </a:tc>
              </a:tr>
              <a:tr h="370840">
                <a:tc>
                  <a:txBody>
                    <a:bodyPr/>
                    <a:lstStyle/>
                    <a:p>
                      <a:r>
                        <a:rPr lang="en-US" dirty="0" smtClean="0"/>
                        <a:t>           Ca</a:t>
                      </a:r>
                      <a:endParaRPr lang="en-US" dirty="0"/>
                    </a:p>
                  </a:txBody>
                  <a:tcPr/>
                </a:tc>
                <a:tc>
                  <a:txBody>
                    <a:bodyPr/>
                    <a:lstStyle/>
                    <a:p>
                      <a:r>
                        <a:rPr lang="en-US" dirty="0" smtClean="0"/>
                        <a:t>8.4</a:t>
                      </a:r>
                      <a:endParaRPr lang="en-US" dirty="0"/>
                    </a:p>
                  </a:txBody>
                  <a:tcPr/>
                </a:tc>
                <a:tc>
                  <a:txBody>
                    <a:bodyPr/>
                    <a:lstStyle/>
                    <a:p>
                      <a:r>
                        <a:rPr lang="en-US" dirty="0" smtClean="0"/>
                        <a:t>68.8</a:t>
                      </a:r>
                      <a:endParaRPr lang="en-US" dirty="0"/>
                    </a:p>
                  </a:txBody>
                  <a:tcPr/>
                </a:tc>
              </a:tr>
              <a:tr h="370840">
                <a:tc>
                  <a:txBody>
                    <a:bodyPr/>
                    <a:lstStyle/>
                    <a:p>
                      <a:r>
                        <a:rPr lang="en-US" dirty="0" smtClean="0"/>
                        <a:t>           Fe</a:t>
                      </a:r>
                      <a:endParaRPr lang="en-US" dirty="0"/>
                    </a:p>
                  </a:txBody>
                  <a:tcPr/>
                </a:tc>
                <a:tc>
                  <a:txBody>
                    <a:bodyPr/>
                    <a:lstStyle/>
                    <a:p>
                      <a:r>
                        <a:rPr lang="en-US" dirty="0" smtClean="0"/>
                        <a:t>0.3</a:t>
                      </a:r>
                      <a:endParaRPr lang="en-US" dirty="0"/>
                    </a:p>
                  </a:txBody>
                  <a:tcPr/>
                </a:tc>
                <a:tc>
                  <a:txBody>
                    <a:bodyPr/>
                    <a:lstStyle/>
                    <a:p>
                      <a:r>
                        <a:rPr lang="en-US" dirty="0" smtClean="0"/>
                        <a:t>0</a:t>
                      </a:r>
                      <a:endParaRPr lang="en-US" dirty="0"/>
                    </a:p>
                  </a:txBody>
                  <a:tcPr/>
                </a:tc>
              </a:tr>
              <a:tr h="370840">
                <a:tc>
                  <a:txBody>
                    <a:bodyPr/>
                    <a:lstStyle/>
                    <a:p>
                      <a:r>
                        <a:rPr lang="en-US" dirty="0" smtClean="0"/>
                        <a:t>           O</a:t>
                      </a:r>
                      <a:endParaRPr lang="en-US" dirty="0"/>
                    </a:p>
                  </a:txBody>
                  <a:tcPr/>
                </a:tc>
                <a:tc>
                  <a:txBody>
                    <a:bodyPr/>
                    <a:lstStyle/>
                    <a:p>
                      <a:r>
                        <a:rPr lang="en-US" dirty="0" smtClean="0"/>
                        <a:t>42.5</a:t>
                      </a:r>
                      <a:endParaRPr lang="en-US" dirty="0"/>
                    </a:p>
                  </a:txBody>
                  <a:tcPr/>
                </a:tc>
                <a:tc>
                  <a:txBody>
                    <a:bodyPr/>
                    <a:lstStyle/>
                    <a:p>
                      <a:r>
                        <a:rPr lang="en-US" dirty="0" smtClean="0"/>
                        <a:t>29.2</a:t>
                      </a:r>
                      <a:endParaRPr lang="en-US"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rPr>
              <a:t>Conclusion :</a:t>
            </a:r>
            <a:endParaRPr lang="en-US" sz="3200" dirty="0">
              <a:solidFill>
                <a:schemeClr val="accent1"/>
              </a:solidFill>
            </a:endParaRPr>
          </a:p>
        </p:txBody>
      </p:sp>
      <p:sp>
        <p:nvSpPr>
          <p:cNvPr id="3" name="Content Placeholder 2"/>
          <p:cNvSpPr>
            <a:spLocks noGrp="1"/>
          </p:cNvSpPr>
          <p:nvPr>
            <p:ph idx="1"/>
          </p:nvPr>
        </p:nvSpPr>
        <p:spPr>
          <a:xfrm>
            <a:off x="457200" y="1524000"/>
            <a:ext cx="8229600" cy="4800600"/>
          </a:xfrm>
        </p:spPr>
        <p:txBody>
          <a:bodyPr>
            <a:normAutofit/>
          </a:bodyPr>
          <a:lstStyle/>
          <a:p>
            <a:r>
              <a:rPr lang="en-US" sz="2400" dirty="0" smtClean="0">
                <a:solidFill>
                  <a:schemeClr val="accent1"/>
                </a:solidFill>
              </a:rPr>
              <a:t>It was found that beams with micro crack remediated with bacterial concentration of         8.6× 10</a:t>
            </a:r>
            <a:r>
              <a:rPr lang="en-US" sz="2400" baseline="30000" dirty="0" smtClean="0">
                <a:solidFill>
                  <a:schemeClr val="accent1"/>
                </a:solidFill>
              </a:rPr>
              <a:t>8 </a:t>
            </a:r>
            <a:r>
              <a:rPr lang="en-US" sz="2400" dirty="0" smtClean="0">
                <a:solidFill>
                  <a:schemeClr val="accent1"/>
                </a:solidFill>
              </a:rPr>
              <a:t> cells/ml of water regained 80% of its original strength.</a:t>
            </a:r>
          </a:p>
          <a:p>
            <a:endParaRPr lang="en-US" sz="2400" dirty="0" smtClean="0">
              <a:solidFill>
                <a:schemeClr val="accent1"/>
              </a:solidFill>
            </a:endParaRPr>
          </a:p>
          <a:p>
            <a:r>
              <a:rPr lang="en-US" sz="2400" dirty="0" smtClean="0">
                <a:solidFill>
                  <a:schemeClr val="accent1"/>
                </a:solidFill>
              </a:rPr>
              <a:t>Higher concentration reduced the regaining strength of concrete.</a:t>
            </a:r>
          </a:p>
          <a:p>
            <a:endParaRPr lang="en-US" sz="2400" dirty="0" smtClean="0">
              <a:solidFill>
                <a:schemeClr val="accent1"/>
              </a:solidFill>
            </a:endParaRPr>
          </a:p>
          <a:p>
            <a:r>
              <a:rPr lang="en-US" sz="2400" dirty="0" smtClean="0">
                <a:solidFill>
                  <a:schemeClr val="accent1"/>
                </a:solidFill>
              </a:rPr>
              <a:t>It was found that specimen with bacteria improved its permeability and resistance to alkaline environment, sulfate attack and freeze- thaw action.</a:t>
            </a:r>
            <a:endParaRPr lang="en-US" sz="2400" dirty="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553200"/>
          </a:xfrm>
        </p:spPr>
        <p:txBody>
          <a:bodyPr>
            <a:normAutofit/>
          </a:bodyPr>
          <a:lstStyle/>
          <a:p>
            <a:r>
              <a:rPr lang="en-US" sz="2400" dirty="0" smtClean="0">
                <a:solidFill>
                  <a:schemeClr val="accent1"/>
                </a:solidFill>
              </a:rPr>
              <a:t>Thus we can say that crack remediated with bacteria can improve the strength and durability of structure.</a:t>
            </a:r>
          </a:p>
          <a:p>
            <a:endParaRPr lang="en-US" sz="2400" dirty="0" smtClean="0">
              <a:solidFill>
                <a:schemeClr val="accent1"/>
              </a:solidFill>
            </a:endParaRPr>
          </a:p>
          <a:p>
            <a:r>
              <a:rPr lang="en-US" sz="2400" dirty="0" smtClean="0">
                <a:solidFill>
                  <a:schemeClr val="accent1"/>
                </a:solidFill>
              </a:rPr>
              <a:t>This all observation were done in America this results we cannot directly considered valid for our country because of difference in temperature, humidity, type of concrete, control on various parameters such as type of concrete mix, etc.</a:t>
            </a:r>
          </a:p>
          <a:p>
            <a:endParaRPr lang="en-US" sz="2400" dirty="0" smtClean="0">
              <a:solidFill>
                <a:schemeClr val="accent1"/>
              </a:solidFill>
            </a:endParaRPr>
          </a:p>
          <a:p>
            <a:r>
              <a:rPr lang="en-US" sz="2400" dirty="0" smtClean="0">
                <a:solidFill>
                  <a:schemeClr val="accent1"/>
                </a:solidFill>
              </a:rPr>
              <a:t>In India porosity and permeability of concrete should be studied because they are the main causes of distress in many structures.</a:t>
            </a:r>
          </a:p>
          <a:p>
            <a:endParaRPr lang="en-US" sz="2400" dirty="0" smtClean="0">
              <a:solidFill>
                <a:schemeClr val="accent1"/>
              </a:solidFill>
            </a:endParaRPr>
          </a:p>
          <a:p>
            <a:endParaRPr lang="en-US" sz="2400" dirty="0" smtClean="0">
              <a:solidFill>
                <a:schemeClr val="accent1"/>
              </a:solidFill>
            </a:endParaRPr>
          </a:p>
          <a:p>
            <a:endParaRPr lang="en-US" sz="2400" dirty="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53400" cy="6019800"/>
          </a:xfrm>
        </p:spPr>
        <p:txBody>
          <a:bodyPr>
            <a:normAutofit/>
          </a:bodyPr>
          <a:lstStyle/>
          <a:p>
            <a:r>
              <a:rPr lang="en-US" sz="2400" dirty="0" smtClean="0">
                <a:solidFill>
                  <a:schemeClr val="accent1"/>
                </a:solidFill>
              </a:rPr>
              <a:t>If  this method once studied in Indian environment then it can be used in crack remediation in many structures having more importance and containing hazardous material.</a:t>
            </a:r>
          </a:p>
          <a:p>
            <a:endParaRPr lang="en-US" sz="2400" dirty="0" smtClean="0">
              <a:solidFill>
                <a:schemeClr val="accent1"/>
              </a:solidFill>
            </a:endParaRPr>
          </a:p>
          <a:p>
            <a:r>
              <a:rPr lang="en-US" sz="2400" dirty="0" smtClean="0">
                <a:solidFill>
                  <a:schemeClr val="accent1"/>
                </a:solidFill>
              </a:rPr>
              <a:t>In India Nuclear Power Corporation has started working on the research of bacterial concrete for using it in nuclear power plant.</a:t>
            </a:r>
          </a:p>
          <a:p>
            <a:endParaRPr lang="en-US" sz="2400" dirty="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5486400"/>
          </a:xfrm>
        </p:spPr>
        <p:txBody>
          <a:bodyPr>
            <a:noAutofit/>
          </a:bodyPr>
          <a:lstStyle/>
          <a:p>
            <a:r>
              <a:rPr lang="en-US" sz="2400" dirty="0" smtClean="0">
                <a:solidFill>
                  <a:schemeClr val="accent1"/>
                </a:solidFill>
              </a:rPr>
              <a:t>Ramachandran, S.K., Ramakrishnan, V., and Bang, S.S., “Remediation of Concrete using Microorganisms”, ACI Materials Journal, v.98, No.1, pp. 3-9, Jan-Feb 2001. </a:t>
            </a:r>
          </a:p>
          <a:p>
            <a:r>
              <a:rPr lang="en-US" sz="2400" dirty="0" smtClean="0">
                <a:solidFill>
                  <a:schemeClr val="accent1"/>
                </a:solidFill>
              </a:rPr>
              <a:t>Ramakrishnan, V., Ramesh Panchalan., and Bang, S.S., “Bacterial Concrete- A Self Remediating Biomaterial” Proceedings of 10</a:t>
            </a:r>
            <a:r>
              <a:rPr lang="en-US" sz="2400" baseline="30000" dirty="0" smtClean="0">
                <a:solidFill>
                  <a:schemeClr val="accent1"/>
                </a:solidFill>
              </a:rPr>
              <a:t>th </a:t>
            </a:r>
            <a:r>
              <a:rPr lang="en-US" sz="2400" dirty="0" smtClean="0">
                <a:solidFill>
                  <a:schemeClr val="accent1"/>
                </a:solidFill>
              </a:rPr>
              <a:t>International Congress on the Polymers in Concrete, Hawaii, May 2001.</a:t>
            </a:r>
          </a:p>
          <a:p>
            <a:r>
              <a:rPr lang="en-US" sz="2400" dirty="0" smtClean="0">
                <a:solidFill>
                  <a:schemeClr val="accent1"/>
                </a:solidFill>
              </a:rPr>
              <a:t>A Text book of concrete technology by  M.S.SHETTY… </a:t>
            </a:r>
            <a:endParaRPr lang="en-US" sz="2400" dirty="0" smtClean="0">
              <a:solidFill>
                <a:schemeClr val="tx2">
                  <a:lumMod val="60000"/>
                  <a:lumOff val="40000"/>
                </a:schemeClr>
              </a:solidFill>
            </a:endParaRPr>
          </a:p>
          <a:p>
            <a:r>
              <a:rPr lang="en-US" sz="2400" dirty="0" smtClean="0">
                <a:hlinkClick r:id="rId2" tooltip="http://www.tudelft.nl/live/pagina.jsp?id=8691221d-ebab-4841-97cb-1cfacad3a4bc&amp;lang=nl"/>
              </a:rPr>
              <a:t>http://www.tudelft.nl/live/pagina.jsp?id=8691221d-ebab-4841-97cb-1cfacad3a4bc&amp;lang=nl</a:t>
            </a:r>
            <a:endParaRPr lang="en-US" sz="2400" dirty="0" smtClean="0"/>
          </a:p>
          <a:p>
            <a:r>
              <a:rPr lang="en-US" sz="2400" dirty="0" smtClean="0">
                <a:hlinkClick r:id="rId3"/>
              </a:rPr>
              <a:t>http://www.economist.com/science/displaystory.cfm?story_id=13570058</a:t>
            </a:r>
            <a:endParaRPr lang="en-US" sz="2400" dirty="0" smtClean="0"/>
          </a:p>
        </p:txBody>
      </p:sp>
      <p:sp>
        <p:nvSpPr>
          <p:cNvPr id="4" name="Title 3"/>
          <p:cNvSpPr>
            <a:spLocks noGrp="1"/>
          </p:cNvSpPr>
          <p:nvPr>
            <p:ph type="title"/>
          </p:nvPr>
        </p:nvSpPr>
        <p:spPr>
          <a:xfrm>
            <a:off x="457200" y="274638"/>
            <a:ext cx="7467600" cy="868362"/>
          </a:xfrm>
        </p:spPr>
        <p:txBody>
          <a:bodyPr>
            <a:normAutofit/>
          </a:bodyPr>
          <a:lstStyle/>
          <a:p>
            <a:r>
              <a:rPr lang="en-US" sz="3200" dirty="0" smtClean="0">
                <a:solidFill>
                  <a:schemeClr val="accent1"/>
                </a:solidFill>
              </a:rPr>
              <a:t>References: </a:t>
            </a:r>
            <a:endParaRPr lang="en-US" sz="3200" dirty="0">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8878" y="2967335"/>
            <a:ext cx="4941522" cy="1107996"/>
          </a:xfrm>
          <a:prstGeom prst="rect">
            <a:avLst/>
          </a:prstGeom>
          <a:noFill/>
        </p:spPr>
        <p:txBody>
          <a:bodyPr wrap="square" lIns="91440" tIns="45720" rIns="91440" bIns="45720">
            <a:spAutoFit/>
          </a:bodyPr>
          <a:lstStyle/>
          <a:p>
            <a:pPr algn="ctr"/>
            <a:r>
              <a:rPr lang="en-US"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 </a:t>
            </a:r>
            <a:endParaRPr lang="en-US"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05800" cy="6248400"/>
          </a:xfrm>
        </p:spPr>
        <p:txBody>
          <a:bodyPr/>
          <a:lstStyle/>
          <a:p>
            <a:r>
              <a:rPr lang="en-US" sz="2400" dirty="0" smtClean="0">
                <a:solidFill>
                  <a:schemeClr val="accent1"/>
                </a:solidFill>
              </a:rPr>
              <a:t>The various product such as structural epoxy, resins, epoxy mortar, and other synthetic  mixtures are used  as filling material  but they are not  environmentally friendly not even  safe for human health.</a:t>
            </a:r>
          </a:p>
          <a:p>
            <a:endParaRPr lang="en-US" sz="2400" dirty="0" smtClean="0">
              <a:solidFill>
                <a:schemeClr val="accent1"/>
              </a:solidFill>
            </a:endParaRPr>
          </a:p>
          <a:p>
            <a:r>
              <a:rPr lang="en-US" sz="2400" dirty="0" smtClean="0">
                <a:solidFill>
                  <a:schemeClr val="accent1"/>
                </a:solidFill>
              </a:rPr>
              <a:t>Here are some four possible mechanisms given for self healing of concrete which are as under :</a:t>
            </a:r>
          </a:p>
          <a:p>
            <a:pPr>
              <a:buNone/>
            </a:pPr>
            <a:r>
              <a:rPr lang="en-US" sz="2400" dirty="0" smtClean="0">
                <a:solidFill>
                  <a:schemeClr val="accent1"/>
                </a:solidFill>
              </a:rPr>
              <a:t>       1.)</a:t>
            </a:r>
            <a:r>
              <a:rPr lang="en-US" sz="2400" dirty="0" smtClean="0"/>
              <a:t> </a:t>
            </a:r>
            <a:r>
              <a:rPr lang="en-US" sz="2400" dirty="0" smtClean="0">
                <a:solidFill>
                  <a:schemeClr val="accent1"/>
                </a:solidFill>
              </a:rPr>
              <a:t>Formation of material like calcite</a:t>
            </a:r>
          </a:p>
          <a:p>
            <a:pPr>
              <a:buNone/>
            </a:pPr>
            <a:r>
              <a:rPr lang="en-US" sz="2400" dirty="0" smtClean="0">
                <a:solidFill>
                  <a:schemeClr val="accent1"/>
                </a:solidFill>
              </a:rPr>
              <a:t>       2.) Blocking of the path by sedimentation of Particles</a:t>
            </a:r>
          </a:p>
          <a:p>
            <a:pPr>
              <a:buNone/>
            </a:pPr>
            <a:r>
              <a:rPr lang="en-US" sz="2400" dirty="0" smtClean="0">
                <a:solidFill>
                  <a:schemeClr val="accent1"/>
                </a:solidFill>
              </a:rPr>
              <a:t>       3.)</a:t>
            </a:r>
            <a:r>
              <a:rPr lang="en-US" sz="2400" dirty="0" smtClean="0"/>
              <a:t> </a:t>
            </a:r>
            <a:r>
              <a:rPr lang="en-US" sz="2400" dirty="0" smtClean="0">
                <a:solidFill>
                  <a:schemeClr val="accent1"/>
                </a:solidFill>
              </a:rPr>
              <a:t>Continued hydration of cement particles</a:t>
            </a:r>
          </a:p>
          <a:p>
            <a:pPr>
              <a:buNone/>
            </a:pPr>
            <a:r>
              <a:rPr lang="en-US" sz="2400" dirty="0" smtClean="0">
                <a:solidFill>
                  <a:schemeClr val="accent1"/>
                </a:solidFill>
              </a:rPr>
              <a:t>       4.)</a:t>
            </a:r>
            <a:r>
              <a:rPr lang="en-US" sz="2400" dirty="0" smtClean="0"/>
              <a:t> </a:t>
            </a:r>
            <a:r>
              <a:rPr lang="en-US" sz="2400" dirty="0" smtClean="0">
                <a:solidFill>
                  <a:schemeClr val="accent1"/>
                </a:solidFill>
              </a:rPr>
              <a:t>Swelling of the surrounding cement matrix.</a:t>
            </a:r>
          </a:p>
          <a:p>
            <a:endParaRPr lang="en-US" sz="2400" dirty="0" smtClean="0"/>
          </a:p>
          <a:p>
            <a:endParaRPr lang="en-US" sz="2400" dirty="0" smtClean="0"/>
          </a:p>
          <a:p>
            <a:pPr>
              <a:buNone/>
            </a:pPr>
            <a:endParaRPr lang="en-US" sz="2400" dirty="0" smtClean="0">
              <a:solidFill>
                <a:schemeClr val="accent1"/>
              </a:solidFill>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Different healing mechanisms</a:t>
            </a:r>
            <a:endParaRPr lang="en-US" dirty="0">
              <a:solidFill>
                <a:schemeClr val="accent1"/>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09600" y="2057400"/>
            <a:ext cx="7696199"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dirty="0" smtClean="0">
                <a:solidFill>
                  <a:schemeClr val="accent1"/>
                </a:solidFill>
              </a:rPr>
              <a:t>Bacterial concrete :</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sz="2400" dirty="0" smtClean="0">
                <a:solidFill>
                  <a:schemeClr val="accent1"/>
                </a:solidFill>
              </a:rPr>
              <a:t>The "Bacterial Concrete" is a concrete which can be made by adding bacteria in the concrete that are able to constantly precipitate calcite, this phenomenon is called microbiologically induced calcite precipitation. </a:t>
            </a:r>
          </a:p>
          <a:p>
            <a:endParaRPr lang="en-US" sz="2400" dirty="0" smtClean="0">
              <a:solidFill>
                <a:schemeClr val="accent1"/>
              </a:solidFill>
            </a:endParaRPr>
          </a:p>
          <a:p>
            <a:r>
              <a:rPr lang="en-US" sz="2400" dirty="0" smtClean="0">
                <a:solidFill>
                  <a:schemeClr val="accent1"/>
                </a:solidFill>
              </a:rPr>
              <a:t>It is process by which  living organisms form an inorganic solids.</a:t>
            </a:r>
          </a:p>
          <a:p>
            <a:endParaRPr lang="en-US" sz="2400" dirty="0" smtClean="0">
              <a:solidFill>
                <a:schemeClr val="accent1"/>
              </a:solidFill>
            </a:endParaRPr>
          </a:p>
          <a:p>
            <a:r>
              <a:rPr lang="en-US" sz="2400" dirty="0" smtClean="0">
                <a:solidFill>
                  <a:schemeClr val="accent1"/>
                </a:solidFill>
              </a:rPr>
              <a:t>It is same process as we people are producing teeth and bones.</a:t>
            </a:r>
          </a:p>
          <a:p>
            <a:pPr>
              <a:buNone/>
            </a:pP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77200" cy="5334000"/>
          </a:xfrm>
        </p:spPr>
        <p:txBody>
          <a:bodyPr>
            <a:normAutofit/>
          </a:bodyPr>
          <a:lstStyle/>
          <a:p>
            <a:r>
              <a:rPr lang="en-US" sz="2400" dirty="0" smtClean="0">
                <a:solidFill>
                  <a:schemeClr val="accent1"/>
                </a:solidFill>
              </a:rPr>
              <a:t>“Bacillus Pasteruii ”  is  a common soil bacterium, which can continuously precipitate a new  impermeable calcite layer over the surface of concrete.</a:t>
            </a:r>
          </a:p>
          <a:p>
            <a:endParaRPr lang="en-US" sz="2400" dirty="0" smtClean="0">
              <a:solidFill>
                <a:schemeClr val="accent1"/>
              </a:solidFill>
            </a:endParaRPr>
          </a:p>
          <a:p>
            <a:r>
              <a:rPr lang="en-US" sz="2400" dirty="0" smtClean="0">
                <a:solidFill>
                  <a:schemeClr val="accent1"/>
                </a:solidFill>
              </a:rPr>
              <a:t>Favorable condition does not exist in concrete because of its alkaline nature, pH value of concrete is very high.</a:t>
            </a:r>
          </a:p>
          <a:p>
            <a:endParaRPr lang="en-US" sz="2400" dirty="0" smtClean="0">
              <a:solidFill>
                <a:schemeClr val="accent1"/>
              </a:solidFill>
            </a:endParaRPr>
          </a:p>
          <a:p>
            <a:r>
              <a:rPr lang="en-US" sz="2400" dirty="0" smtClean="0">
                <a:solidFill>
                  <a:schemeClr val="accent1"/>
                </a:solidFill>
              </a:rPr>
              <a:t>In extreme alkaline environment pH of 12 in not favorable for growth of this bacteria, its optimum pH</a:t>
            </a:r>
          </a:p>
          <a:p>
            <a:pPr>
              <a:buNone/>
            </a:pPr>
            <a:r>
              <a:rPr lang="en-US" sz="2400" dirty="0" smtClean="0">
                <a:solidFill>
                  <a:schemeClr val="accent1"/>
                </a:solidFill>
              </a:rPr>
              <a:t>     for growth is 9, but bacteria has an ability to produce such material to maintain pH.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554162"/>
          </a:xfrm>
        </p:spPr>
        <p:txBody>
          <a:bodyPr>
            <a:normAutofit/>
          </a:bodyPr>
          <a:lstStyle/>
          <a:p>
            <a:r>
              <a:rPr lang="en-US" dirty="0" smtClean="0">
                <a:solidFill>
                  <a:schemeClr val="accent1"/>
                </a:solidFill>
              </a:rPr>
              <a:t>How does bacteria remediate cracks ?</a:t>
            </a:r>
            <a:endParaRPr lang="en-US" dirty="0">
              <a:solidFill>
                <a:schemeClr val="accent1"/>
              </a:solidFill>
            </a:endParaRPr>
          </a:p>
        </p:txBody>
      </p:sp>
      <p:sp>
        <p:nvSpPr>
          <p:cNvPr id="3" name="Content Placeholder 2"/>
          <p:cNvSpPr>
            <a:spLocks noGrp="1"/>
          </p:cNvSpPr>
          <p:nvPr>
            <p:ph idx="1"/>
          </p:nvPr>
        </p:nvSpPr>
        <p:spPr>
          <a:xfrm>
            <a:off x="457200" y="2209800"/>
            <a:ext cx="8229600" cy="4267200"/>
          </a:xfrm>
        </p:spPr>
        <p:txBody>
          <a:bodyPr>
            <a:normAutofit/>
          </a:bodyPr>
          <a:lstStyle/>
          <a:p>
            <a:r>
              <a:rPr lang="en-US" sz="2400" dirty="0" smtClean="0">
                <a:solidFill>
                  <a:schemeClr val="accent1"/>
                </a:solidFill>
              </a:rPr>
              <a:t>As we have seen in previous slides “Bacillus pasteurii” have an ability to precipitate calcite in environment.</a:t>
            </a:r>
          </a:p>
          <a:p>
            <a:pPr>
              <a:buNone/>
            </a:pPr>
            <a:endParaRPr lang="en-US" sz="2400" dirty="0" smtClean="0">
              <a:solidFill>
                <a:schemeClr val="accent1"/>
              </a:solidFill>
            </a:endParaRPr>
          </a:p>
          <a:p>
            <a:r>
              <a:rPr lang="en-US" sz="2400" dirty="0" smtClean="0">
                <a:solidFill>
                  <a:schemeClr val="accent1"/>
                </a:solidFill>
              </a:rPr>
              <a:t>This process of microbiologically induced calcium carbonate precipitation is having a complex biochemical reactions.</a:t>
            </a:r>
          </a:p>
          <a:p>
            <a:pPr>
              <a:buNone/>
            </a:pPr>
            <a:endParaRPr lang="en-US" sz="2400" dirty="0" smtClean="0">
              <a:solidFill>
                <a:schemeClr val="accent1"/>
              </a:solidFill>
            </a:endParaRPr>
          </a:p>
          <a:p>
            <a:r>
              <a:rPr lang="en-US" sz="2400" dirty="0" smtClean="0">
                <a:solidFill>
                  <a:schemeClr val="accent1"/>
                </a:solidFill>
              </a:rPr>
              <a:t>B. Pasteurii  produces urea which catalyzes to produce CO</a:t>
            </a:r>
            <a:r>
              <a:rPr lang="en-US" sz="2400" baseline="-25000" dirty="0" smtClean="0">
                <a:solidFill>
                  <a:schemeClr val="accent1"/>
                </a:solidFill>
              </a:rPr>
              <a:t>2</a:t>
            </a:r>
            <a:r>
              <a:rPr lang="en-US" sz="2400" dirty="0" smtClean="0">
                <a:solidFill>
                  <a:schemeClr val="accent1"/>
                </a:solidFill>
              </a:rPr>
              <a:t> and ammonia, due to the ammonia pH of concrete get increase.</a:t>
            </a:r>
          </a:p>
          <a:p>
            <a:pPr>
              <a:buNone/>
            </a:pPr>
            <a:endParaRPr lang="en-US" sz="2400"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001000" cy="5943600"/>
          </a:xfrm>
        </p:spPr>
        <p:txBody>
          <a:bodyPr>
            <a:normAutofit/>
          </a:bodyPr>
          <a:lstStyle/>
          <a:p>
            <a:r>
              <a:rPr lang="en-US" sz="2400" dirty="0" smtClean="0">
                <a:solidFill>
                  <a:schemeClr val="accent1"/>
                </a:solidFill>
              </a:rPr>
              <a:t>There is a medium of nutrient urea and CaCl</a:t>
            </a:r>
            <a:r>
              <a:rPr lang="en-US" sz="2400" baseline="-25000" dirty="0" smtClean="0">
                <a:solidFill>
                  <a:schemeClr val="accent1"/>
                </a:solidFill>
              </a:rPr>
              <a:t>2</a:t>
            </a:r>
            <a:r>
              <a:rPr lang="en-US" sz="2400" dirty="0" smtClean="0">
                <a:solidFill>
                  <a:schemeClr val="accent1"/>
                </a:solidFill>
              </a:rPr>
              <a:t> is used to grow the bacteria and also to control the pH.</a:t>
            </a:r>
          </a:p>
          <a:p>
            <a:pPr>
              <a:buNone/>
            </a:pPr>
            <a:endParaRPr lang="en-US" sz="2400" dirty="0" smtClean="0">
              <a:solidFill>
                <a:schemeClr val="accent1"/>
              </a:solidFill>
            </a:endParaRPr>
          </a:p>
          <a:p>
            <a:r>
              <a:rPr lang="en-US" sz="2400" dirty="0" smtClean="0">
                <a:solidFill>
                  <a:schemeClr val="accent1"/>
                </a:solidFill>
              </a:rPr>
              <a:t>After this process in surroundings ions Ca</a:t>
            </a:r>
            <a:r>
              <a:rPr lang="en-US" sz="2400" baseline="30000" dirty="0" smtClean="0">
                <a:solidFill>
                  <a:schemeClr val="accent1"/>
                </a:solidFill>
              </a:rPr>
              <a:t>2+ </a:t>
            </a:r>
            <a:r>
              <a:rPr lang="en-US" sz="2400" dirty="0" smtClean="0">
                <a:solidFill>
                  <a:schemeClr val="accent1"/>
                </a:solidFill>
              </a:rPr>
              <a:t> And</a:t>
            </a:r>
          </a:p>
          <a:p>
            <a:pPr>
              <a:buNone/>
            </a:pPr>
            <a:r>
              <a:rPr lang="en-US" sz="2400" dirty="0" smtClean="0">
                <a:solidFill>
                  <a:schemeClr val="accent1"/>
                </a:solidFill>
              </a:rPr>
              <a:t>     CO</a:t>
            </a:r>
            <a:r>
              <a:rPr lang="en-US" sz="2400" baseline="-25000" dirty="0" smtClean="0">
                <a:solidFill>
                  <a:schemeClr val="accent1"/>
                </a:solidFill>
              </a:rPr>
              <a:t>3 </a:t>
            </a:r>
            <a:r>
              <a:rPr lang="en-US" sz="2400" baseline="30000" dirty="0" smtClean="0">
                <a:solidFill>
                  <a:schemeClr val="accent1"/>
                </a:solidFill>
              </a:rPr>
              <a:t>2-  </a:t>
            </a:r>
            <a:r>
              <a:rPr lang="en-US" sz="2400" dirty="0" smtClean="0">
                <a:solidFill>
                  <a:schemeClr val="accent1"/>
                </a:solidFill>
              </a:rPr>
              <a:t> precipitate as CaCO</a:t>
            </a:r>
            <a:r>
              <a:rPr lang="en-US" sz="2400" baseline="-25000" dirty="0" smtClean="0">
                <a:solidFill>
                  <a:schemeClr val="accent1"/>
                </a:solidFill>
              </a:rPr>
              <a:t>3</a:t>
            </a:r>
            <a:r>
              <a:rPr lang="en-US" sz="2400" dirty="0" smtClean="0">
                <a:solidFill>
                  <a:schemeClr val="accent1"/>
                </a:solidFill>
              </a:rPr>
              <a:t>.   </a:t>
            </a:r>
          </a:p>
          <a:p>
            <a:pPr>
              <a:buNone/>
            </a:pPr>
            <a:endParaRPr lang="en-US" sz="2400" dirty="0" smtClean="0">
              <a:solidFill>
                <a:schemeClr val="accent1"/>
              </a:solidFill>
            </a:endParaRPr>
          </a:p>
          <a:p>
            <a:r>
              <a:rPr lang="en-US" sz="2400" dirty="0" smtClean="0">
                <a:solidFill>
                  <a:schemeClr val="accent1"/>
                </a:solidFill>
              </a:rPr>
              <a:t>This following equations summarize the whole process:</a:t>
            </a:r>
          </a:p>
          <a:p>
            <a:pPr>
              <a:buNone/>
            </a:pPr>
            <a:r>
              <a:rPr lang="en-US" sz="2400" dirty="0" smtClean="0">
                <a:solidFill>
                  <a:schemeClr val="accent1"/>
                </a:solidFill>
              </a:rPr>
              <a:t>         Ca</a:t>
            </a:r>
            <a:r>
              <a:rPr lang="en-US" sz="2400" baseline="30000" dirty="0" smtClean="0">
                <a:solidFill>
                  <a:schemeClr val="accent1"/>
                </a:solidFill>
              </a:rPr>
              <a:t>2+</a:t>
            </a:r>
            <a:r>
              <a:rPr lang="en-US" sz="2400" dirty="0" smtClean="0">
                <a:solidFill>
                  <a:schemeClr val="accent1"/>
                </a:solidFill>
              </a:rPr>
              <a:t>  + Cell             Cell-Ca</a:t>
            </a:r>
            <a:r>
              <a:rPr lang="en-US" sz="2400" baseline="30000" dirty="0" smtClean="0">
                <a:solidFill>
                  <a:schemeClr val="accent1"/>
                </a:solidFill>
              </a:rPr>
              <a:t>2+</a:t>
            </a:r>
            <a:r>
              <a:rPr lang="en-US" sz="2400" dirty="0" smtClean="0">
                <a:solidFill>
                  <a:schemeClr val="accent1"/>
                </a:solidFill>
              </a:rPr>
              <a:t> </a:t>
            </a:r>
          </a:p>
          <a:p>
            <a:pPr>
              <a:buNone/>
            </a:pPr>
            <a:endParaRPr lang="en-US" sz="2400" dirty="0" smtClean="0">
              <a:solidFill>
                <a:schemeClr val="accent1"/>
              </a:solidFill>
            </a:endParaRPr>
          </a:p>
          <a:p>
            <a:pPr>
              <a:buNone/>
            </a:pPr>
            <a:r>
              <a:rPr lang="en-US" sz="2400" dirty="0" smtClean="0">
                <a:solidFill>
                  <a:schemeClr val="accent1"/>
                </a:solidFill>
              </a:rPr>
              <a:t>        Cl</a:t>
            </a:r>
            <a:r>
              <a:rPr lang="en-US" sz="2400" b="1" baseline="30000" dirty="0" smtClean="0">
                <a:solidFill>
                  <a:schemeClr val="accent1"/>
                </a:solidFill>
              </a:rPr>
              <a:t>-</a:t>
            </a:r>
            <a:r>
              <a:rPr lang="en-US" sz="2400" baseline="30000" dirty="0" smtClean="0">
                <a:solidFill>
                  <a:schemeClr val="accent1"/>
                </a:solidFill>
              </a:rPr>
              <a:t>  </a:t>
            </a:r>
            <a:r>
              <a:rPr lang="en-US" sz="2400" dirty="0" smtClean="0">
                <a:solidFill>
                  <a:schemeClr val="accent1"/>
                </a:solidFill>
              </a:rPr>
              <a:t>+ HCO</a:t>
            </a:r>
            <a:r>
              <a:rPr lang="en-US" sz="2400" baseline="-25000" dirty="0" smtClean="0">
                <a:solidFill>
                  <a:schemeClr val="accent1"/>
                </a:solidFill>
              </a:rPr>
              <a:t>3</a:t>
            </a:r>
            <a:r>
              <a:rPr lang="en-US" sz="3200" b="1" baseline="30000" dirty="0" smtClean="0">
                <a:solidFill>
                  <a:schemeClr val="accent1"/>
                </a:solidFill>
              </a:rPr>
              <a:t>- </a:t>
            </a:r>
            <a:r>
              <a:rPr lang="en-US" sz="2400" dirty="0" smtClean="0">
                <a:solidFill>
                  <a:schemeClr val="accent1"/>
                </a:solidFill>
              </a:rPr>
              <a:t>+ NH</a:t>
            </a:r>
            <a:r>
              <a:rPr lang="en-US" sz="2400" baseline="-25000" dirty="0" smtClean="0">
                <a:solidFill>
                  <a:schemeClr val="accent1"/>
                </a:solidFill>
              </a:rPr>
              <a:t>3 </a:t>
            </a:r>
            <a:r>
              <a:rPr lang="en-US" sz="2400" dirty="0" smtClean="0">
                <a:solidFill>
                  <a:schemeClr val="accent1"/>
                </a:solidFill>
              </a:rPr>
              <a:t>           NH</a:t>
            </a:r>
            <a:r>
              <a:rPr lang="en-US" sz="2400" baseline="-25000" dirty="0" smtClean="0">
                <a:solidFill>
                  <a:schemeClr val="accent1"/>
                </a:solidFill>
              </a:rPr>
              <a:t>4</a:t>
            </a:r>
            <a:r>
              <a:rPr lang="en-US" sz="2400" dirty="0" smtClean="0">
                <a:solidFill>
                  <a:schemeClr val="accent1"/>
                </a:solidFill>
              </a:rPr>
              <a:t>Cl + CO</a:t>
            </a:r>
            <a:r>
              <a:rPr lang="en-US" sz="2400" baseline="-25000" dirty="0" smtClean="0">
                <a:solidFill>
                  <a:schemeClr val="accent1"/>
                </a:solidFill>
              </a:rPr>
              <a:t>3</a:t>
            </a:r>
            <a:r>
              <a:rPr lang="en-US" sz="2400" baseline="30000" dirty="0" smtClean="0">
                <a:solidFill>
                  <a:schemeClr val="accent1"/>
                </a:solidFill>
              </a:rPr>
              <a:t>2-</a:t>
            </a:r>
          </a:p>
          <a:p>
            <a:pPr>
              <a:buNone/>
            </a:pPr>
            <a:endParaRPr lang="en-US" sz="2400" dirty="0" smtClean="0">
              <a:solidFill>
                <a:schemeClr val="accent1"/>
              </a:solidFill>
            </a:endParaRPr>
          </a:p>
          <a:p>
            <a:pPr>
              <a:buNone/>
            </a:pPr>
            <a:r>
              <a:rPr lang="en-US" sz="2400" dirty="0" smtClean="0">
                <a:solidFill>
                  <a:schemeClr val="accent1"/>
                </a:solidFill>
              </a:rPr>
              <a:t>         Cell-Ca</a:t>
            </a:r>
            <a:r>
              <a:rPr lang="en-US" sz="2400" baseline="30000" dirty="0" smtClean="0">
                <a:solidFill>
                  <a:schemeClr val="accent1"/>
                </a:solidFill>
              </a:rPr>
              <a:t>2+ </a:t>
            </a:r>
            <a:r>
              <a:rPr lang="en-US" sz="2400" dirty="0" smtClean="0">
                <a:solidFill>
                  <a:schemeClr val="accent1"/>
                </a:solidFill>
              </a:rPr>
              <a:t>+ CO</a:t>
            </a:r>
            <a:r>
              <a:rPr lang="en-US" sz="2400" baseline="-25000" dirty="0" smtClean="0">
                <a:solidFill>
                  <a:schemeClr val="accent1"/>
                </a:solidFill>
              </a:rPr>
              <a:t>3</a:t>
            </a:r>
            <a:r>
              <a:rPr lang="en-US" sz="2400" baseline="30000" dirty="0" smtClean="0">
                <a:solidFill>
                  <a:schemeClr val="accent1"/>
                </a:solidFill>
              </a:rPr>
              <a:t>2-                    </a:t>
            </a:r>
            <a:r>
              <a:rPr lang="en-US" sz="2400" dirty="0" smtClean="0">
                <a:solidFill>
                  <a:schemeClr val="accent1"/>
                </a:solidFill>
              </a:rPr>
              <a:t> Cell- CaCO</a:t>
            </a:r>
            <a:r>
              <a:rPr lang="en-US" sz="2400" baseline="-25000" dirty="0" smtClean="0">
                <a:solidFill>
                  <a:schemeClr val="accent1"/>
                </a:solidFill>
              </a:rPr>
              <a:t>3</a:t>
            </a:r>
            <a:r>
              <a:rPr lang="en-US" sz="2400" dirty="0" smtClean="0">
                <a:solidFill>
                  <a:schemeClr val="accent1"/>
                </a:solidFill>
              </a:rPr>
              <a:t> </a:t>
            </a:r>
            <a:endParaRPr lang="en-US" sz="2400" b="1" dirty="0" smtClean="0">
              <a:solidFill>
                <a:schemeClr val="accent1"/>
              </a:solidFill>
            </a:endParaRPr>
          </a:p>
          <a:p>
            <a:pPr>
              <a:buNone/>
            </a:pPr>
            <a:endParaRPr lang="en-US" sz="2400" dirty="0"/>
          </a:p>
        </p:txBody>
      </p:sp>
      <p:sp>
        <p:nvSpPr>
          <p:cNvPr id="4" name="Right Arrow 3"/>
          <p:cNvSpPr/>
          <p:nvPr/>
        </p:nvSpPr>
        <p:spPr>
          <a:xfrm flipV="1">
            <a:off x="2971800" y="3962400"/>
            <a:ext cx="838200" cy="124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flipV="1">
            <a:off x="3733800" y="48768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657600" y="57150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6477000" y="55626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552</TotalTime>
  <Words>1761</Words>
  <Application>Microsoft Office PowerPoint</Application>
  <PresentationFormat>On-screen Show (4:3)</PresentationFormat>
  <Paragraphs>237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Technic</vt:lpstr>
      <vt:lpstr>SELF  HEALING  MATERIAL-- BACTERIAL CONCRETE    </vt:lpstr>
      <vt:lpstr>Introduction :</vt:lpstr>
      <vt:lpstr>Slide 3</vt:lpstr>
      <vt:lpstr>Slide 4</vt:lpstr>
      <vt:lpstr>Different healing mechanisms</vt:lpstr>
      <vt:lpstr>Bacterial concrete :</vt:lpstr>
      <vt:lpstr>Slide 7</vt:lpstr>
      <vt:lpstr>How does bacteria remediate cracks ?</vt:lpstr>
      <vt:lpstr>Slide 9</vt:lpstr>
      <vt:lpstr> Observed crack healing  in concrete  </vt:lpstr>
      <vt:lpstr>Image showing effect of healing</vt:lpstr>
      <vt:lpstr>Comparison of characteristics of bacterial concrete and concrete without bacteria through some of the test results…..</vt:lpstr>
      <vt:lpstr>(1) Effect of bacteria to various depth of                          cracks on stiffness</vt:lpstr>
      <vt:lpstr>Slide 14</vt:lpstr>
      <vt:lpstr>Comparison of stiffness value for different crack depths:</vt:lpstr>
      <vt:lpstr>(2) Effect of bacteria to various depths of   crack on compressive strength:  </vt:lpstr>
      <vt:lpstr>Comparison of compressive strength of cubes with various crack depth:</vt:lpstr>
      <vt:lpstr>Slide 18</vt:lpstr>
      <vt:lpstr>(3)Effects of different concentration of bacteria on compressive strength:</vt:lpstr>
      <vt:lpstr>Comparison of compressive strength of concrete made with various concentration of bacteria:</vt:lpstr>
      <vt:lpstr>Slide 21</vt:lpstr>
      <vt:lpstr>(4)Effects of different concentration of bacteria on alkali aggregate reactivity :</vt:lpstr>
      <vt:lpstr>Slide 23</vt:lpstr>
      <vt:lpstr>Comparison of mean expansion of concrete made with and without bacteria subjected to alkali attack:  </vt:lpstr>
      <vt:lpstr>(5)Effects of different concentration of bacteria on sulfate attack resistance : </vt:lpstr>
      <vt:lpstr>Comparison of mean expansion of concrete made with and without bacteria subjected to sulfate attack:</vt:lpstr>
      <vt:lpstr>(6)Effects of different concentration of bacteria on freeze and thaw action:</vt:lpstr>
      <vt:lpstr>Comparison of weight change of concrete made with and without bacteria subjected freeze and thaw action:</vt:lpstr>
      <vt:lpstr>Scanning electron microscopy investigation:</vt:lpstr>
      <vt:lpstr>Magnified image of hexagonal shaped calcite crystal which indicates full growth of crystals:</vt:lpstr>
      <vt:lpstr>Developing calcite layer at higher magnification:</vt:lpstr>
      <vt:lpstr>Precipitation of material in crack observed in concrete:</vt:lpstr>
      <vt:lpstr>Formation of new layer (surface-2) over concrete beam:</vt:lpstr>
      <vt:lpstr>Comparison of % elements in surface-1 and surface-2 :</vt:lpstr>
      <vt:lpstr>Conclusion :</vt:lpstr>
      <vt:lpstr>Slide 36</vt:lpstr>
      <vt:lpstr>Slide 37</vt:lpstr>
      <vt:lpstr>References: </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HEALING  MATERIAL-- BACTERIAL CONCRETE</dc:title>
  <dc:creator>Parin</dc:creator>
  <cp:lastModifiedBy>Parin</cp:lastModifiedBy>
  <cp:revision>65</cp:revision>
  <dcterms:created xsi:type="dcterms:W3CDTF">2010-11-11T12:33:57Z</dcterms:created>
  <dcterms:modified xsi:type="dcterms:W3CDTF">2010-11-18T18:46:19Z</dcterms:modified>
</cp:coreProperties>
</file>