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7"/>
  </p:notesMasterIdLst>
  <p:sldIdLst>
    <p:sldId id="305" r:id="rId3"/>
    <p:sldId id="316" r:id="rId4"/>
    <p:sldId id="308" r:id="rId5"/>
    <p:sldId id="309" r:id="rId6"/>
    <p:sldId id="257" r:id="rId7"/>
    <p:sldId id="310" r:id="rId8"/>
    <p:sldId id="259" r:id="rId9"/>
    <p:sldId id="314" r:id="rId10"/>
    <p:sldId id="315" r:id="rId11"/>
    <p:sldId id="260" r:id="rId12"/>
    <p:sldId id="261" r:id="rId13"/>
    <p:sldId id="262" r:id="rId14"/>
    <p:sldId id="263" r:id="rId15"/>
    <p:sldId id="264" r:id="rId16"/>
    <p:sldId id="267" r:id="rId17"/>
    <p:sldId id="307" r:id="rId18"/>
    <p:sldId id="311" r:id="rId19"/>
    <p:sldId id="306" r:id="rId20"/>
    <p:sldId id="270" r:id="rId21"/>
    <p:sldId id="271" r:id="rId22"/>
    <p:sldId id="272" r:id="rId23"/>
    <p:sldId id="273" r:id="rId24"/>
    <p:sldId id="274" r:id="rId25"/>
    <p:sldId id="275" r:id="rId26"/>
    <p:sldId id="276" r:id="rId27"/>
    <p:sldId id="277"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5"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77119" autoAdjust="0"/>
  </p:normalViewPr>
  <p:slideViewPr>
    <p:cSldViewPr>
      <p:cViewPr varScale="1">
        <p:scale>
          <a:sx n="60" d="100"/>
          <a:sy n="60" d="100"/>
        </p:scale>
        <p:origin x="-145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431D5-FCA9-44B0-B823-86EC3CD0B79E}" type="datetimeFigureOut">
              <a:rPr lang="en-US" smtClean="0"/>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69D45-08AC-421F-8A1D-B4B824993779}" type="slidenum">
              <a:rPr lang="en-US" smtClean="0"/>
              <a:pPr/>
              <a:t>‹#›</a:t>
            </a:fld>
            <a:endParaRPr lang="en-US"/>
          </a:p>
        </p:txBody>
      </p:sp>
    </p:spTree>
    <p:extLst>
      <p:ext uri="{BB962C8B-B14F-4D97-AF65-F5344CB8AC3E}">
        <p14:creationId xmlns="" xmlns:p14="http://schemas.microsoft.com/office/powerpoint/2007/7/12/main" val="23424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D69D45-08AC-421F-8A1D-B4B82499377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69D45-08AC-421F-8A1D-B4B824993779}"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D69D45-08AC-421F-8A1D-B4B824993779}"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E8436DB-4732-4304-B6F1-45D098A0176A}" type="datetime1">
              <a:rPr lang="en-US" smtClean="0"/>
              <a:pPr/>
              <a:t>11/19/2010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75930-941E-42EF-84D3-034750BF6543}" type="datetime1">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60903A-3C6A-4ACD-AB7B-620344421738}" type="datetime1">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C35A7CE-C3B3-4B74-81D6-FF5332261563}" type="datetime1">
              <a:rPr lang="en-US" smtClean="0"/>
              <a:pPr/>
              <a:t>11/19/2010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EF28630-F3E4-41A0-9A9A-34BB81057C86}" type="datetime1">
              <a:rPr lang="en-US" smtClean="0"/>
              <a:pPr/>
              <a:t>11/19/2010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2FFC56C-765D-4B97-B1EB-E4370D3388B7}" type="datetime1">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0BE519A-7C95-4FB5-9D10-B721283276F1}" type="datetime1">
              <a:rPr lang="en-US" smtClean="0"/>
              <a:pPr/>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D22159B-99D3-4735-9742-1AF885917ACB}" type="datetime1">
              <a:rPr lang="en-US" smtClean="0"/>
              <a:pPr/>
              <a:t>11/19/2010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C348E-847A-4F99-B8BE-60E52856E3AA}" type="datetime1">
              <a:rPr lang="en-US" smtClean="0"/>
              <a:pPr/>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28752AB-40A7-40AD-9171-7564247E0C7A}" type="datetime1">
              <a:rPr lang="en-US" smtClean="0"/>
              <a:pPr/>
              <a:t>11/19/2010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EC5269E-2121-4047-AAE5-6F3C5F955A2B}" type="datetime1">
              <a:rPr lang="en-US" smtClean="0"/>
              <a:pPr/>
              <a:t>11/19/2010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F7EE2DB-8BFF-4C26-916B-46D652C18FD5}" type="datetime1">
              <a:rPr lang="en-US" smtClean="0"/>
              <a:pPr/>
              <a:t>11/19/2010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hp.eu/index_detail.php?typ=SUB&amp;showid=125&amp;path=studie-6-zakriv-pas&amp;sort_by=name&amp;picture_num=6"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shp.eu/index_detail.php?typ=SUB&amp;showid=125&amp;path=studie-6-zakriv-pas&amp;sort_by=name&amp;picture_num=3"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StressedRibbonBridgeUnderside7138.JPG"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en.wikipedia.org/wiki/File:StressedRibbonBridgeUpperside7135.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en.wikipedia.org/wiki/Catenary" TargetMode="External"/><Relationship Id="rId7" Type="http://schemas.openxmlformats.org/officeDocument/2006/relationships/hyperlink" Target="http://en.wikipedia.org/wiki/File:Bridge-suspension-nonsimple.svg" TargetMode="External"/><Relationship Id="rId2" Type="http://schemas.openxmlformats.org/officeDocument/2006/relationships/hyperlink" Target="http://en.wikipedia.org/wiki/Hyperbolic_functi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en.wikipedia.org/wiki/File:Bridge-suspension-simple.svg" TargetMode="External"/><Relationship Id="rId4" Type="http://schemas.openxmlformats.org/officeDocument/2006/relationships/hyperlink" Target="http://en.wikipedia.org/wiki/Parabola"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Stressed_ribbon_brid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91200"/>
          </a:xfrm>
          <a:ln>
            <a:solidFill>
              <a:schemeClr val="accent1"/>
            </a:solidFill>
          </a:ln>
        </p:spPr>
        <p:txBody>
          <a:bodyPr/>
          <a:lstStyle/>
          <a:p>
            <a:pPr algn="ctr">
              <a:buNone/>
            </a:pPr>
            <a:endParaRPr lang="en-US" dirty="0" smtClean="0"/>
          </a:p>
          <a:p>
            <a:pPr algn="ctr">
              <a:buNone/>
            </a:pPr>
            <a:r>
              <a:rPr lang="en-US" u="sng" dirty="0" smtClean="0"/>
              <a:t>STRESS RIBBON BRIDGES</a:t>
            </a:r>
          </a:p>
          <a:p>
            <a:pPr algn="ctr">
              <a:buNone/>
            </a:pPr>
            <a:endParaRPr lang="en-US" u="sng" dirty="0" smtClean="0"/>
          </a:p>
          <a:p>
            <a:pPr algn="ctr">
              <a:buNone/>
            </a:pPr>
            <a:endParaRPr lang="en-US" u="sng" dirty="0" smtClean="0"/>
          </a:p>
          <a:p>
            <a:pPr algn="ctr">
              <a:buNone/>
            </a:pPr>
            <a:endParaRPr lang="en-US" u="sng" dirty="0" smtClean="0"/>
          </a:p>
          <a:p>
            <a:pPr algn="ctr">
              <a:buNone/>
            </a:pPr>
            <a:endParaRPr lang="en-US" u="sng" dirty="0" smtClean="0"/>
          </a:p>
          <a:p>
            <a:pPr algn="ctr">
              <a:buNone/>
            </a:pPr>
            <a:r>
              <a:rPr lang="en-US" u="sng" dirty="0" smtClean="0"/>
              <a:t>PREPARED BY:SHAIKH MOHAMMADSOYAB A.</a:t>
            </a:r>
          </a:p>
          <a:p>
            <a:pPr algn="ctr">
              <a:buNone/>
            </a:pPr>
            <a:r>
              <a:rPr lang="en-US" u="sng" dirty="0" smtClean="0"/>
              <a:t>CODE NO:SD-1810</a:t>
            </a:r>
          </a:p>
          <a:p>
            <a:pPr algn="ctr">
              <a:buNone/>
            </a:pPr>
            <a:r>
              <a:rPr lang="en-US" u="sng" dirty="0" smtClean="0"/>
              <a:t>GUIDED BY:DHARA SHAH</a:t>
            </a:r>
          </a:p>
          <a:p>
            <a:pPr algn="ctr">
              <a:buNone/>
            </a:pPr>
            <a:r>
              <a:rPr lang="en-US" dirty="0" smtClean="0"/>
              <a:t>                    : </a:t>
            </a:r>
            <a:r>
              <a:rPr lang="en-US" u="sng" dirty="0" smtClean="0"/>
              <a:t>ANAL SHAH     </a:t>
            </a:r>
          </a:p>
        </p:txBody>
      </p:sp>
      <p:sp>
        <p:nvSpPr>
          <p:cNvPr id="5" name="Slide Number Placeholder 4"/>
          <p:cNvSpPr>
            <a:spLocks noGrp="1"/>
          </p:cNvSpPr>
          <p:nvPr>
            <p:ph type="sldNum" sz="quarter" idx="15"/>
          </p:nvPr>
        </p:nvSpPr>
        <p:spPr/>
        <p:txBody>
          <a:bodyPr/>
          <a:lstStyle/>
          <a:p>
            <a:fld id="{B6F15528-21DE-4FAA-801E-634DDDAF4B2B}" type="slidenum">
              <a:rPr lang="en-US" smtClean="0"/>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lstStyle/>
          <a:p>
            <a:pPr algn="ctr">
              <a:buNone/>
            </a:pPr>
            <a:r>
              <a:rPr lang="en-US" u="sng" dirty="0" smtClean="0">
                <a:solidFill>
                  <a:schemeClr val="accent3"/>
                </a:solidFill>
              </a:rPr>
              <a:t>Advantages of stress ribbon bridges</a:t>
            </a:r>
          </a:p>
          <a:p>
            <a:pPr algn="ctr">
              <a:buNone/>
            </a:pPr>
            <a:endParaRPr lang="en-US" dirty="0" smtClean="0"/>
          </a:p>
          <a:p>
            <a:pPr algn="ctr">
              <a:buNone/>
            </a:pPr>
            <a:endParaRPr lang="en-US" dirty="0" smtClean="0"/>
          </a:p>
          <a:p>
            <a:pPr>
              <a:buSzPct val="100000"/>
              <a:buFont typeface="Wingdings" pitchFamily="2" charset="2"/>
              <a:buChar char="Ø"/>
            </a:pPr>
            <a:r>
              <a:rPr lang="en-US" sz="2200" dirty="0" smtClean="0"/>
              <a:t>The main advantage of these structures is that they have a minimal environmental impact because they use very little material and can be erected independently from the existing terrain.</a:t>
            </a:r>
          </a:p>
          <a:p>
            <a:endParaRPr lang="en-US" sz="2200" dirty="0" smtClean="0"/>
          </a:p>
          <a:p>
            <a:pPr>
              <a:buSzPct val="100000"/>
              <a:buFont typeface="Wingdings" pitchFamily="2" charset="2"/>
              <a:buChar char="Ø"/>
            </a:pPr>
            <a:r>
              <a:rPr lang="en-US" sz="2200" dirty="0" smtClean="0"/>
              <a:t>They do not need bearings or expansion joints they need only minimal long-term maintenance.</a:t>
            </a: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a:buSzPct val="100000"/>
              <a:buFont typeface="Wingdings" pitchFamily="2" charset="2"/>
              <a:buChar char="Ø"/>
            </a:pPr>
            <a:endParaRPr lang="en-US" sz="2000" dirty="0" smtClean="0"/>
          </a:p>
          <a:p>
            <a:pPr>
              <a:buSzPct val="100000"/>
              <a:buNone/>
            </a:pPr>
            <a:endParaRPr lang="en-US" sz="2000" dirty="0" smtClean="0"/>
          </a:p>
          <a:p>
            <a:pPr>
              <a:buSzPct val="100000"/>
              <a:buFont typeface="Wingdings" pitchFamily="2" charset="2"/>
              <a:buChar char="Ø"/>
            </a:pPr>
            <a:r>
              <a:rPr lang="en-US" sz="2200" dirty="0" smtClean="0"/>
              <a:t>Stress-ribbon pedestrian bridges are very economical,  aesthetical and almost  maintenance-free structures.</a:t>
            </a:r>
          </a:p>
          <a:p>
            <a:pPr>
              <a:buSzPct val="100000"/>
              <a:buNone/>
            </a:pPr>
            <a:endParaRPr lang="en-US" sz="2200" dirty="0" smtClean="0"/>
          </a:p>
          <a:p>
            <a:pPr>
              <a:buNone/>
            </a:pPr>
            <a:endParaRPr lang="en-US" sz="2200" dirty="0" smtClean="0"/>
          </a:p>
          <a:p>
            <a:pPr>
              <a:buSzPct val="100000"/>
              <a:buFont typeface="Wingdings" pitchFamily="2" charset="2"/>
              <a:buChar char="Ø"/>
            </a:pPr>
            <a:r>
              <a:rPr lang="en-US" sz="2200" dirty="0" smtClean="0"/>
              <a:t>Another characteristic feature of the stress-ribbon type structures, in addition to their very slender concrete decks, is that the stiffness and stability are given by the whole structural system using predominantly the geometric stiffness of the deck.</a:t>
            </a:r>
          </a:p>
          <a:p>
            <a:pPr>
              <a:buNone/>
            </a:pPr>
            <a:endParaRPr lang="en-US" sz="2200" dirty="0" smtClean="0"/>
          </a:p>
        </p:txBody>
      </p:sp>
      <p:sp>
        <p:nvSpPr>
          <p:cNvPr id="5" name="Slide Number Placeholder 4"/>
          <p:cNvSpPr>
            <a:spLocks noGrp="1"/>
          </p:cNvSpPr>
          <p:nvPr>
            <p:ph type="sldNum" sz="quarter" idx="15"/>
          </p:nvPr>
        </p:nvSpPr>
        <p:spPr/>
        <p:txBody>
          <a:bodyPr/>
          <a:lstStyle/>
          <a:p>
            <a:fld id="{B6F15528-21DE-4FAA-801E-634DDDAF4B2B}"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fontScale="47500" lnSpcReduction="20000"/>
          </a:bodyPr>
          <a:lstStyle/>
          <a:p>
            <a:pPr>
              <a:buNone/>
            </a:pPr>
            <a:r>
              <a:rPr lang="en-US" sz="5100" dirty="0" smtClean="0"/>
              <a:t>	At present stress  ribbon bridges constructed with arches or cables.</a:t>
            </a:r>
          </a:p>
          <a:p>
            <a:endParaRPr lang="en-US" dirty="0" smtClean="0"/>
          </a:p>
          <a:p>
            <a:pPr>
              <a:buSzPct val="100000"/>
              <a:buFont typeface="Wingdings" pitchFamily="2" charset="2"/>
              <a:buChar char="Ø"/>
            </a:pPr>
            <a:r>
              <a:rPr lang="en-US" sz="4200" dirty="0" smtClean="0"/>
              <a:t>      	</a:t>
            </a:r>
            <a:r>
              <a:rPr lang="en-US" sz="4600" dirty="0" smtClean="0"/>
              <a:t>stress-ribbon structure supported by an arch in which</a:t>
            </a:r>
          </a:p>
          <a:p>
            <a:pPr>
              <a:buNone/>
            </a:pPr>
            <a:r>
              <a:rPr lang="en-US" sz="4600" dirty="0" smtClean="0"/>
              <a:t>      	deck is fixed into the side struts. Both the arch and</a:t>
            </a:r>
          </a:p>
          <a:p>
            <a:pPr>
              <a:buNone/>
            </a:pPr>
            <a:r>
              <a:rPr lang="en-US" sz="4600" dirty="0" smtClean="0"/>
              <a:t>       	struts are founded on the same footings. </a:t>
            </a:r>
          </a:p>
          <a:p>
            <a:pPr>
              <a:buNone/>
            </a:pPr>
            <a:endParaRPr lang="en-US" sz="4600" dirty="0" smtClean="0"/>
          </a:p>
          <a:p>
            <a:pPr>
              <a:buSzPct val="100000"/>
              <a:buFont typeface="Wingdings" pitchFamily="2" charset="2"/>
              <a:buChar char="Ø"/>
            </a:pPr>
            <a:r>
              <a:rPr lang="en-US" sz="4600" dirty="0" smtClean="0"/>
              <a:t>      	Due to the dead load the horizontal force both in the arch and  in  the stress-ribbon have the same magnitude, but 	they act in opposite directions</a:t>
            </a:r>
            <a:r>
              <a:rPr lang="en-US" sz="4200" dirty="0" smtClean="0"/>
              <a:t>.</a:t>
            </a:r>
          </a:p>
          <a:p>
            <a:pPr>
              <a:buNone/>
            </a:pPr>
            <a:endParaRPr lang="en-US" sz="4500" dirty="0" smtClean="0"/>
          </a:p>
          <a:p>
            <a:pPr>
              <a:buNone/>
            </a:pPr>
            <a:endParaRPr lang="en-US" sz="45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5100" dirty="0" smtClean="0"/>
              <a:t>                  Fig.1 Stress-ribbon stiffened by an arch</a:t>
            </a:r>
          </a:p>
        </p:txBody>
      </p:sp>
      <p:pic>
        <p:nvPicPr>
          <p:cNvPr id="12" name="Picture 4"/>
          <p:cNvPicPr>
            <a:picLocks noChangeAspect="1" noChangeArrowheads="1"/>
          </p:cNvPicPr>
          <p:nvPr/>
        </p:nvPicPr>
        <p:blipFill>
          <a:blip r:embed="rId2"/>
          <a:srcRect/>
          <a:stretch>
            <a:fillRect/>
          </a:stretch>
        </p:blipFill>
        <p:spPr bwMode="auto">
          <a:xfrm>
            <a:off x="1600201" y="3962400"/>
            <a:ext cx="5157788" cy="1371600"/>
          </a:xfrm>
          <a:prstGeom prst="rect">
            <a:avLst/>
          </a:prstGeom>
          <a:noFill/>
          <a:ln w="9525">
            <a:noFill/>
            <a:miter lim="800000"/>
            <a:headEnd/>
            <a:tailEnd/>
          </a:ln>
          <a:effectLst/>
        </p:spPr>
      </p:pic>
      <p:sp>
        <p:nvSpPr>
          <p:cNvPr id="5" name="Slide Number Placeholder 4"/>
          <p:cNvSpPr>
            <a:spLocks noGrp="1"/>
          </p:cNvSpPr>
          <p:nvPr>
            <p:ph type="sldNum" sz="quarter" idx="15"/>
          </p:nvPr>
        </p:nvSpPr>
        <p:spPr/>
        <p:txBody>
          <a:bodyPr/>
          <a:lstStyle/>
          <a:p>
            <a:fld id="{B6F15528-21DE-4FAA-801E-634DDDAF4B2B}" type="slidenum">
              <a:rPr lang="en-US" smtClean="0"/>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1"/>
            <a:ext cx="7924800" cy="1142999"/>
          </a:xfrm>
        </p:spPr>
        <p:txBody>
          <a:bodyPr>
            <a:normAutofit/>
          </a:bodyPr>
          <a:lstStyle/>
          <a:p>
            <a:pPr>
              <a:buSzPct val="100000"/>
              <a:buFont typeface="Wingdings" pitchFamily="2" charset="2"/>
              <a:buChar char="Ø"/>
            </a:pPr>
            <a:r>
              <a:rPr lang="en-US" sz="2000" dirty="0" smtClean="0"/>
              <a:t>    </a:t>
            </a:r>
            <a:r>
              <a:rPr lang="en-US" sz="2200" dirty="0" smtClean="0"/>
              <a:t>Therefore the foundation is loaded only by vertical reactions.This self-anchoring system allows a reduction in the costs of substructure.</a:t>
            </a:r>
          </a:p>
          <a:p>
            <a:pPr>
              <a:buSzPct val="100000"/>
              <a:buFont typeface="Wingdings" pitchFamily="2" charset="2"/>
              <a:buChar char="Ø"/>
            </a:pPr>
            <a:endParaRPr lang="en-US" sz="2000" dirty="0" smtClean="0"/>
          </a:p>
          <a:p>
            <a:pPr>
              <a:buSzPct val="100000"/>
              <a:buFont typeface="Wingdings" pitchFamily="2" charset="2"/>
              <a:buChar char="Ø"/>
            </a:pPr>
            <a:endParaRPr lang="en-US" dirty="0" smtClean="0"/>
          </a:p>
          <a:p>
            <a:pPr>
              <a:buSzPct val="100000"/>
              <a:buNone/>
            </a:pPr>
            <a:endParaRPr lang="en-US" dirty="0" smtClean="0"/>
          </a:p>
          <a:p>
            <a:pPr>
              <a:buSzPct val="100000"/>
              <a:buFont typeface="Wingdings" pitchFamily="2" charset="2"/>
              <a:buChar char="Ø"/>
            </a:pPr>
            <a:endParaRPr lang="en-US" dirty="0" smtClean="0"/>
          </a:p>
          <a:p>
            <a:pPr>
              <a:buNone/>
            </a:pPr>
            <a:endParaRPr lang="en-US" dirty="0" smtClean="0"/>
          </a:p>
          <a:p>
            <a:pPr>
              <a:buSzPct val="100000"/>
              <a:buFont typeface="Wingdings" pitchFamily="2" charset="2"/>
              <a:buChar char="Ø"/>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9" name="Rectangle 8"/>
          <p:cNvSpPr/>
          <p:nvPr/>
        </p:nvSpPr>
        <p:spPr>
          <a:xfrm>
            <a:off x="609600" y="2286000"/>
            <a:ext cx="8077200" cy="2831544"/>
          </a:xfrm>
          <a:prstGeom prst="rect">
            <a:avLst/>
          </a:prstGeom>
        </p:spPr>
        <p:txBody>
          <a:bodyPr wrap="square">
            <a:spAutoFit/>
          </a:bodyPr>
          <a:lstStyle/>
          <a:p>
            <a:pPr>
              <a:buClr>
                <a:schemeClr val="accent1"/>
              </a:buClr>
              <a:buFont typeface="Wingdings" pitchFamily="2" charset="2"/>
              <a:buChar char="Ø"/>
            </a:pPr>
            <a:r>
              <a:rPr lang="en-US" sz="2200" dirty="0" smtClean="0"/>
              <a:t> The second type of studied structures is a suspension structure formed by a straight or arched stress-ribbon fixed at the abutments (Fig.2).</a:t>
            </a:r>
          </a:p>
          <a:p>
            <a:pPr>
              <a:buClr>
                <a:schemeClr val="accent1"/>
              </a:buClr>
              <a:buFont typeface="Wingdings" pitchFamily="2" charset="2"/>
              <a:buChar char="Ø"/>
            </a:pPr>
            <a:endParaRPr lang="en-US" sz="2200" dirty="0" smtClean="0"/>
          </a:p>
          <a:p>
            <a:endParaRPr lang="en-US" sz="2200" dirty="0" smtClean="0"/>
          </a:p>
          <a:p>
            <a:pPr>
              <a:buClr>
                <a:schemeClr val="accent1"/>
              </a:buClr>
              <a:buFont typeface="Wingdings" pitchFamily="2" charset="2"/>
              <a:buChar char="Ø"/>
            </a:pPr>
            <a:r>
              <a:rPr lang="en-US" sz="2200" dirty="0" smtClean="0"/>
              <a:t>  External bearing cables stiffen the structure both in the vertical   and horizontal directions.</a:t>
            </a:r>
          </a:p>
          <a:p>
            <a:r>
              <a:rPr lang="en-US" sz="2400" dirty="0" smtClean="0"/>
              <a:t> </a:t>
            </a:r>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28800" y="-11201400"/>
            <a:ext cx="4767263" cy="990600"/>
          </a:xfrm>
          <a:prstGeom prst="rect">
            <a:avLst/>
          </a:prstGeom>
          <a:noFill/>
          <a:ln w="9525">
            <a:noFill/>
            <a:miter lim="800000"/>
            <a:headEnd/>
            <a:tailEnd/>
          </a:ln>
          <a:effectLst/>
        </p:spPr>
      </p:pic>
      <p:sp>
        <p:nvSpPr>
          <p:cNvPr id="6" name="Rectangle 5"/>
          <p:cNvSpPr/>
          <p:nvPr/>
        </p:nvSpPr>
        <p:spPr>
          <a:xfrm>
            <a:off x="457200" y="399871"/>
            <a:ext cx="7924800" cy="1107996"/>
          </a:xfrm>
          <a:prstGeom prst="rect">
            <a:avLst/>
          </a:prstGeom>
        </p:spPr>
        <p:txBody>
          <a:bodyPr wrap="square">
            <a:spAutoFit/>
          </a:bodyPr>
          <a:lstStyle/>
          <a:p>
            <a:pPr>
              <a:buClr>
                <a:schemeClr val="accent1"/>
              </a:buClr>
              <a:buFont typeface="Wingdings" pitchFamily="2" charset="2"/>
              <a:buChar char="Ø"/>
            </a:pPr>
            <a:r>
              <a:rPr lang="en-US" sz="2200" dirty="0" smtClean="0"/>
              <a:t>Horizontal movements caused by live load are eliminated by stoppers, which only allow horizontal movement due to temperature changes and creep and shrinkage of concrete.</a:t>
            </a:r>
            <a:endParaRPr lang="en-US" sz="2200" dirty="0"/>
          </a:p>
        </p:txBody>
      </p:sp>
      <p:pic>
        <p:nvPicPr>
          <p:cNvPr id="3075" name="Picture 3"/>
          <p:cNvPicPr>
            <a:picLocks noChangeAspect="1" noChangeArrowheads="1"/>
          </p:cNvPicPr>
          <p:nvPr/>
        </p:nvPicPr>
        <p:blipFill>
          <a:blip r:embed="rId3"/>
          <a:srcRect/>
          <a:stretch>
            <a:fillRect/>
          </a:stretch>
        </p:blipFill>
        <p:spPr bwMode="auto">
          <a:xfrm>
            <a:off x="1194391" y="2514600"/>
            <a:ext cx="6475228" cy="2209800"/>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B6F15528-21DE-4FAA-801E-634DDDAF4B2B}" type="slidenum">
              <a:rPr lang="en-US" smtClean="0"/>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867400"/>
          </a:xfrm>
        </p:spPr>
        <p:txBody>
          <a:bodyPr>
            <a:normAutofit/>
          </a:bodyPr>
          <a:lstStyle/>
          <a:p>
            <a:pPr>
              <a:buNone/>
            </a:pPr>
            <a:r>
              <a:rPr lang="en-US" sz="2000" dirty="0" smtClean="0"/>
              <a:t>  </a:t>
            </a:r>
          </a:p>
          <a:p>
            <a:pPr>
              <a:buSzPct val="100000"/>
              <a:buFont typeface="Wingdings" pitchFamily="2" charset="2"/>
              <a:buChar char="Ø"/>
            </a:pPr>
            <a:r>
              <a:rPr lang="en-US" sz="2200" dirty="0" smtClean="0"/>
              <a:t>structures can be either cast in-situ or formed of precast units</a:t>
            </a:r>
            <a:r>
              <a:rPr lang="en-US" dirty="0" smtClean="0"/>
              <a:t>. </a:t>
            </a:r>
          </a:p>
        </p:txBody>
      </p:sp>
      <p:pic>
        <p:nvPicPr>
          <p:cNvPr id="4" name="Picture 2"/>
          <p:cNvPicPr>
            <a:picLocks noChangeAspect="1" noChangeArrowheads="1"/>
          </p:cNvPicPr>
          <p:nvPr/>
        </p:nvPicPr>
        <p:blipFill>
          <a:blip r:embed="rId2"/>
          <a:srcRect/>
          <a:stretch>
            <a:fillRect/>
          </a:stretch>
        </p:blipFill>
        <p:spPr bwMode="auto">
          <a:xfrm>
            <a:off x="838200" y="1676400"/>
            <a:ext cx="7162799" cy="4633912"/>
          </a:xfrm>
          <a:prstGeom prst="rect">
            <a:avLst/>
          </a:prstGeom>
          <a:noFill/>
          <a:ln w="9525">
            <a:noFill/>
            <a:miter lim="800000"/>
            <a:headEnd/>
            <a:tailEnd/>
          </a:ln>
          <a:effectLst/>
        </p:spPr>
      </p:pic>
      <p:sp>
        <p:nvSpPr>
          <p:cNvPr id="6" name="Slide Number Placeholder 5"/>
          <p:cNvSpPr>
            <a:spLocks noGrp="1"/>
          </p:cNvSpPr>
          <p:nvPr>
            <p:ph type="sldNum" sz="quarter" idx="15"/>
          </p:nvPr>
        </p:nvSpPr>
        <p:spPr/>
        <p:txBody>
          <a:bodyPr/>
          <a:lstStyle/>
          <a:p>
            <a:fld id="{B6F15528-21DE-4FAA-801E-634DDDAF4B2B}" type="slidenum">
              <a:rPr lang="en-US" smtClean="0"/>
              <a:pPr/>
              <a:t>15</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943600"/>
          </a:xfrm>
        </p:spPr>
        <p:txBody>
          <a:bodyPr/>
          <a:lstStyle/>
          <a:p>
            <a:pPr algn="ctr">
              <a:buNone/>
            </a:pPr>
            <a:r>
              <a:rPr lang="en-US" u="sng" dirty="0" smtClean="0">
                <a:solidFill>
                  <a:schemeClr val="accent3"/>
                </a:solidFill>
              </a:rPr>
              <a:t>RECENT TYPICAL APPLICATIONS </a:t>
            </a:r>
            <a:endParaRPr lang="en-US" u="sng" dirty="0">
              <a:solidFill>
                <a:schemeClr val="accent3"/>
              </a:solidFill>
            </a:endParaRPr>
          </a:p>
        </p:txBody>
      </p:sp>
      <p:sp>
        <p:nvSpPr>
          <p:cNvPr id="5" name="Rectangle 4"/>
          <p:cNvSpPr/>
          <p:nvPr/>
        </p:nvSpPr>
        <p:spPr>
          <a:xfrm>
            <a:off x="457200" y="1295401"/>
            <a:ext cx="8153400" cy="646331"/>
          </a:xfrm>
          <a:prstGeom prst="rect">
            <a:avLst/>
          </a:prstGeom>
        </p:spPr>
        <p:txBody>
          <a:bodyPr wrap="square">
            <a:spAutoFit/>
          </a:bodyPr>
          <a:lstStyle/>
          <a:p>
            <a:r>
              <a:rPr lang="en-US" dirty="0" smtClean="0"/>
              <a:t>BRIDGE ACROSS THE ROUGH RIVER, GRANTS PASS, OREGON </a:t>
            </a:r>
          </a:p>
          <a:p>
            <a:r>
              <a:rPr lang="en-US" dirty="0" smtClean="0"/>
              <a:t> </a:t>
            </a:r>
            <a:endParaRPr lang="en-US" dirty="0"/>
          </a:p>
        </p:txBody>
      </p:sp>
      <p:pic>
        <p:nvPicPr>
          <p:cNvPr id="2050" name="Picture 2"/>
          <p:cNvPicPr>
            <a:picLocks noChangeAspect="1" noChangeArrowheads="1"/>
          </p:cNvPicPr>
          <p:nvPr/>
        </p:nvPicPr>
        <p:blipFill>
          <a:blip r:embed="rId2"/>
          <a:srcRect/>
          <a:stretch>
            <a:fillRect/>
          </a:stretch>
        </p:blipFill>
        <p:spPr bwMode="auto">
          <a:xfrm>
            <a:off x="381000" y="2209800"/>
            <a:ext cx="4772025" cy="3733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105400" y="2362200"/>
            <a:ext cx="2971800" cy="3581400"/>
          </a:xfrm>
          <a:prstGeom prst="rect">
            <a:avLst/>
          </a:prstGeom>
          <a:noFill/>
          <a:ln w="9525">
            <a:noFill/>
            <a:miter lim="800000"/>
            <a:headEnd/>
            <a:tailEnd/>
          </a:ln>
          <a:effectLst/>
        </p:spPr>
      </p:pic>
      <p:sp>
        <p:nvSpPr>
          <p:cNvPr id="10" name="Slide Number Placeholder 9"/>
          <p:cNvSpPr>
            <a:spLocks noGrp="1"/>
          </p:cNvSpPr>
          <p:nvPr>
            <p:ph type="sldNum" sz="quarter" idx="15"/>
          </p:nvPr>
        </p:nvSpPr>
        <p:spPr/>
        <p:txBody>
          <a:bodyPr/>
          <a:lstStyle/>
          <a:p>
            <a:fld id="{B6F15528-21DE-4FAA-801E-634DDDAF4B2B}"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17</a:t>
            </a:fld>
            <a:endParaRPr lang="en-US"/>
          </a:p>
        </p:txBody>
      </p:sp>
      <p:pic>
        <p:nvPicPr>
          <p:cNvPr id="5" name="Picture 3"/>
          <p:cNvPicPr>
            <a:picLocks noChangeAspect="1" noChangeArrowheads="1"/>
          </p:cNvPicPr>
          <p:nvPr/>
        </p:nvPicPr>
        <p:blipFill>
          <a:blip r:embed="rId3"/>
          <a:srcRect/>
          <a:stretch>
            <a:fillRect/>
          </a:stretch>
        </p:blipFill>
        <p:spPr bwMode="auto">
          <a:xfrm>
            <a:off x="304800" y="888234"/>
            <a:ext cx="3048001" cy="5877154"/>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3505200" y="762000"/>
            <a:ext cx="5029200" cy="5334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8382000" cy="5715000"/>
          </a:xfrm>
        </p:spPr>
        <p:txBody>
          <a:bodyPr>
            <a:normAutofit/>
          </a:bodyPr>
          <a:lstStyle/>
          <a:p>
            <a:pPr>
              <a:buSzPct val="100000"/>
              <a:buFont typeface="Wingdings" pitchFamily="2" charset="2"/>
              <a:buChar char="Ø"/>
            </a:pPr>
            <a:endParaRPr lang="en-US" sz="2000" dirty="0" smtClean="0"/>
          </a:p>
          <a:p>
            <a:pPr>
              <a:buSzPct val="100000"/>
              <a:buFont typeface="Wingdings" pitchFamily="2" charset="2"/>
              <a:buChar char="Ø"/>
            </a:pPr>
            <a:r>
              <a:rPr lang="en-US" sz="2000" dirty="0" smtClean="0"/>
              <a:t> </a:t>
            </a:r>
            <a:r>
              <a:rPr lang="en-US" sz="2200" dirty="0" smtClean="0"/>
              <a:t>Overall length:200.55m</a:t>
            </a:r>
          </a:p>
          <a:p>
            <a:pPr>
              <a:buSzPct val="100000"/>
              <a:buFont typeface="Wingdings" pitchFamily="2" charset="2"/>
              <a:buChar char="Ø"/>
            </a:pPr>
            <a:endParaRPr lang="en-US" sz="2200" dirty="0" smtClean="0"/>
          </a:p>
          <a:p>
            <a:pPr>
              <a:buSzPct val="100000"/>
              <a:buFont typeface="Wingdings" pitchFamily="2" charset="2"/>
              <a:buChar char="Ø"/>
            </a:pPr>
            <a:r>
              <a:rPr lang="en-US" sz="2200" dirty="0" smtClean="0"/>
              <a:t> Width bridge: 4.7m width and 4.3 m wide for multi-use of span.</a:t>
            </a:r>
          </a:p>
          <a:p>
            <a:pPr>
              <a:buSzPct val="100000"/>
              <a:buNone/>
            </a:pPr>
            <a:endParaRPr lang="en-US" sz="2200" dirty="0" smtClean="0"/>
          </a:p>
          <a:p>
            <a:pPr>
              <a:buSzPct val="100000"/>
              <a:buFont typeface="Wingdings" pitchFamily="2" charset="2"/>
              <a:buChar char="Ø"/>
            </a:pPr>
            <a:r>
              <a:rPr lang="en-US" sz="2200" dirty="0" smtClean="0"/>
              <a:t>  At the abutments and above the  intermediate supports the     stress ribbon is supported by concrete saddles (see Figs.12 and 13) that allow passing of the pipelines though them.</a:t>
            </a:r>
          </a:p>
          <a:p>
            <a:pPr>
              <a:buSzPct val="100000"/>
              <a:buNone/>
            </a:pPr>
            <a:endParaRPr lang="en-US" sz="22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18</a:t>
            </a:fld>
            <a:endParaRPr lang="en-US"/>
          </a:p>
        </p:txBody>
      </p:sp>
      <p:sp>
        <p:nvSpPr>
          <p:cNvPr id="4" name="Rectangle 3"/>
          <p:cNvSpPr/>
          <p:nvPr/>
        </p:nvSpPr>
        <p:spPr>
          <a:xfrm>
            <a:off x="533400" y="4648201"/>
            <a:ext cx="7772400" cy="1107996"/>
          </a:xfrm>
          <a:prstGeom prst="rect">
            <a:avLst/>
          </a:prstGeom>
        </p:spPr>
        <p:txBody>
          <a:bodyPr wrap="square">
            <a:spAutoFit/>
          </a:bodyPr>
          <a:lstStyle/>
          <a:p>
            <a:pPr>
              <a:buClr>
                <a:schemeClr val="accent1"/>
              </a:buClr>
              <a:buFont typeface="Wingdings" pitchFamily="2" charset="2"/>
              <a:buChar char="Ø"/>
            </a:pPr>
            <a:r>
              <a:rPr lang="en-US" dirty="0" smtClean="0"/>
              <a:t> </a:t>
            </a:r>
            <a:r>
              <a:rPr lang="en-US" sz="2200" dirty="0" smtClean="0"/>
              <a:t>To reduce the dynamic response of the structure to seismic load, the transverse stiffness of piers was reduced as much as possible.</a:t>
            </a:r>
            <a:endParaRPr lang="en-US" sz="2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715000"/>
          </a:xfrm>
        </p:spPr>
        <p:txBody>
          <a:bodyPr/>
          <a:lstStyle/>
          <a:p>
            <a:pPr>
              <a:buSzPct val="100000"/>
              <a:buFont typeface="Wingdings" pitchFamily="2" charset="2"/>
              <a:buChar char="Ø"/>
            </a:pPr>
            <a:r>
              <a:rPr lang="en-US" sz="2200" dirty="0" smtClean="0"/>
              <a:t>   The bridge deck is formed from precast  concrete segments with a coffered soffit that are composite with a cast-in-place  deck slab. </a:t>
            </a:r>
          </a:p>
          <a:p>
            <a:pPr>
              <a:buNone/>
            </a:pPr>
            <a:endParaRPr lang="en-US" sz="2200" dirty="0" smtClean="0"/>
          </a:p>
          <a:p>
            <a:pPr>
              <a:buNone/>
            </a:pPr>
            <a:endParaRPr lang="en-US" sz="2200" dirty="0" smtClean="0"/>
          </a:p>
          <a:p>
            <a:pPr>
              <a:buSzPct val="100000"/>
              <a:buFont typeface="Wingdings" pitchFamily="2" charset="2"/>
              <a:buChar char="Ø"/>
            </a:pPr>
            <a:r>
              <a:rPr lang="en-US" sz="2200" dirty="0" smtClean="0"/>
              <a:t>   The segments are suspended on bearing tendons, the composite deck is post-tensioned by prestressing tendons. </a:t>
            </a:r>
          </a:p>
          <a:p>
            <a:pPr>
              <a:buSzPct val="100000"/>
              <a:buFont typeface="Wingdings" pitchFamily="2" charset="2"/>
              <a:buChar char="Ø"/>
            </a:pPr>
            <a:endParaRPr lang="en-US" sz="2200" dirty="0" smtClean="0"/>
          </a:p>
          <a:p>
            <a:pPr>
              <a:buSzPct val="100000"/>
              <a:buFont typeface="Wingdings" pitchFamily="2" charset="2"/>
              <a:buChar char="Ø"/>
            </a:pPr>
            <a:endParaRPr lang="en-US" sz="2200" dirty="0" smtClean="0"/>
          </a:p>
          <a:p>
            <a:pPr>
              <a:buSzPct val="100000"/>
              <a:buFont typeface="Wingdings" pitchFamily="2" charset="2"/>
              <a:buChar char="Ø"/>
            </a:pPr>
            <a:r>
              <a:rPr lang="en-US" sz="2200" dirty="0" smtClean="0"/>
              <a:t>    The structure was developed on basis of static and dynamic analyses.</a:t>
            </a:r>
          </a:p>
          <a:p>
            <a:pPr>
              <a:buNone/>
            </a:pPr>
            <a:endParaRPr lang="en-US" sz="2200" dirty="0" smtClean="0"/>
          </a:p>
          <a:p>
            <a:pPr>
              <a:buNone/>
            </a:pPr>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19</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533400"/>
            <a:ext cx="7772400" cy="5940552"/>
          </a:xfrm>
        </p:spPr>
        <p:txBody>
          <a:bodyPr>
            <a:normAutofit/>
          </a:bodyPr>
          <a:lstStyle/>
          <a:p>
            <a:pPr>
              <a:buNone/>
            </a:pPr>
            <a:r>
              <a:rPr lang="en-US" sz="2800" u="sng" dirty="0" smtClean="0">
                <a:solidFill>
                  <a:srgbClr val="00B0F0"/>
                </a:solidFill>
              </a:rPr>
              <a:t>CONTENTS</a:t>
            </a:r>
            <a:r>
              <a:rPr lang="en-US" sz="2800" u="sng" dirty="0" smtClean="0"/>
              <a:t>:</a:t>
            </a:r>
          </a:p>
          <a:p>
            <a:pPr>
              <a:buNone/>
            </a:pPr>
            <a:endParaRPr lang="en-US" sz="2800" u="sng" dirty="0" smtClean="0"/>
          </a:p>
          <a:p>
            <a:pPr>
              <a:buFont typeface="Wingdings" pitchFamily="2" charset="2"/>
              <a:buChar char="Ø"/>
            </a:pPr>
            <a:r>
              <a:rPr lang="en-US" sz="2000" dirty="0" smtClean="0"/>
              <a:t>INRODUCTION</a:t>
            </a:r>
          </a:p>
          <a:p>
            <a:pPr>
              <a:buFont typeface="Wingdings" pitchFamily="2" charset="2"/>
              <a:buChar char="Ø"/>
            </a:pPr>
            <a:r>
              <a:rPr lang="en-US" sz="2000" dirty="0" smtClean="0"/>
              <a:t>DIFFERENCE OF BRIDGES</a:t>
            </a:r>
          </a:p>
          <a:p>
            <a:pPr>
              <a:buFont typeface="Wingdings" pitchFamily="2" charset="2"/>
              <a:buChar char="Ø"/>
            </a:pPr>
            <a:r>
              <a:rPr lang="en-US" sz="2000" dirty="0" smtClean="0"/>
              <a:t>ADVANTAGESOF STRESS RIBBON BRIDGES</a:t>
            </a:r>
          </a:p>
          <a:p>
            <a:pPr>
              <a:buFont typeface="Wingdings" pitchFamily="2" charset="2"/>
              <a:buChar char="Ø"/>
            </a:pPr>
            <a:r>
              <a:rPr lang="en-US" sz="2000" dirty="0" smtClean="0"/>
              <a:t>RECENT TYPICAL APPLICATIONS </a:t>
            </a:r>
          </a:p>
          <a:p>
            <a:pPr>
              <a:buFont typeface="Wingdings" pitchFamily="2" charset="2"/>
              <a:buChar char="Ø"/>
            </a:pPr>
            <a:r>
              <a:rPr lang="en-US" sz="2000" dirty="0" smtClean="0"/>
              <a:t>RECENT DESIGNS AND DEVELOPMENT </a:t>
            </a:r>
          </a:p>
          <a:p>
            <a:pPr>
              <a:buFont typeface="Wingdings" pitchFamily="2" charset="2"/>
              <a:buChar char="Ø"/>
            </a:pPr>
            <a:r>
              <a:rPr lang="en-US" sz="2000" dirty="0" smtClean="0"/>
              <a:t>STUDY OF LONG SPAN STRESS RIBBON STRUCTURE </a:t>
            </a:r>
          </a:p>
          <a:p>
            <a:pPr lvl="0">
              <a:buFont typeface="Wingdings" pitchFamily="2" charset="2"/>
              <a:buChar char="Ø"/>
            </a:pPr>
            <a:r>
              <a:rPr lang="en-US" sz="2000" dirty="0" smtClean="0">
                <a:latin typeface="Calibri" pitchFamily="34" charset="0"/>
                <a:ea typeface="Times New Roman" pitchFamily="18" charset="0"/>
                <a:cs typeface="Times New Roman" pitchFamily="18" charset="0"/>
              </a:rPr>
              <a:t>CURVED STRESS RIBBON BRIDGES</a:t>
            </a:r>
          </a:p>
          <a:p>
            <a:pPr lvl="0">
              <a:buFont typeface="Wingdings" pitchFamily="2" charset="2"/>
              <a:buChar char="Ø"/>
            </a:pPr>
            <a:r>
              <a:rPr lang="en-US" sz="2000" dirty="0" smtClean="0"/>
              <a:t>STATIC AND DYNAMIC LOADING TESTS</a:t>
            </a:r>
          </a:p>
          <a:p>
            <a:pPr>
              <a:buFont typeface="Wingdings" pitchFamily="2" charset="2"/>
              <a:buChar char="Ø"/>
            </a:pPr>
            <a:r>
              <a:rPr lang="en-US" sz="2000" dirty="0" smtClean="0"/>
              <a:t>PRELIMINARY DESIGN PRESTRESSED</a:t>
            </a:r>
          </a:p>
          <a:p>
            <a:pPr>
              <a:buNone/>
            </a:pPr>
            <a:r>
              <a:rPr lang="en-US" sz="2000" dirty="0" smtClean="0"/>
              <a:t>   CONCREAT STRESS RIBBON BRIDGES</a:t>
            </a:r>
          </a:p>
          <a:p>
            <a:pPr lvl="0">
              <a:buNone/>
            </a:pPr>
            <a:endParaRPr lang="en-US" dirty="0" smtClean="0"/>
          </a:p>
          <a:p>
            <a:pPr>
              <a:buNone/>
            </a:pPr>
            <a:endParaRPr lang="en-US" u="sng" dirty="0" smtClean="0">
              <a:solidFill>
                <a:schemeClr val="accent3"/>
              </a:solidFill>
            </a:endParaRPr>
          </a:p>
          <a:p>
            <a:pPr>
              <a:buNone/>
            </a:pPr>
            <a:endParaRPr lang="en-US" dirty="0" smtClean="0"/>
          </a:p>
          <a:p>
            <a:pPr>
              <a:buNone/>
            </a:pP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82000" cy="5791200"/>
          </a:xfrm>
        </p:spPr>
        <p:txBody>
          <a:bodyPr>
            <a:normAutofit/>
          </a:bodyPr>
          <a:lstStyle/>
          <a:p>
            <a:pPr>
              <a:buNone/>
            </a:pPr>
            <a:r>
              <a:rPr lang="en-US" sz="2000" dirty="0" smtClean="0"/>
              <a:t>  </a:t>
            </a:r>
          </a:p>
          <a:p>
            <a:pPr>
              <a:buSzPct val="100000"/>
              <a:buFont typeface="Wingdings" pitchFamily="2" charset="2"/>
              <a:buChar char="Ø"/>
            </a:pPr>
            <a:r>
              <a:rPr lang="en-US" sz="2000" dirty="0" smtClean="0"/>
              <a:t> </a:t>
            </a:r>
            <a:r>
              <a:rPr lang="en-US" sz="2200" dirty="0" smtClean="0"/>
              <a:t>Construction of the bridge was commenced  by construction of the end abutments and piers. Then the solid abutment and pier  segments were erected.</a:t>
            </a:r>
          </a:p>
          <a:p>
            <a:pPr>
              <a:buNone/>
            </a:pPr>
            <a:endParaRPr lang="en-US" sz="2200" dirty="0" smtClean="0"/>
          </a:p>
          <a:p>
            <a:pPr>
              <a:buNone/>
            </a:pPr>
            <a:endParaRPr lang="en-US" sz="2200" dirty="0" smtClean="0"/>
          </a:p>
          <a:p>
            <a:pPr>
              <a:buSzPct val="100000"/>
              <a:buFont typeface="Wingdings" pitchFamily="2" charset="2"/>
              <a:buChar char="Ø"/>
            </a:pPr>
            <a:r>
              <a:rPr lang="en-US" sz="2200" dirty="0" smtClean="0"/>
              <a:t> The segments were suspended on bearing tendons and shifted along them into the design position.</a:t>
            </a:r>
          </a:p>
          <a:p>
            <a:pPr>
              <a:buSzPct val="100000"/>
              <a:buNone/>
            </a:pPr>
            <a:endParaRPr lang="en-US" sz="2200" dirty="0" smtClean="0"/>
          </a:p>
          <a:p>
            <a:pPr>
              <a:buSzPct val="100000"/>
              <a:buFont typeface="Wingdings" pitchFamily="2" charset="2"/>
              <a:buChar char="Ø"/>
            </a:pPr>
            <a:endParaRPr lang="en-US" sz="2200" dirty="0" smtClean="0"/>
          </a:p>
          <a:p>
            <a:pPr>
              <a:buSzPct val="100000"/>
              <a:buFont typeface="Wingdings" pitchFamily="2" charset="2"/>
              <a:buChar char="Ø"/>
            </a:pPr>
            <a:r>
              <a:rPr lang="en-US" sz="2200" dirty="0" smtClean="0"/>
              <a:t>  At first the segments of the side spans were erected, then the segments of the main span.</a:t>
            </a: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20</a:t>
            </a:fld>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68963"/>
          </a:xfrm>
        </p:spPr>
        <p:txBody>
          <a:bodyPr>
            <a:normAutofit/>
          </a:bodyPr>
          <a:lstStyle/>
          <a:p>
            <a:pPr>
              <a:buSzPct val="100000"/>
              <a:buNone/>
            </a:pPr>
            <a:endParaRPr lang="en-US" sz="2000" dirty="0" smtClean="0"/>
          </a:p>
          <a:p>
            <a:pPr>
              <a:buSzPct val="100000"/>
              <a:buFont typeface="Wingdings" pitchFamily="2" charset="2"/>
              <a:buChar char="Ø"/>
            </a:pPr>
            <a:endParaRPr lang="en-US" sz="2000" dirty="0" smtClean="0"/>
          </a:p>
          <a:p>
            <a:pPr>
              <a:buSzPct val="100000"/>
              <a:buFont typeface="Wingdings" pitchFamily="2" charset="2"/>
              <a:buChar char="Ø"/>
            </a:pPr>
            <a:endParaRPr lang="en-US" sz="2000" dirty="0" smtClean="0"/>
          </a:p>
          <a:p>
            <a:pPr>
              <a:buSzPct val="100000"/>
              <a:buFont typeface="Wingdings" pitchFamily="2" charset="2"/>
              <a:buChar char="Ø"/>
            </a:pPr>
            <a:r>
              <a:rPr lang="en-US" sz="2000" dirty="0" smtClean="0"/>
              <a:t> </a:t>
            </a:r>
            <a:r>
              <a:rPr lang="en-US" sz="2200" dirty="0" smtClean="0"/>
              <a:t>After that the formwork of the observation platforms was suspended on the mid-span segments, and the pre-stressing tendons and reinforcement of the deck slab were placed. </a:t>
            </a:r>
          </a:p>
          <a:p>
            <a:pPr>
              <a:buNone/>
            </a:pPr>
            <a:endParaRPr lang="en-US" sz="2200" dirty="0" smtClean="0"/>
          </a:p>
          <a:p>
            <a:pPr>
              <a:buNone/>
            </a:pPr>
            <a:endParaRPr lang="en-US" sz="2200" dirty="0" smtClean="0"/>
          </a:p>
          <a:p>
            <a:pPr>
              <a:buSzPct val="100000"/>
              <a:buFont typeface="Wingdings" pitchFamily="2" charset="2"/>
              <a:buChar char="Ø"/>
            </a:pPr>
            <a:r>
              <a:rPr lang="en-US" sz="2200" dirty="0" smtClean="0"/>
              <a:t> Then the observation platforms together with the composite slab were cast and subsequently post-tensioned.</a:t>
            </a: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algn="ctr">
              <a:buNone/>
            </a:pPr>
            <a:r>
              <a:rPr lang="en-US" u="sng" dirty="0" smtClean="0">
                <a:solidFill>
                  <a:srgbClr val="0070C0"/>
                </a:solidFill>
              </a:rPr>
              <a:t>KENT MESSENGER MILLENNIUM BRIDGE, MAIDSTONE, UK</a:t>
            </a:r>
          </a:p>
          <a:p>
            <a:pPr algn="ctr">
              <a:buNone/>
            </a:pPr>
            <a:endParaRPr lang="en-US" dirty="0" smtClean="0"/>
          </a:p>
          <a:p>
            <a:pPr algn="ctr">
              <a:buNone/>
            </a:pPr>
            <a:endParaRPr lang="en-US" dirty="0" smtClean="0"/>
          </a:p>
          <a:p>
            <a:pPr>
              <a:buSzPct val="100000"/>
              <a:buFont typeface="Wingdings" pitchFamily="2" charset="2"/>
              <a:buChar char="Ø"/>
            </a:pPr>
            <a:r>
              <a:rPr lang="en-US" sz="2200" dirty="0" smtClean="0"/>
              <a:t>Deck  of the bridge is formed by two span stress ribbon.</a:t>
            </a:r>
          </a:p>
          <a:p>
            <a:pPr>
              <a:buNone/>
            </a:pPr>
            <a:r>
              <a:rPr lang="en-US" sz="2200" dirty="0" smtClean="0"/>
              <a:t>    Length of bridge:21.50m</a:t>
            </a:r>
            <a:endParaRPr lang="en-US" sz="2200" dirty="0"/>
          </a:p>
        </p:txBody>
      </p:sp>
      <p:pic>
        <p:nvPicPr>
          <p:cNvPr id="3074" name="Picture 2"/>
          <p:cNvPicPr>
            <a:picLocks noChangeAspect="1" noChangeArrowheads="1"/>
          </p:cNvPicPr>
          <p:nvPr/>
        </p:nvPicPr>
        <p:blipFill>
          <a:blip r:embed="rId2"/>
          <a:srcRect/>
          <a:stretch>
            <a:fillRect/>
          </a:stretch>
        </p:blipFill>
        <p:spPr bwMode="auto">
          <a:xfrm>
            <a:off x="1371600" y="3581400"/>
            <a:ext cx="5410200" cy="2514600"/>
          </a:xfrm>
          <a:prstGeom prst="rect">
            <a:avLst/>
          </a:prstGeom>
          <a:noFill/>
          <a:ln w="9525">
            <a:noFill/>
            <a:miter lim="800000"/>
            <a:headEnd/>
            <a:tailEnd/>
          </a:ln>
          <a:effectLst/>
        </p:spPr>
      </p:pic>
      <p:sp>
        <p:nvSpPr>
          <p:cNvPr id="6" name="Slide Number Placeholder 5"/>
          <p:cNvSpPr>
            <a:spLocks noGrp="1"/>
          </p:cNvSpPr>
          <p:nvPr>
            <p:ph type="sldNum" sz="quarter" idx="15"/>
          </p:nvPr>
        </p:nvSpPr>
        <p:spPr/>
        <p:txBody>
          <a:bodyPr/>
          <a:lstStyle/>
          <a:p>
            <a:fld id="{B6F15528-21DE-4FAA-801E-634DDDAF4B2B}" type="slidenum">
              <a:rPr lang="en-US" smtClean="0"/>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5257800"/>
          </a:xfrm>
        </p:spPr>
        <p:txBody>
          <a:bodyPr>
            <a:normAutofit/>
          </a:bodyPr>
          <a:lstStyle/>
          <a:p>
            <a:pPr>
              <a:buNone/>
            </a:pPr>
            <a:endParaRPr lang="en-US" sz="2000" dirty="0" smtClean="0"/>
          </a:p>
          <a:p>
            <a:pPr>
              <a:buNone/>
            </a:pPr>
            <a:endParaRPr lang="en-US" sz="2000" dirty="0" smtClean="0"/>
          </a:p>
          <a:p>
            <a:pPr>
              <a:buSzPct val="100000"/>
              <a:buFont typeface="Wingdings" pitchFamily="2" charset="2"/>
              <a:buChar char="Ø"/>
            </a:pPr>
            <a:r>
              <a:rPr lang="en-US" sz="2000" dirty="0" smtClean="0"/>
              <a:t>    The stress ribbon is formed by precast segments with a composite deck slab .</a:t>
            </a:r>
          </a:p>
          <a:p>
            <a:pPr>
              <a:buNone/>
            </a:pPr>
            <a:endParaRPr lang="en-US" sz="2000" dirty="0" smtClean="0"/>
          </a:p>
          <a:p>
            <a:pPr>
              <a:buSzPct val="100000"/>
              <a:buFont typeface="Wingdings" pitchFamily="2" charset="2"/>
              <a:buChar char="Ø"/>
            </a:pPr>
            <a:r>
              <a:rPr lang="en-US" sz="2000" dirty="0" smtClean="0"/>
              <a:t>    The segments are suspended on bearing cables and serve as a false-work and formwork for   casting of the composite slab that was cast simultaneously with the joints between the segments. </a:t>
            </a:r>
          </a:p>
          <a:p>
            <a:pPr>
              <a:buNone/>
            </a:pPr>
            <a:endParaRPr lang="en-US" sz="2000" dirty="0" smtClean="0"/>
          </a:p>
          <a:p>
            <a:pPr>
              <a:buNone/>
            </a:pPr>
            <a:endParaRPr lang="en-US" sz="2000" dirty="0" smtClean="0"/>
          </a:p>
          <a:p>
            <a:pPr>
              <a:buSzPct val="100000"/>
              <a:buFont typeface="Wingdings" pitchFamily="2" charset="2"/>
              <a:buChar char="Ø"/>
            </a:pPr>
            <a:r>
              <a:rPr lang="en-US" sz="2000" dirty="0" smtClean="0"/>
              <a:t>   The stress ribbon is fixed into the abutments’ anchor blocks and it is frame connected with the intermediate support.</a:t>
            </a:r>
            <a:endParaRPr lang="en-US" sz="20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23</a:t>
            </a:fld>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5897563"/>
          </a:xfrm>
        </p:spPr>
        <p:txBody>
          <a:bodyPr>
            <a:normAutofit/>
          </a:bodyPr>
          <a:lstStyle/>
          <a:p>
            <a:pPr>
              <a:buSzPct val="100000"/>
              <a:buFont typeface="Wingdings" pitchFamily="2" charset="2"/>
              <a:buChar char="Ø"/>
            </a:pPr>
            <a:r>
              <a:rPr lang="en-US" sz="2200" dirty="0" smtClean="0"/>
              <a:t>Both the precast segments and the composite slab are</a:t>
            </a:r>
          </a:p>
          <a:p>
            <a:pPr>
              <a:buSzPct val="100000"/>
              <a:buNone/>
            </a:pPr>
            <a:r>
              <a:rPr lang="en-US" sz="2200" dirty="0" smtClean="0"/>
              <a:t>    post  tensioned by prestressing tendons that are situated together .</a:t>
            </a:r>
          </a:p>
        </p:txBody>
      </p:sp>
      <p:pic>
        <p:nvPicPr>
          <p:cNvPr id="4099" name="Picture 3"/>
          <p:cNvPicPr>
            <a:picLocks noChangeAspect="1" noChangeArrowheads="1"/>
          </p:cNvPicPr>
          <p:nvPr/>
        </p:nvPicPr>
        <p:blipFill>
          <a:blip r:embed="rId2"/>
          <a:srcRect/>
          <a:stretch>
            <a:fillRect/>
          </a:stretch>
        </p:blipFill>
        <p:spPr bwMode="auto">
          <a:xfrm>
            <a:off x="1295400" y="1990725"/>
            <a:ext cx="6172199" cy="1971675"/>
          </a:xfrm>
          <a:prstGeom prst="rect">
            <a:avLst/>
          </a:prstGeom>
          <a:noFill/>
          <a:ln w="9525">
            <a:noFill/>
            <a:miter lim="800000"/>
            <a:headEnd/>
            <a:tailEnd/>
          </a:ln>
          <a:effectLst/>
        </p:spPr>
      </p:pic>
      <p:sp>
        <p:nvSpPr>
          <p:cNvPr id="6" name="Rectangle 5"/>
          <p:cNvSpPr/>
          <p:nvPr/>
        </p:nvSpPr>
        <p:spPr>
          <a:xfrm>
            <a:off x="304800" y="4191000"/>
            <a:ext cx="8458200" cy="1446550"/>
          </a:xfrm>
          <a:prstGeom prst="rect">
            <a:avLst/>
          </a:prstGeom>
        </p:spPr>
        <p:txBody>
          <a:bodyPr wrap="square">
            <a:spAutoFit/>
          </a:bodyPr>
          <a:lstStyle/>
          <a:p>
            <a:pPr>
              <a:buClr>
                <a:schemeClr val="accent1"/>
              </a:buClr>
              <a:buFont typeface="Wingdings" pitchFamily="2" charset="2"/>
              <a:buChar char="Ø"/>
            </a:pPr>
            <a:r>
              <a:rPr lang="en-US" sz="2000" dirty="0" smtClean="0"/>
              <a:t> </a:t>
            </a:r>
            <a:r>
              <a:rPr lang="en-US" sz="2200" dirty="0" smtClean="0"/>
              <a:t>The intermediate support that is situated in the axis of the angle break resists the resultant horizontal force from the adjacent spans into the foundation by a system formed by a compression strut and a tension tie – see Fig.17 and 18. </a:t>
            </a:r>
            <a:endParaRPr lang="en-US" sz="2200"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74637"/>
            <a:ext cx="8229600" cy="5821363"/>
          </a:xfrm>
        </p:spPr>
        <p:txBody>
          <a:bodyPr>
            <a:normAutofit/>
          </a:bodyPr>
          <a:lstStyle/>
          <a:p>
            <a:pPr>
              <a:buNone/>
            </a:pPr>
            <a:endParaRPr lang="en-US" sz="2000" dirty="0" smtClean="0"/>
          </a:p>
          <a:p>
            <a:pPr>
              <a:buSzPct val="100000"/>
              <a:buFont typeface="Wingdings" pitchFamily="2" charset="2"/>
              <a:buChar char="Ø"/>
            </a:pPr>
            <a:r>
              <a:rPr lang="en-US" sz="2000" dirty="0" smtClean="0"/>
              <a:t>    </a:t>
            </a:r>
            <a:r>
              <a:rPr lang="en-US" sz="2200" dirty="0" smtClean="0"/>
              <a:t>The value of the horizontal force depends on the position of the live load, for several loading cases the tube acts as a compression member too.</a:t>
            </a:r>
          </a:p>
          <a:p>
            <a:pPr>
              <a:buNone/>
            </a:pPr>
            <a:endParaRPr lang="en-US" sz="2200" dirty="0" smtClean="0"/>
          </a:p>
          <a:p>
            <a:pPr>
              <a:buSzPct val="100000"/>
              <a:buFont typeface="Wingdings" pitchFamily="2" charset="2"/>
              <a:buChar char="Ø"/>
            </a:pPr>
            <a:r>
              <a:rPr lang="en-US" sz="2200" dirty="0" smtClean="0"/>
              <a:t>    The change of direction in the bridge deck plan creates transverse and torsional forces for which the structure was carefully checked.</a:t>
            </a:r>
          </a:p>
          <a:p>
            <a:pPr>
              <a:buNone/>
            </a:pPr>
            <a:endParaRPr lang="en-US" sz="2200" dirty="0" smtClean="0"/>
          </a:p>
          <a:p>
            <a:pPr>
              <a:buSzPct val="100000"/>
              <a:buFont typeface="Wingdings" pitchFamily="2" charset="2"/>
              <a:buChar char="Ø"/>
            </a:pPr>
            <a:r>
              <a:rPr lang="en-US" sz="2200" dirty="0" smtClean="0"/>
              <a:t>    Similar to the all stress ribbon structures significant bending stresses originate close to the supports.</a:t>
            </a:r>
          </a:p>
          <a:p>
            <a:pPr>
              <a:buNone/>
            </a:pPr>
            <a:endParaRPr lang="en-US" sz="2200" dirty="0" smtClean="0"/>
          </a:p>
          <a:p>
            <a:pPr>
              <a:buSzPct val="100000"/>
              <a:buFont typeface="Wingdings" pitchFamily="2" charset="2"/>
              <a:buChar char="Ø"/>
            </a:pPr>
            <a:r>
              <a:rPr lang="en-US" sz="2200" dirty="0" smtClean="0"/>
              <a:t>    These stresses were reduced by designing of cast-in-place haunches that were checked as partially prestressed members.  </a:t>
            </a: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324600"/>
          </a:xfrm>
        </p:spPr>
        <p:txBody>
          <a:bodyPr/>
          <a:lstStyle/>
          <a:p>
            <a:pPr>
              <a:buSzPct val="100000"/>
              <a:buFont typeface="Wingdings" pitchFamily="2" charset="2"/>
              <a:buChar char="Ø"/>
            </a:pPr>
            <a:r>
              <a:rPr lang="en-US" sz="2200" dirty="0" smtClean="0"/>
              <a:t>    Before the erection of the deck the abutments and the intermediate support including the  haunches were cast.</a:t>
            </a:r>
          </a:p>
          <a:p>
            <a:pPr>
              <a:buNone/>
            </a:pPr>
            <a:r>
              <a:rPr lang="en-US" sz="2200" dirty="0" smtClean="0"/>
              <a:t>    </a:t>
            </a:r>
          </a:p>
          <a:p>
            <a:pPr>
              <a:buSzPct val="100000"/>
              <a:buFont typeface="Wingdings" pitchFamily="2" charset="2"/>
              <a:buChar char="Ø"/>
            </a:pPr>
            <a:r>
              <a:rPr lang="en-US" sz="2200" dirty="0" smtClean="0"/>
              <a:t>    The erection of the segments the tension force in the cables was corrected, the prestressing tendons and reinforcing steel of the composite slab were placed and the joints between the segments, closure and slab were cast.</a:t>
            </a:r>
          </a:p>
          <a:p>
            <a:pPr>
              <a:buSzPct val="100000"/>
              <a:buNone/>
            </a:pPr>
            <a:endParaRPr lang="en-US" sz="2200" dirty="0" smtClean="0"/>
          </a:p>
          <a:p>
            <a:pPr>
              <a:buSzPct val="100000"/>
              <a:buFont typeface="Wingdings" pitchFamily="2" charset="2"/>
              <a:buChar char="Ø"/>
            </a:pPr>
            <a:r>
              <a:rPr lang="en-US" sz="2200" dirty="0" smtClean="0"/>
              <a:t> When the concrete reached the sufficient  strength the    structure was post-tensioned to the full design level.</a:t>
            </a:r>
          </a:p>
          <a:p>
            <a:pPr>
              <a:buSzPct val="100000"/>
              <a:buFont typeface="Wingdings" pitchFamily="2" charset="2"/>
              <a:buChar char="Ø"/>
            </a:pPr>
            <a:endParaRPr lang="en-US" sz="2200" dirty="0" smtClean="0"/>
          </a:p>
          <a:p>
            <a:pPr>
              <a:buSzPct val="100000"/>
              <a:buFont typeface="Wingdings" pitchFamily="2" charset="2"/>
              <a:buChar char="Ø"/>
            </a:pPr>
            <a:r>
              <a:rPr lang="en-US" sz="2200" dirty="0" smtClean="0"/>
              <a:t>The function of the bridge was also verified by a dynamic test that proved that the users do not have feeling of discomfort when  walking or standing on the Bridge.</a:t>
            </a:r>
          </a:p>
          <a:p>
            <a:pPr>
              <a:buSzPct val="100000"/>
              <a:buFont typeface="Wingdings" pitchFamily="2" charset="2"/>
              <a:buChar char="Ø"/>
            </a:pPr>
            <a:endParaRPr lang="en-US" sz="20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26</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algn="ctr">
              <a:buNone/>
            </a:pPr>
            <a:r>
              <a:rPr lang="en-US" u="sng" dirty="0" smtClean="0">
                <a:solidFill>
                  <a:schemeClr val="accent3"/>
                </a:solidFill>
              </a:rPr>
              <a:t>RECENT DESIGNS AND DEVELOPMENT </a:t>
            </a:r>
          </a:p>
          <a:p>
            <a:pPr algn="ctr">
              <a:buNone/>
            </a:pPr>
            <a:endParaRPr lang="en-US" dirty="0" smtClean="0"/>
          </a:p>
          <a:p>
            <a:pPr>
              <a:buNone/>
            </a:pPr>
            <a:r>
              <a:rPr lang="en-US" dirty="0" smtClean="0"/>
              <a:t>    </a:t>
            </a:r>
            <a:r>
              <a:rPr lang="en-US" sz="2000" dirty="0" smtClean="0"/>
              <a:t>BRIDGE ACROSS THE FREEWAY R3508 NEAR OLOMOUC, CZECH REPUBLIC</a:t>
            </a:r>
          </a:p>
          <a:p>
            <a:pPr>
              <a:buNone/>
            </a:pPr>
            <a:endParaRPr lang="en-US" sz="2000" dirty="0" smtClean="0"/>
          </a:p>
          <a:p>
            <a:pPr>
              <a:buSzPct val="100000"/>
              <a:buFont typeface="Wingdings" pitchFamily="2" charset="2"/>
              <a:buChar char="Ø"/>
            </a:pPr>
            <a:r>
              <a:rPr lang="en-US" sz="2200" dirty="0" smtClean="0"/>
              <a:t>    The one disadvantage of the classical stress-ribbon type structure is the need to resist very large horizontal forces at the abutments, which determines the economy of that solution in many cases.</a:t>
            </a:r>
            <a:endParaRPr lang="en-US" sz="2200" dirty="0"/>
          </a:p>
        </p:txBody>
      </p:sp>
      <p:pic>
        <p:nvPicPr>
          <p:cNvPr id="5123" name="Picture 3"/>
          <p:cNvPicPr>
            <a:picLocks noChangeAspect="1" noChangeArrowheads="1"/>
          </p:cNvPicPr>
          <p:nvPr/>
        </p:nvPicPr>
        <p:blipFill>
          <a:blip r:embed="rId2"/>
          <a:srcRect/>
          <a:stretch>
            <a:fillRect/>
          </a:stretch>
        </p:blipFill>
        <p:spPr bwMode="auto">
          <a:xfrm>
            <a:off x="1219200" y="4343400"/>
            <a:ext cx="5562600" cy="1438275"/>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B6F15528-21DE-4FAA-801E-634DDDAF4B2B}" type="slidenum">
              <a:rPr lang="en-US" smtClean="0"/>
              <a:pPr/>
              <a:t>27</a:t>
            </a:fld>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019800"/>
          </a:xfrm>
        </p:spPr>
        <p:txBody>
          <a:bodyPr>
            <a:normAutofit/>
          </a:bodyPr>
          <a:lstStyle/>
          <a:p>
            <a:pPr>
              <a:buNone/>
            </a:pPr>
            <a:endParaRPr lang="en-US" sz="2000" dirty="0" smtClean="0"/>
          </a:p>
          <a:p>
            <a:pPr>
              <a:buNone/>
            </a:pPr>
            <a:endParaRPr lang="en-US" sz="2000" dirty="0" smtClean="0"/>
          </a:p>
          <a:p>
            <a:pPr>
              <a:buSzPct val="100000"/>
              <a:buFont typeface="Wingdings" pitchFamily="2" charset="2"/>
              <a:buChar char="Ø"/>
            </a:pPr>
            <a:r>
              <a:rPr lang="en-US" sz="2000" dirty="0" smtClean="0"/>
              <a:t>    </a:t>
            </a:r>
            <a:r>
              <a:rPr lang="en-US" sz="2200" dirty="0" smtClean="0"/>
              <a:t>	For that reason, we have developed a self anchored 	structural  system where the horizontal forces from the 	stress ribbon is balanced by force from arch.</a:t>
            </a:r>
          </a:p>
          <a:p>
            <a:pPr>
              <a:buNone/>
            </a:pPr>
            <a:endParaRPr lang="en-US" sz="2200" dirty="0" smtClean="0"/>
          </a:p>
          <a:p>
            <a:pPr>
              <a:buNone/>
            </a:pPr>
            <a:endParaRPr lang="en-US" sz="2200" dirty="0" smtClean="0"/>
          </a:p>
          <a:p>
            <a:pPr>
              <a:buSzPct val="100000"/>
              <a:buFont typeface="Wingdings" pitchFamily="2" charset="2"/>
              <a:buChar char="Ø"/>
            </a:pPr>
            <a:r>
              <a:rPr lang="en-US" sz="2200" dirty="0" smtClean="0"/>
              <a:t> 	This structural system is utilized in a design of the bridge   crossing a freeway R3508 that is being built near a city of Olomouc, Czech Republic</a:t>
            </a: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28</a:t>
            </a:fld>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364163"/>
          </a:xfrm>
        </p:spPr>
        <p:txBody>
          <a:bodyPr>
            <a:normAutofit/>
          </a:bodyPr>
          <a:lstStyle/>
          <a:p>
            <a:pPr>
              <a:buSzPct val="100000"/>
              <a:buFont typeface="Wingdings" pitchFamily="2" charset="2"/>
              <a:buChar char="Ø"/>
            </a:pPr>
            <a:r>
              <a:rPr lang="en-US" sz="2200" dirty="0" smtClean="0"/>
              <a:t>   The bridge is formed by a stress ribbon that is supported by an arch.</a:t>
            </a:r>
            <a:endParaRPr lang="en-US" sz="2200" dirty="0"/>
          </a:p>
        </p:txBody>
      </p:sp>
      <p:pic>
        <p:nvPicPr>
          <p:cNvPr id="6146" name="Picture 2"/>
          <p:cNvPicPr>
            <a:picLocks noChangeAspect="1" noChangeArrowheads="1"/>
          </p:cNvPicPr>
          <p:nvPr/>
        </p:nvPicPr>
        <p:blipFill>
          <a:blip r:embed="rId2"/>
          <a:srcRect/>
          <a:stretch>
            <a:fillRect/>
          </a:stretch>
        </p:blipFill>
        <p:spPr bwMode="auto">
          <a:xfrm>
            <a:off x="381000" y="2057400"/>
            <a:ext cx="3352800" cy="3200400"/>
          </a:xfrm>
          <a:prstGeom prst="rect">
            <a:avLst/>
          </a:prstGeom>
          <a:noFill/>
          <a:ln w="9525">
            <a:noFill/>
            <a:miter lim="800000"/>
            <a:headEnd/>
            <a:tailEnd/>
          </a:ln>
          <a:effectLst/>
        </p:spPr>
      </p:pic>
      <p:sp>
        <p:nvSpPr>
          <p:cNvPr id="5" name="Rectangle 4"/>
          <p:cNvSpPr/>
          <p:nvPr/>
        </p:nvSpPr>
        <p:spPr>
          <a:xfrm>
            <a:off x="4038600" y="1870770"/>
            <a:ext cx="4572000" cy="2431435"/>
          </a:xfrm>
          <a:prstGeom prst="rect">
            <a:avLst/>
          </a:prstGeom>
        </p:spPr>
        <p:txBody>
          <a:bodyPr wrap="square">
            <a:spAutoFit/>
          </a:bodyPr>
          <a:lstStyle/>
          <a:p>
            <a:pPr>
              <a:buClr>
                <a:schemeClr val="accent1"/>
              </a:buClr>
              <a:buFont typeface="Wingdings" pitchFamily="2" charset="2"/>
              <a:buChar char="Ø"/>
            </a:pPr>
            <a:endParaRPr lang="en-US" sz="2000" dirty="0" smtClean="0"/>
          </a:p>
          <a:p>
            <a:pPr>
              <a:buClr>
                <a:schemeClr val="accent1"/>
              </a:buClr>
              <a:buFont typeface="Wingdings" pitchFamily="2" charset="2"/>
              <a:buChar char="Ø"/>
            </a:pPr>
            <a:r>
              <a:rPr lang="en-US" sz="2200" dirty="0" smtClean="0"/>
              <a:t>   The precast segments are   designed from high-strength concrete of the characteristic strength of 80 MPa, the cast-in-place arch from a high-strength concrete of strength of 70 MPa. </a:t>
            </a:r>
            <a:endParaRPr lang="en-US" sz="2200" dirty="0"/>
          </a:p>
        </p:txBody>
      </p:sp>
      <p:sp>
        <p:nvSpPr>
          <p:cNvPr id="6" name="Rectangle 5"/>
          <p:cNvSpPr/>
          <p:nvPr/>
        </p:nvSpPr>
        <p:spPr>
          <a:xfrm>
            <a:off x="1143000" y="4854476"/>
            <a:ext cx="6553200" cy="369332"/>
          </a:xfrm>
          <a:prstGeom prst="rect">
            <a:avLst/>
          </a:prstGeom>
        </p:spPr>
        <p:txBody>
          <a:bodyPr wrap="square">
            <a:spAutoFit/>
          </a:bodyPr>
          <a:lstStyle/>
          <a:p>
            <a:r>
              <a:rPr lang="en-US" dirty="0" smtClean="0"/>
              <a:t>. </a:t>
            </a:r>
            <a:endParaRPr lang="en-US"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29</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lstStyle/>
          <a:p>
            <a:pPr algn="ctr">
              <a:buNone/>
            </a:pPr>
            <a:r>
              <a:rPr lang="en-US" u="sng" dirty="0" smtClean="0">
                <a:solidFill>
                  <a:schemeClr val="accent3"/>
                </a:solidFill>
              </a:rPr>
              <a:t>INTRODUCTION</a:t>
            </a:r>
          </a:p>
          <a:p>
            <a:pPr>
              <a:buNone/>
            </a:pPr>
            <a:endParaRPr lang="en-US" dirty="0" smtClean="0">
              <a:solidFill>
                <a:schemeClr val="accent3"/>
              </a:solidFill>
            </a:endParaRPr>
          </a:p>
          <a:p>
            <a:pPr>
              <a:buSzPct val="100000"/>
              <a:buFont typeface="Wingdings" pitchFamily="2" charset="2"/>
              <a:buChar char="Ø"/>
            </a:pPr>
            <a:r>
              <a:rPr lang="en-US" sz="2200" dirty="0" smtClean="0"/>
              <a:t>  Stress-ribbon bridges is the term that has been</a:t>
            </a:r>
          </a:p>
          <a:p>
            <a:pPr>
              <a:buNone/>
            </a:pPr>
            <a:r>
              <a:rPr lang="en-US" sz="2200" dirty="0" smtClean="0"/>
              <a:t>	coined to describe structures formed by a very slender concrete deck with the shape of a catenary .</a:t>
            </a:r>
          </a:p>
          <a:p>
            <a:pPr>
              <a:buNone/>
            </a:pPr>
            <a:endParaRPr lang="en-US" sz="2200" dirty="0" smtClean="0"/>
          </a:p>
          <a:p>
            <a:pPr>
              <a:buNone/>
            </a:pPr>
            <a:endParaRPr lang="en-US" sz="2200" dirty="0" smtClean="0"/>
          </a:p>
          <a:p>
            <a:pPr>
              <a:buSzPct val="100000"/>
              <a:buFont typeface="Wingdings" pitchFamily="2" charset="2"/>
              <a:buChar char="Ø"/>
            </a:pPr>
            <a:r>
              <a:rPr lang="en-US" sz="2200" dirty="0" smtClean="0"/>
              <a:t>   They can be designed with one or more spans and are characterized by successive and complementary smooth curves. </a:t>
            </a:r>
            <a:endParaRPr lang="en-US" sz="22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lstStyle/>
          <a:p>
            <a:pPr>
              <a:buSzPct val="100000"/>
              <a:buNone/>
            </a:pPr>
            <a:r>
              <a:rPr lang="en-US" dirty="0" smtClean="0"/>
              <a:t>   </a:t>
            </a:r>
          </a:p>
          <a:p>
            <a:pPr>
              <a:buSzPct val="100000"/>
              <a:buNone/>
            </a:pPr>
            <a:endParaRPr lang="en-US" dirty="0" smtClean="0"/>
          </a:p>
          <a:p>
            <a:pPr>
              <a:buSzPct val="100000"/>
              <a:buFont typeface="Wingdings" pitchFamily="2" charset="2"/>
              <a:buChar char="Ø"/>
            </a:pPr>
            <a:r>
              <a:rPr lang="en-US" dirty="0" smtClean="0"/>
              <a:t> </a:t>
            </a:r>
            <a:r>
              <a:rPr lang="en-US" sz="2200" dirty="0" smtClean="0"/>
              <a:t>The external cables are anchored at the end abutments and are deviated on saddles formed by the arch crown and short spandrel walls.</a:t>
            </a:r>
          </a:p>
          <a:p>
            <a:pPr>
              <a:buSzPct val="100000"/>
              <a:buFont typeface="Wingdings" pitchFamily="2" charset="2"/>
              <a:buChar char="Ø"/>
            </a:pPr>
            <a:endParaRPr lang="en-US" sz="2200" dirty="0" smtClean="0"/>
          </a:p>
          <a:p>
            <a:pPr>
              <a:buSzPct val="100000"/>
              <a:buNone/>
            </a:pPr>
            <a:endParaRPr lang="en-US" sz="2200" dirty="0" smtClean="0"/>
          </a:p>
          <a:p>
            <a:pPr>
              <a:buNone/>
            </a:pPr>
            <a:endParaRPr lang="en-US" sz="2200" dirty="0" smtClean="0"/>
          </a:p>
          <a:p>
            <a:pPr>
              <a:buSzPct val="100000"/>
              <a:buFont typeface="Wingdings" pitchFamily="2" charset="2"/>
              <a:buChar char="Ø"/>
            </a:pPr>
            <a:r>
              <a:rPr lang="en-US" sz="2200" dirty="0" smtClean="0"/>
              <a:t>    At the abutments the tendons are supported by short saddles formed by cantilevers protruded from the anchor blocks.</a:t>
            </a: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30</a:t>
            </a:fld>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lstStyle/>
          <a:p>
            <a:pPr algn="ctr">
              <a:buNone/>
            </a:pPr>
            <a:r>
              <a:rPr lang="en-US" dirty="0" smtClean="0">
                <a:solidFill>
                  <a:srgbClr val="0070C0"/>
                </a:solidFill>
              </a:rPr>
              <a:t>JOHNSON CREEK BRIDGE, OREGON </a:t>
            </a:r>
          </a:p>
          <a:p>
            <a:pPr>
              <a:buNone/>
            </a:pPr>
            <a:endParaRPr lang="en-US" dirty="0" smtClean="0"/>
          </a:p>
          <a:p>
            <a:pPr>
              <a:buSzPct val="100000"/>
              <a:buFont typeface="Wingdings" pitchFamily="2" charset="2"/>
              <a:buChar char="Ø"/>
            </a:pPr>
            <a:r>
              <a:rPr lang="en-US" sz="2200" dirty="0" smtClean="0"/>
              <a:t>    The bridge is formed by a partially self anchored suspension structure of span of 60.80 m.</a:t>
            </a:r>
          </a:p>
          <a:p>
            <a:pPr>
              <a:buNone/>
            </a:pPr>
            <a:endParaRPr lang="en-US" sz="2200" dirty="0" smtClean="0"/>
          </a:p>
          <a:p>
            <a:pPr>
              <a:buSzPct val="100000"/>
              <a:buFont typeface="Wingdings" pitchFamily="2" charset="2"/>
              <a:buChar char="Ø"/>
            </a:pPr>
            <a:r>
              <a:rPr lang="en-US" sz="2200" dirty="0" smtClean="0"/>
              <a:t>    The deck is in variable longitudinal slope with </a:t>
            </a:r>
          </a:p>
          <a:p>
            <a:pPr>
              <a:buNone/>
            </a:pPr>
            <a:r>
              <a:rPr lang="en-US" sz="2200" dirty="0" smtClean="0"/>
              <a:t>    maximum slope at abutments 5%. </a:t>
            </a:r>
          </a:p>
          <a:p>
            <a:pPr>
              <a:buNone/>
            </a:pPr>
            <a:r>
              <a:rPr lang="en-US" sz="2200" dirty="0" smtClean="0"/>
              <a:t> </a:t>
            </a:r>
          </a:p>
          <a:p>
            <a:pPr>
              <a:buNone/>
            </a:pPr>
            <a:endParaRPr lang="en-US" dirty="0"/>
          </a:p>
        </p:txBody>
      </p:sp>
      <p:pic>
        <p:nvPicPr>
          <p:cNvPr id="7171" name="Picture 3"/>
          <p:cNvPicPr>
            <a:picLocks noChangeAspect="1" noChangeArrowheads="1"/>
          </p:cNvPicPr>
          <p:nvPr/>
        </p:nvPicPr>
        <p:blipFill>
          <a:blip r:embed="rId2"/>
          <a:srcRect/>
          <a:stretch>
            <a:fillRect/>
          </a:stretch>
        </p:blipFill>
        <p:spPr bwMode="auto">
          <a:xfrm>
            <a:off x="457200" y="3657600"/>
            <a:ext cx="7772399" cy="2590800"/>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B6F15528-21DE-4FAA-801E-634DDDAF4B2B}"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a:bodyPr>
          <a:lstStyle/>
          <a:p>
            <a:pPr>
              <a:buNone/>
            </a:pPr>
            <a:endParaRPr lang="en-US" sz="2000" dirty="0" smtClean="0"/>
          </a:p>
          <a:p>
            <a:pPr>
              <a:buSzPct val="100000"/>
              <a:buFont typeface="Wingdings" pitchFamily="2" charset="2"/>
              <a:buChar char="Ø"/>
            </a:pPr>
            <a:r>
              <a:rPr lang="en-US" sz="2000" dirty="0" smtClean="0"/>
              <a:t>   </a:t>
            </a:r>
            <a:r>
              <a:rPr lang="en-US" sz="2200" dirty="0" smtClean="0"/>
              <a:t>The deck is formed by precast segments and composite deck slab .</a:t>
            </a:r>
            <a:endParaRPr lang="en-US" sz="2200" smtClean="0"/>
          </a:p>
          <a:p>
            <a:pPr>
              <a:buSzPct val="100000"/>
              <a:buNone/>
            </a:pPr>
            <a:endParaRPr lang="en-US" sz="2200" dirty="0" smtClean="0"/>
          </a:p>
          <a:p>
            <a:pPr>
              <a:buSzPct val="100000"/>
              <a:buFont typeface="Wingdings" pitchFamily="2" charset="2"/>
              <a:buChar char="Ø"/>
            </a:pPr>
            <a:r>
              <a:rPr lang="en-US" sz="2200" dirty="0" smtClean="0"/>
              <a:t>  Each third segment is connected with triangular steel struts that transfer the radial forces from the external cables into the deck. </a:t>
            </a:r>
          </a:p>
          <a:p>
            <a:pPr>
              <a:buSzPct val="100000"/>
              <a:buNone/>
            </a:pPr>
            <a:endParaRPr lang="en-US" sz="2200" dirty="0" smtClean="0"/>
          </a:p>
          <a:p>
            <a:pPr>
              <a:buSzPct val="100000"/>
              <a:buFont typeface="Wingdings" pitchFamily="2" charset="2"/>
              <a:buChar char="Ø"/>
            </a:pPr>
            <a:r>
              <a:rPr lang="en-US" sz="2200" dirty="0" smtClean="0"/>
              <a:t>   The deck is fixed into end abutments that are founded on battered steel piles.</a:t>
            </a:r>
          </a:p>
          <a:p>
            <a:pPr>
              <a:buNone/>
            </a:pPr>
            <a:endParaRPr lang="en-US" sz="2200" dirty="0" smtClean="0"/>
          </a:p>
          <a:p>
            <a:pPr>
              <a:buSzPct val="100000"/>
              <a:buFont typeface="Wingdings" pitchFamily="2" charset="2"/>
              <a:buChar char="Ø"/>
            </a:pPr>
            <a:r>
              <a:rPr lang="en-US" sz="2200" dirty="0" smtClean="0"/>
              <a:t>  The segments are mutually connected by two types of steel members that guarantee their fix or pin connection. Then the external cables are erected and tension.</a:t>
            </a:r>
          </a:p>
          <a:p>
            <a:pPr>
              <a:buNone/>
            </a:pP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32</a:t>
            </a:fld>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400800"/>
          </a:xfrm>
        </p:spPr>
        <p:txBody>
          <a:bodyPr/>
          <a:lstStyle/>
          <a:p>
            <a:endParaRPr lang="en-US" dirty="0" smtClean="0"/>
          </a:p>
          <a:p>
            <a:pPr algn="ctr">
              <a:buNone/>
            </a:pPr>
            <a:r>
              <a:rPr lang="en-US" u="sng" dirty="0" smtClean="0">
                <a:solidFill>
                  <a:schemeClr val="accent3"/>
                </a:solidFill>
              </a:rPr>
              <a:t>STUDY OF LONG SPAN STRESS RIBBON STRUCTURE </a:t>
            </a:r>
          </a:p>
          <a:p>
            <a:pPr algn="ctr">
              <a:buNone/>
            </a:pPr>
            <a:endParaRPr lang="en-US" dirty="0" smtClean="0"/>
          </a:p>
          <a:p>
            <a:pPr>
              <a:buSzPct val="100000"/>
              <a:buFont typeface="Wingdings" pitchFamily="2" charset="2"/>
              <a:buChar char="Ø"/>
            </a:pPr>
            <a:r>
              <a:rPr lang="en-US" sz="2000" dirty="0" smtClean="0"/>
              <a:t> 	 A study of the stress ribbon structure of the span of 198 m (	650 ft) has been done for the four arrangements of the cross 	section.</a:t>
            </a:r>
          </a:p>
          <a:p>
            <a:pPr>
              <a:buNone/>
            </a:pPr>
            <a:endParaRPr lang="en-US" dirty="0" smtClean="0"/>
          </a:p>
          <a:p>
            <a:pPr>
              <a:buNone/>
            </a:pPr>
            <a:endParaRPr lang="en-US" dirty="0" smtClean="0"/>
          </a:p>
          <a:p>
            <a:pPr>
              <a:buNone/>
            </a:pPr>
            <a:endParaRPr lang="en-US" dirty="0"/>
          </a:p>
        </p:txBody>
      </p:sp>
      <p:sp>
        <p:nvSpPr>
          <p:cNvPr id="6" name="Rectangle 5"/>
          <p:cNvSpPr/>
          <p:nvPr/>
        </p:nvSpPr>
        <p:spPr>
          <a:xfrm>
            <a:off x="609600" y="3657600"/>
            <a:ext cx="7924800" cy="1323439"/>
          </a:xfrm>
          <a:prstGeom prst="rect">
            <a:avLst/>
          </a:prstGeom>
        </p:spPr>
        <p:txBody>
          <a:bodyPr wrap="square">
            <a:spAutoFit/>
          </a:bodyPr>
          <a:lstStyle/>
          <a:p>
            <a:pPr>
              <a:buClr>
                <a:schemeClr val="accent1"/>
              </a:buClr>
              <a:buFont typeface="Wingdings" pitchFamily="2" charset="2"/>
              <a:buChar char="Ø"/>
            </a:pPr>
            <a:r>
              <a:rPr lang="en-US" sz="2000" dirty="0" smtClean="0"/>
              <a:t>  	The segments are supported by external bearing tendons   	situated at segment edges and are post-tensioned by 	external tendons.</a:t>
            </a:r>
          </a:p>
          <a:p>
            <a:r>
              <a:rPr lang="en-US" sz="2000" dirty="0" smtClean="0"/>
              <a:t>	 They are four arrangements of the external tendons: </a:t>
            </a:r>
            <a:endParaRPr lang="en-US" sz="2000"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
          </p:nvPr>
        </p:nvPicPr>
        <p:blipFill>
          <a:blip r:embed="rId2"/>
          <a:srcRect/>
          <a:stretch>
            <a:fillRect/>
          </a:stretch>
        </p:blipFill>
        <p:spPr bwMode="auto">
          <a:xfrm>
            <a:off x="533400" y="381000"/>
            <a:ext cx="7848600" cy="6477000"/>
          </a:xfrm>
          <a:prstGeom prst="rect">
            <a:avLst/>
          </a:prstGeom>
          <a:noFill/>
          <a:ln w="9525">
            <a:noFill/>
            <a:miter lim="800000"/>
            <a:headEnd/>
            <a:tailEnd/>
          </a:ln>
          <a:effectLst/>
        </p:spPr>
      </p:pic>
      <p:sp>
        <p:nvSpPr>
          <p:cNvPr id="6" name="Slide Number Placeholder 5"/>
          <p:cNvSpPr>
            <a:spLocks noGrp="1"/>
          </p:cNvSpPr>
          <p:nvPr>
            <p:ph type="sldNum" sz="quarter" idx="15"/>
          </p:nvPr>
        </p:nvSpPr>
        <p:spPr/>
        <p:txBody>
          <a:bodyPr/>
          <a:lstStyle/>
          <a:p>
            <a:fld id="{B6F15528-21DE-4FAA-801E-634DDDAF4B2B}" type="slidenum">
              <a:rPr lang="en-US" smtClean="0"/>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a:buNone/>
            </a:pPr>
            <a:endParaRPr lang="en-US" sz="2000" dirty="0" smtClean="0"/>
          </a:p>
          <a:p>
            <a:pPr>
              <a:buSzPct val="100000"/>
              <a:buFont typeface="Wingdings" pitchFamily="2" charset="2"/>
              <a:buChar char="Ø"/>
            </a:pPr>
            <a:r>
              <a:rPr lang="en-US" sz="2000" dirty="0" smtClean="0"/>
              <a:t>    </a:t>
            </a:r>
            <a:r>
              <a:rPr lang="en-US" sz="2200" dirty="0" smtClean="0"/>
              <a:t>Structure A   tendons are situated under the deck. The tendons follow geometry of the stress ribbon deck to which they are attached. </a:t>
            </a:r>
          </a:p>
          <a:p>
            <a:pPr>
              <a:buSzPct val="100000"/>
              <a:buNone/>
            </a:pPr>
            <a:endParaRPr lang="en-US" sz="2200" dirty="0" smtClean="0"/>
          </a:p>
          <a:p>
            <a:pPr>
              <a:buNone/>
            </a:pPr>
            <a:endParaRPr lang="en-US" sz="2200" dirty="0" smtClean="0"/>
          </a:p>
          <a:p>
            <a:pPr>
              <a:buSzPct val="100000"/>
              <a:buFont typeface="Wingdings" pitchFamily="2" charset="2"/>
              <a:buChar char="Ø"/>
            </a:pPr>
            <a:r>
              <a:rPr lang="en-US" sz="2200" dirty="0" smtClean="0"/>
              <a:t>    Structure B  tendons (cables) are situated on both sides of the deck. At mid-span they are attached to the deck; along their length they are connected with the deck by stiff cross beams protruding from the segments. </a:t>
            </a:r>
          </a:p>
          <a:p>
            <a:pPr>
              <a:buNone/>
            </a:pPr>
            <a:r>
              <a:rPr lang="en-US" sz="2000" dirty="0" smtClean="0"/>
              <a:t> </a:t>
            </a:r>
            <a:endParaRPr lang="en-US" sz="20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35</a:t>
            </a:fld>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0"/>
            <a:ext cx="8458200" cy="5364163"/>
          </a:xfrm>
        </p:spPr>
        <p:txBody>
          <a:bodyPr/>
          <a:lstStyle/>
          <a:p>
            <a:pPr>
              <a:buSzPct val="100000"/>
              <a:buNone/>
            </a:pPr>
            <a:r>
              <a:rPr lang="en-US" dirty="0" smtClean="0"/>
              <a:t> </a:t>
            </a:r>
          </a:p>
          <a:p>
            <a:pPr>
              <a:buSzPct val="100000"/>
              <a:buNone/>
            </a:pPr>
            <a:endParaRPr lang="en-US" dirty="0" smtClean="0"/>
          </a:p>
          <a:p>
            <a:pPr>
              <a:buSzPct val="100000"/>
              <a:buNone/>
            </a:pPr>
            <a:endParaRPr lang="en-US" dirty="0" smtClean="0"/>
          </a:p>
          <a:p>
            <a:pPr>
              <a:buSzPct val="100000"/>
              <a:buNone/>
            </a:pPr>
            <a:endParaRPr lang="en-US" dirty="0" smtClean="0"/>
          </a:p>
          <a:p>
            <a:pPr>
              <a:buSzPct val="100000"/>
              <a:buNone/>
            </a:pPr>
            <a:endParaRPr lang="en-US" dirty="0" smtClean="0"/>
          </a:p>
          <a:p>
            <a:pPr>
              <a:buSzPct val="100000"/>
              <a:buNone/>
            </a:pPr>
            <a:endParaRPr lang="en-US" dirty="0" smtClean="0"/>
          </a:p>
          <a:p>
            <a:pPr>
              <a:buSzPct val="100000"/>
              <a:buNone/>
            </a:pPr>
            <a:endParaRPr lang="en-US" dirty="0" smtClean="0"/>
          </a:p>
          <a:p>
            <a:pPr>
              <a:buSzPct val="100000"/>
              <a:buFont typeface="Wingdings" pitchFamily="2" charset="2"/>
              <a:buChar char="Ø"/>
            </a:pPr>
            <a:r>
              <a:rPr lang="en-US" sz="2200" dirty="0" smtClean="0"/>
              <a:t>Structure D  a tendon (a cable) is situated in the bridge axis under the deck. The cable is connected with the deck by vertical struts situated at joints between the segments. In the transverse direction of the deck the struts have a triangular shape. </a:t>
            </a:r>
          </a:p>
          <a:p>
            <a:pPr>
              <a:buNone/>
            </a:pPr>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36</a:t>
            </a:fld>
            <a:endParaRPr lang="en-US"/>
          </a:p>
        </p:txBody>
      </p:sp>
      <p:sp>
        <p:nvSpPr>
          <p:cNvPr id="4" name="Rectangle 3"/>
          <p:cNvSpPr/>
          <p:nvPr/>
        </p:nvSpPr>
        <p:spPr>
          <a:xfrm>
            <a:off x="304800" y="1066800"/>
            <a:ext cx="7772400" cy="1446550"/>
          </a:xfrm>
          <a:prstGeom prst="rect">
            <a:avLst/>
          </a:prstGeom>
        </p:spPr>
        <p:txBody>
          <a:bodyPr wrap="square">
            <a:spAutoFit/>
          </a:bodyPr>
          <a:lstStyle/>
          <a:p>
            <a:pPr>
              <a:buClr>
                <a:schemeClr val="accent1"/>
              </a:buClr>
              <a:buFont typeface="Wingdings" pitchFamily="2" charset="2"/>
              <a:buChar char="Ø"/>
            </a:pPr>
            <a:r>
              <a:rPr lang="en-US" dirty="0" smtClean="0"/>
              <a:t> </a:t>
            </a:r>
            <a:r>
              <a:rPr lang="en-US" sz="2200" dirty="0" smtClean="0"/>
              <a:t>Structure C  tendons have a shape of suspension cables. At mid-span the cables are attached to the deck, in all joints between the segments they are suspended on the suspension cables by inclined hangers</a:t>
            </a:r>
            <a:endParaRPr lang="en-US" sz="22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516563"/>
          </a:xfrm>
        </p:spPr>
        <p:txBody>
          <a:bodyPr>
            <a:normAutofit/>
          </a:bodyPr>
          <a:lstStyle/>
          <a:p>
            <a:pPr marL="0" lvl="0" indent="0" algn="ctr" fontAlgn="base">
              <a:spcBef>
                <a:spcPct val="0"/>
              </a:spcBef>
              <a:spcAft>
                <a:spcPct val="0"/>
              </a:spcAft>
              <a:buNone/>
            </a:pPr>
            <a:r>
              <a:rPr lang="en-US" b="1" u="sng" dirty="0" smtClean="0">
                <a:solidFill>
                  <a:schemeClr val="accent3"/>
                </a:solidFill>
                <a:latin typeface="Calibri" pitchFamily="34" charset="0"/>
                <a:ea typeface="Times New Roman" pitchFamily="18" charset="0"/>
                <a:cs typeface="Times New Roman" pitchFamily="18" charset="0"/>
              </a:rPr>
              <a:t>Curved stress ribbon bridge</a:t>
            </a:r>
          </a:p>
          <a:p>
            <a:pPr marL="0" lvl="0" indent="0" fontAlgn="base">
              <a:spcBef>
                <a:spcPct val="0"/>
              </a:spcBef>
              <a:spcAft>
                <a:spcPct val="0"/>
              </a:spcAft>
              <a:buNone/>
            </a:pPr>
            <a:endParaRPr lang="en-US" sz="4000" dirty="0" smtClean="0">
              <a:latin typeface="Arial" pitchFamily="34" charset="0"/>
              <a:cs typeface="Arial" pitchFamily="34" charset="0"/>
            </a:endParaRPr>
          </a:p>
          <a:p>
            <a:pPr marL="0" lvl="0" indent="0" eaLnBrk="0" fontAlgn="base" hangingPunct="0">
              <a:spcBef>
                <a:spcPct val="0"/>
              </a:spcBef>
              <a:spcAft>
                <a:spcPct val="0"/>
              </a:spcAft>
              <a:buSzPct val="100000"/>
              <a:buFont typeface="Wingdings" pitchFamily="2" charset="2"/>
              <a:buChar char="Ø"/>
            </a:pPr>
            <a:r>
              <a:rPr lang="en-US" sz="2000" dirty="0" smtClean="0">
                <a:latin typeface="Calibri" pitchFamily="34" charset="0"/>
                <a:ea typeface="Times New Roman" pitchFamily="18" charset="0"/>
                <a:cs typeface="Times New Roman" pitchFamily="18" charset="0"/>
              </a:rPr>
              <a:t>       	</a:t>
            </a:r>
            <a:r>
              <a:rPr lang="en-US" sz="2200" dirty="0" smtClean="0">
                <a:latin typeface="Calibri" pitchFamily="34" charset="0"/>
                <a:ea typeface="Times New Roman" pitchFamily="18" charset="0"/>
                <a:cs typeface="Times New Roman" pitchFamily="18" charset="0"/>
              </a:rPr>
              <a:t>The curved stress ribbon structure that is supported and post-	tensioned  by external cables is studied from the point of view 	of the architectural and structural solution and the process   of   	 it’s  construction.</a:t>
            </a:r>
          </a:p>
          <a:p>
            <a:pPr marL="0" lvl="0" indent="0" eaLnBrk="0" fontAlgn="base" hangingPunct="0">
              <a:spcBef>
                <a:spcPct val="0"/>
              </a:spcBef>
              <a:spcAft>
                <a:spcPct val="0"/>
              </a:spcAft>
              <a:buNone/>
            </a:pPr>
            <a:endParaRPr lang="en-US" sz="2200" dirty="0" smtClean="0">
              <a:latin typeface="Calibri" pitchFamily="34" charset="0"/>
              <a:ea typeface="Times New Roman" pitchFamily="18" charset="0"/>
              <a:cs typeface="Times New Roman" pitchFamily="18" charset="0"/>
            </a:endParaRPr>
          </a:p>
          <a:p>
            <a:pPr marL="0" lvl="0" indent="0" eaLnBrk="0" fontAlgn="base" hangingPunct="0">
              <a:spcBef>
                <a:spcPct val="0"/>
              </a:spcBef>
              <a:spcAft>
                <a:spcPct val="0"/>
              </a:spcAft>
              <a:buNone/>
            </a:pPr>
            <a:endParaRPr lang="en-US" sz="2200" dirty="0" smtClean="0">
              <a:latin typeface="Calibri" pitchFamily="34" charset="0"/>
              <a:ea typeface="Times New Roman" pitchFamily="18" charset="0"/>
              <a:cs typeface="Times New Roman" pitchFamily="18" charset="0"/>
            </a:endParaRPr>
          </a:p>
          <a:p>
            <a:pPr marL="0" lvl="0" indent="0" eaLnBrk="0" fontAlgn="base" hangingPunct="0">
              <a:spcBef>
                <a:spcPct val="0"/>
              </a:spcBef>
              <a:spcAft>
                <a:spcPct val="0"/>
              </a:spcAft>
              <a:buSzPct val="100000"/>
              <a:buFont typeface="Wingdings" pitchFamily="2" charset="2"/>
              <a:buChar char="Ø"/>
            </a:pPr>
            <a:r>
              <a:rPr lang="en-US" sz="2200" dirty="0" smtClean="0">
                <a:latin typeface="Calibri" pitchFamily="34" charset="0"/>
                <a:ea typeface="Times New Roman" pitchFamily="18" charset="0"/>
                <a:cs typeface="Times New Roman" pitchFamily="18" charset="0"/>
              </a:rPr>
              <a:t>   	The function of these structures is being verified by a detailed                    	 static  and  dynamic analysis.</a:t>
            </a:r>
            <a:endParaRPr lang="en-US" sz="2200" dirty="0" smtClean="0">
              <a:latin typeface="Arial" pitchFamily="34" charset="0"/>
              <a:cs typeface="Arial" pitchFamily="34" charset="0"/>
            </a:endParaRPr>
          </a:p>
          <a:p>
            <a:pPr>
              <a:buNone/>
            </a:pPr>
            <a:endParaRPr lang="en-US" sz="2200"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37</a:t>
            </a:fld>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229600" cy="5440363"/>
          </a:xfrm>
        </p:spPr>
        <p:txBody>
          <a:bodyPr/>
          <a:lstStyle/>
          <a:p>
            <a:pPr>
              <a:buNone/>
            </a:pPr>
            <a:endParaRPr lang="en-US" dirty="0" smtClean="0"/>
          </a:p>
          <a:p>
            <a:pPr>
              <a:buNone/>
            </a:pPr>
            <a:endParaRPr lang="en-US" dirty="0"/>
          </a:p>
        </p:txBody>
      </p:sp>
      <p:pic>
        <p:nvPicPr>
          <p:cNvPr id="5" name="Picture 4" descr="http://www.shp.eu/picture/gallery/studie-6-zakriv-pas/previews/zakriv-pas-06.jpg">
            <a:hlinkClick r:id="rId2" tgtFrame="&quot;_blank&quot;"/>
          </p:cNvPr>
          <p:cNvPicPr/>
          <p:nvPr/>
        </p:nvPicPr>
        <p:blipFill>
          <a:blip r:embed="rId3"/>
          <a:srcRect/>
          <a:stretch>
            <a:fillRect/>
          </a:stretch>
        </p:blipFill>
        <p:spPr bwMode="auto">
          <a:xfrm>
            <a:off x="4724400" y="1524000"/>
            <a:ext cx="3657600" cy="3657600"/>
          </a:xfrm>
          <a:prstGeom prst="rect">
            <a:avLst/>
          </a:prstGeom>
          <a:noFill/>
          <a:ln w="9525">
            <a:noFill/>
            <a:miter lim="800000"/>
            <a:headEnd/>
            <a:tailEnd/>
          </a:ln>
        </p:spPr>
      </p:pic>
      <p:pic>
        <p:nvPicPr>
          <p:cNvPr id="6" name="Picture 5" descr="http://www.shp.eu/picture/gallery/studie-6-zakriv-pas/previews/zakriv-pas-03.jpg">
            <a:hlinkClick r:id="rId4" tgtFrame="&quot;_blank&quot;"/>
          </p:cNvPr>
          <p:cNvPicPr/>
          <p:nvPr/>
        </p:nvPicPr>
        <p:blipFill>
          <a:blip r:embed="rId5"/>
          <a:srcRect/>
          <a:stretch>
            <a:fillRect/>
          </a:stretch>
        </p:blipFill>
        <p:spPr bwMode="auto">
          <a:xfrm>
            <a:off x="914400" y="1600201"/>
            <a:ext cx="3733800" cy="3581400"/>
          </a:xfrm>
          <a:prstGeom prst="rect">
            <a:avLst/>
          </a:prstGeom>
          <a:noFill/>
          <a:ln w="9525">
            <a:noFill/>
            <a:miter lim="800000"/>
            <a:headEnd/>
            <a:tailEnd/>
          </a:ln>
        </p:spPr>
      </p:pic>
      <p:sp>
        <p:nvSpPr>
          <p:cNvPr id="8" name="Slide Number Placeholder 7"/>
          <p:cNvSpPr>
            <a:spLocks noGrp="1"/>
          </p:cNvSpPr>
          <p:nvPr>
            <p:ph type="sldNum" sz="quarter" idx="15"/>
          </p:nvPr>
        </p:nvSpPr>
        <p:spPr/>
        <p:txBody>
          <a:bodyPr/>
          <a:lstStyle/>
          <a:p>
            <a:fld id="{B6F15528-21DE-4FAA-801E-634DDDAF4B2B}" type="slidenum">
              <a:rPr lang="en-US" smtClean="0"/>
              <a:pPr/>
              <a:t>38</a:t>
            </a:fld>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5973763"/>
          </a:xfrm>
        </p:spPr>
        <p:txBody>
          <a:bodyPr/>
          <a:lstStyle/>
          <a:p>
            <a:pPr algn="ctr">
              <a:buNone/>
            </a:pPr>
            <a:r>
              <a:rPr lang="en-US" u="sng" dirty="0" smtClean="0">
                <a:solidFill>
                  <a:schemeClr val="accent3"/>
                </a:solidFill>
              </a:rPr>
              <a:t> STATIC AND DYNAMIC LOADING TESTS</a:t>
            </a:r>
          </a:p>
          <a:p>
            <a:pPr algn="ctr">
              <a:buNone/>
            </a:pPr>
            <a:endParaRPr lang="en-US" dirty="0" smtClean="0"/>
          </a:p>
          <a:p>
            <a:pPr>
              <a:buSzPct val="100000"/>
              <a:buFont typeface="Wingdings" pitchFamily="2" charset="2"/>
              <a:buChar char="Ø"/>
            </a:pPr>
            <a:r>
              <a:rPr lang="en-US" sz="2000" dirty="0" smtClean="0"/>
              <a:t>    Measuring the deformations of the superstructure at the time of prestressing and during loading tests. Dynamic tests were also performed on these structures</a:t>
            </a:r>
            <a:r>
              <a:rPr lang="en-US" sz="2800" dirty="0" smtClean="0"/>
              <a:t>.</a:t>
            </a:r>
          </a:p>
          <a:p>
            <a:pPr>
              <a:buNone/>
            </a:pPr>
            <a:endParaRPr lang="en-US" sz="2800" dirty="0"/>
          </a:p>
        </p:txBody>
      </p:sp>
      <p:pic>
        <p:nvPicPr>
          <p:cNvPr id="9219" name="Picture 3"/>
          <p:cNvPicPr>
            <a:picLocks noChangeAspect="1" noChangeArrowheads="1"/>
          </p:cNvPicPr>
          <p:nvPr/>
        </p:nvPicPr>
        <p:blipFill>
          <a:blip r:embed="rId2"/>
          <a:srcRect/>
          <a:stretch>
            <a:fillRect/>
          </a:stretch>
        </p:blipFill>
        <p:spPr bwMode="auto">
          <a:xfrm>
            <a:off x="914400" y="2971800"/>
            <a:ext cx="6781800" cy="3428999"/>
          </a:xfrm>
          <a:prstGeom prst="rect">
            <a:avLst/>
          </a:prstGeom>
          <a:noFill/>
          <a:ln w="9525">
            <a:noFill/>
            <a:miter lim="800000"/>
            <a:headEnd/>
            <a:tailEnd/>
          </a:ln>
          <a:effectLst/>
        </p:spPr>
      </p:pic>
      <p:sp>
        <p:nvSpPr>
          <p:cNvPr id="7" name="Slide Number Placeholder 6"/>
          <p:cNvSpPr>
            <a:spLocks noGrp="1"/>
          </p:cNvSpPr>
          <p:nvPr>
            <p:ph type="sldNum" sz="quarter" idx="15"/>
          </p:nvPr>
        </p:nvSpPr>
        <p:spPr/>
        <p:txBody>
          <a:bodyPr/>
          <a:lstStyle/>
          <a:p>
            <a:fld id="{B6F15528-21DE-4FAA-801E-634DDDAF4B2B}" type="slidenum">
              <a:rPr lang="en-US" smtClean="0"/>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469642"/>
            <a:ext cx="8763000" cy="5078313"/>
          </a:xfrm>
          <a:prstGeom prst="rect">
            <a:avLst/>
          </a:prstGeom>
        </p:spPr>
        <p:txBody>
          <a:bodyPr wrap="square">
            <a:spAutoFit/>
          </a:bodyPr>
          <a:lstStyle/>
          <a:p>
            <a:pPr>
              <a:buClr>
                <a:schemeClr val="accent1"/>
              </a:buClr>
              <a:buFont typeface="Wingdings" pitchFamily="2" charset="2"/>
              <a:buChar char="Ø"/>
            </a:pPr>
            <a:r>
              <a:rPr lang="en-US" sz="2800" dirty="0" smtClean="0"/>
              <a:t> </a:t>
            </a:r>
            <a:r>
              <a:rPr lang="en-US" sz="2200" dirty="0" smtClean="0"/>
              <a:t>In the case of precast structures the deck is assembled from precast segments that are suspended on bearing cables and shifted along them to their final position –  see Fig.3.</a:t>
            </a:r>
          </a:p>
          <a:p>
            <a:pPr>
              <a:buClr>
                <a:schemeClr val="accent1"/>
              </a:buClr>
            </a:pPr>
            <a:endParaRPr lang="en-US" sz="2200" dirty="0" smtClean="0"/>
          </a:p>
          <a:p>
            <a:pPr>
              <a:buNone/>
            </a:pPr>
            <a:r>
              <a:rPr lang="en-US" sz="2200" dirty="0" smtClean="0"/>
              <a:t> </a:t>
            </a:r>
          </a:p>
          <a:p>
            <a:pPr>
              <a:buClr>
                <a:schemeClr val="accent1"/>
              </a:buClr>
              <a:buFont typeface="Wingdings" pitchFamily="2" charset="2"/>
              <a:buChar char="Ø"/>
            </a:pPr>
            <a:r>
              <a:rPr lang="en-US" sz="2200" dirty="0" smtClean="0"/>
              <a:t> Prestressing is applied after casting the joints between the segments to ensure sufficient rigidity of the structures. </a:t>
            </a:r>
          </a:p>
          <a:p>
            <a:pPr>
              <a:buNone/>
            </a:pPr>
            <a:endParaRPr lang="en-US" sz="200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8" name="Picture 7"/>
          <p:cNvPicPr>
            <a:picLocks noChangeAspect="1" noChangeArrowheads="1"/>
          </p:cNvPicPr>
          <p:nvPr/>
        </p:nvPicPr>
        <p:blipFill>
          <a:blip r:embed="rId2"/>
          <a:srcRect/>
          <a:stretch>
            <a:fillRect/>
          </a:stretch>
        </p:blipFill>
        <p:spPr bwMode="auto">
          <a:xfrm>
            <a:off x="866140" y="3276600"/>
            <a:ext cx="6220460" cy="2362200"/>
          </a:xfrm>
          <a:prstGeom prst="rect">
            <a:avLst/>
          </a:prstGeom>
          <a:noFill/>
          <a:ln w="9525">
            <a:noFill/>
            <a:miter lim="800000"/>
            <a:headEnd/>
            <a:tailEnd/>
          </a:ln>
          <a:effectLst/>
        </p:spPr>
      </p:pic>
      <p:sp>
        <p:nvSpPr>
          <p:cNvPr id="4" name="Slide Number Placeholder 3"/>
          <p:cNvSpPr>
            <a:spLocks noGrp="1"/>
          </p:cNvSpPr>
          <p:nvPr>
            <p:ph type="sldNum" sz="quarter" idx="15"/>
          </p:nvPr>
        </p:nvSpPr>
        <p:spPr/>
        <p:txBody>
          <a:bodyPr/>
          <a:lstStyle/>
          <a:p>
            <a:fld id="{B6F15528-21DE-4FAA-801E-634DDDAF4B2B}"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629400"/>
          </a:xfrm>
        </p:spPr>
        <p:txBody>
          <a:bodyPr>
            <a:normAutofit/>
          </a:bodyPr>
          <a:lstStyle/>
          <a:p>
            <a:pPr>
              <a:buSzPct val="100000"/>
              <a:buFont typeface="Wingdings" pitchFamily="2" charset="2"/>
              <a:buChar char="Ø"/>
            </a:pPr>
            <a:r>
              <a:rPr lang="en-US" sz="2000" dirty="0" smtClean="0"/>
              <a:t>The pedestrian bridge in Prague-</a:t>
            </a:r>
            <a:r>
              <a:rPr lang="en-US" sz="2000" dirty="0" err="1" smtClean="0"/>
              <a:t>Troja</a:t>
            </a:r>
            <a:r>
              <a:rPr lang="en-US" sz="2000" dirty="0" smtClean="0"/>
              <a:t> was tested by 38 vehicles weighing between 2.8 and 8.4 Tons. </a:t>
            </a:r>
          </a:p>
          <a:p>
            <a:pPr>
              <a:buNone/>
            </a:pPr>
            <a:endParaRPr lang="en-US" sz="2000" dirty="0" smtClean="0"/>
          </a:p>
          <a:p>
            <a:pPr>
              <a:buSzPct val="100000"/>
              <a:buFont typeface="Wingdings" pitchFamily="2" charset="2"/>
              <a:buChar char="Ø"/>
            </a:pPr>
            <a:r>
              <a:rPr lang="en-US" sz="2000" dirty="0" smtClean="0"/>
              <a:t>First, the vehicles were placed along the entire length of the structure, and then they were placed on each span.</a:t>
            </a:r>
          </a:p>
          <a:p>
            <a:pPr>
              <a:buNone/>
            </a:pPr>
            <a:endParaRPr lang="en-US" sz="2000" dirty="0" smtClean="0"/>
          </a:p>
          <a:p>
            <a:pPr>
              <a:buSzPct val="100000"/>
              <a:buFont typeface="Wingdings" pitchFamily="2" charset="2"/>
              <a:buChar char="Ø"/>
            </a:pPr>
            <a:r>
              <a:rPr lang="en-US" sz="2000" dirty="0" smtClean="0"/>
              <a:t> During the test only the deformations in the middle of the spans and the horizontal displacements of all supports were measured.</a:t>
            </a:r>
          </a:p>
          <a:p>
            <a:pPr>
              <a:buNone/>
            </a:pPr>
            <a:endParaRPr lang="en-US" sz="2000" dirty="0" smtClean="0"/>
          </a:p>
          <a:p>
            <a:pPr>
              <a:buNone/>
            </a:pPr>
            <a:endParaRPr lang="en-US" sz="2000" dirty="0" smtClean="0"/>
          </a:p>
          <a:p>
            <a:pPr>
              <a:buNone/>
            </a:pPr>
            <a:r>
              <a:rPr lang="en-US" sz="2800" dirty="0" smtClean="0"/>
              <a:t> Prague-</a:t>
            </a:r>
            <a:r>
              <a:rPr lang="en-US" sz="2800" dirty="0" err="1" smtClean="0"/>
              <a:t>Troja</a:t>
            </a:r>
            <a:r>
              <a:rPr lang="en-US" sz="2800" dirty="0" smtClean="0"/>
              <a:t> Bridge - deflections at mid-span</a:t>
            </a:r>
          </a:p>
          <a:p>
            <a:pPr>
              <a:buNone/>
            </a:pPr>
            <a:endParaRPr lang="en-US" sz="2800" dirty="0" smtClean="0"/>
          </a:p>
          <a:p>
            <a:pPr>
              <a:buNone/>
            </a:pPr>
            <a:endParaRPr lang="en-US" sz="2800" dirty="0"/>
          </a:p>
        </p:txBody>
      </p:sp>
      <p:pic>
        <p:nvPicPr>
          <p:cNvPr id="10242" name="Picture 2"/>
          <p:cNvPicPr>
            <a:picLocks noChangeAspect="1" noChangeArrowheads="1"/>
          </p:cNvPicPr>
          <p:nvPr/>
        </p:nvPicPr>
        <p:blipFill>
          <a:blip r:embed="rId3"/>
          <a:srcRect/>
          <a:stretch>
            <a:fillRect/>
          </a:stretch>
        </p:blipFill>
        <p:spPr bwMode="auto">
          <a:xfrm>
            <a:off x="533400" y="3581400"/>
            <a:ext cx="7467600" cy="2286000"/>
          </a:xfrm>
          <a:prstGeom prst="rect">
            <a:avLst/>
          </a:prstGeom>
          <a:noFill/>
          <a:ln w="9525">
            <a:noFill/>
            <a:miter lim="800000"/>
            <a:headEnd/>
            <a:tailEnd/>
          </a:ln>
          <a:effectLst/>
        </p:spPr>
      </p:pic>
      <p:sp>
        <p:nvSpPr>
          <p:cNvPr id="6" name="Slide Number Placeholder 5"/>
          <p:cNvSpPr>
            <a:spLocks noGrp="1"/>
          </p:cNvSpPr>
          <p:nvPr>
            <p:ph type="sldNum" sz="quarter" idx="15"/>
          </p:nvPr>
        </p:nvSpPr>
        <p:spPr/>
        <p:txBody>
          <a:bodyPr/>
          <a:lstStyle/>
          <a:p>
            <a:fld id="{B6F15528-21DE-4FAA-801E-634DDDAF4B2B}" type="slidenum">
              <a:rPr lang="en-US" smtClean="0"/>
              <a:pPr/>
              <a:t>40</a:t>
            </a:fld>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
          </p:nvPr>
        </p:nvPicPr>
        <p:blipFill>
          <a:blip r:embed="rId2"/>
          <a:srcRect/>
          <a:stretch>
            <a:fillRect/>
          </a:stretch>
        </p:blipFill>
        <p:spPr bwMode="auto">
          <a:xfrm>
            <a:off x="381000" y="457200"/>
            <a:ext cx="4767263" cy="5715000"/>
          </a:xfrm>
          <a:prstGeom prst="rect">
            <a:avLst/>
          </a:prstGeom>
          <a:noFill/>
          <a:ln w="9525">
            <a:noFill/>
            <a:miter lim="800000"/>
            <a:headEnd/>
            <a:tailEnd/>
          </a:ln>
          <a:effectLst/>
        </p:spPr>
      </p:pic>
      <p:sp>
        <p:nvSpPr>
          <p:cNvPr id="5" name="Rectangle 4"/>
          <p:cNvSpPr/>
          <p:nvPr/>
        </p:nvSpPr>
        <p:spPr>
          <a:xfrm>
            <a:off x="5410200" y="1295400"/>
            <a:ext cx="3276600" cy="2554545"/>
          </a:xfrm>
          <a:prstGeom prst="rect">
            <a:avLst/>
          </a:prstGeom>
        </p:spPr>
        <p:txBody>
          <a:bodyPr wrap="square">
            <a:spAutoFit/>
          </a:bodyPr>
          <a:lstStyle/>
          <a:p>
            <a:pPr>
              <a:buClr>
                <a:schemeClr val="accent1"/>
              </a:buClr>
              <a:buFont typeface="Wingdings" pitchFamily="2" charset="2"/>
              <a:buChar char="Ø"/>
            </a:pPr>
            <a:r>
              <a:rPr lang="en-US" sz="2000" dirty="0" smtClean="0"/>
              <a:t>Precast, Post-tensioned </a:t>
            </a:r>
          </a:p>
          <a:p>
            <a:r>
              <a:rPr lang="en-US" sz="2000" dirty="0" smtClean="0"/>
              <a:t>Concrete Stress Ribbon Bridge</a:t>
            </a:r>
          </a:p>
          <a:p>
            <a:r>
              <a:rPr lang="en-US" sz="2000" dirty="0" smtClean="0"/>
              <a:t> 1990</a:t>
            </a:r>
          </a:p>
          <a:p>
            <a:r>
              <a:rPr lang="en-US" sz="2000" dirty="0" smtClean="0"/>
              <a:t>420-foot span</a:t>
            </a:r>
          </a:p>
          <a:p>
            <a:r>
              <a:rPr lang="en-US" sz="2000" dirty="0" smtClean="0"/>
              <a:t> Erection Via Bearing Cables</a:t>
            </a:r>
          </a:p>
          <a:p>
            <a:r>
              <a:rPr lang="en-US" sz="2000" dirty="0" smtClean="0"/>
              <a:t> PT Contractor: DSI </a:t>
            </a:r>
            <a:endParaRPr lang="en-US" sz="2000" dirty="0"/>
          </a:p>
        </p:txBody>
      </p:sp>
      <p:sp>
        <p:nvSpPr>
          <p:cNvPr id="7" name="Slide Number Placeholder 6"/>
          <p:cNvSpPr>
            <a:spLocks noGrp="1"/>
          </p:cNvSpPr>
          <p:nvPr>
            <p:ph type="sldNum" sz="quarter" idx="15"/>
          </p:nvPr>
        </p:nvSpPr>
        <p:spPr/>
        <p:txBody>
          <a:bodyPr/>
          <a:lstStyle/>
          <a:p>
            <a:fld id="{B6F15528-21DE-4FAA-801E-634DDDAF4B2B}" type="slidenum">
              <a:rPr lang="en-US" smtClean="0"/>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algn="ctr">
              <a:buNone/>
            </a:pPr>
            <a:r>
              <a:rPr lang="en-US" b="1" dirty="0" smtClean="0"/>
              <a:t>Preliminary Design of Prestressed Concrete Stress Ribbon Bridge</a:t>
            </a:r>
          </a:p>
          <a:p>
            <a:pPr>
              <a:buNone/>
            </a:pPr>
            <a:endParaRPr lang="en-US" dirty="0" smtClean="0"/>
          </a:p>
          <a:p>
            <a:pPr>
              <a:buSzPct val="100000"/>
              <a:buFont typeface="Wingdings" pitchFamily="2" charset="2"/>
              <a:buChar char="Ø"/>
            </a:pPr>
            <a:r>
              <a:rPr lang="en-US" sz="2200" dirty="0" smtClean="0"/>
              <a:t>  The structural</a:t>
            </a:r>
            <a:r>
              <a:rPr lang="en-US" sz="2200" baseline="30000" dirty="0" smtClean="0"/>
              <a:t> </a:t>
            </a:r>
            <a:r>
              <a:rPr lang="en-US" sz="2200" dirty="0" smtClean="0"/>
              <a:t>response of this kind of structure is complex because of</a:t>
            </a:r>
            <a:r>
              <a:rPr lang="en-US" sz="2200" baseline="30000" dirty="0" smtClean="0"/>
              <a:t> </a:t>
            </a:r>
            <a:r>
              <a:rPr lang="en-US" sz="2200" dirty="0" smtClean="0"/>
              <a:t>the combined effects of geometric nonlinearity, prestressing, and time-dependent materials</a:t>
            </a:r>
            <a:r>
              <a:rPr lang="en-US" sz="2200" baseline="30000" dirty="0" smtClean="0"/>
              <a:t> </a:t>
            </a:r>
            <a:r>
              <a:rPr lang="en-US" sz="2200" dirty="0" smtClean="0"/>
              <a:t>behavior, and it has not been fully presented yet.</a:t>
            </a:r>
          </a:p>
          <a:p>
            <a:pPr>
              <a:buNone/>
            </a:pPr>
            <a:endParaRPr lang="en-US" sz="2200" dirty="0" smtClean="0"/>
          </a:p>
          <a:p>
            <a:pPr>
              <a:buSzPct val="100000"/>
              <a:buFont typeface="Wingdings" pitchFamily="2" charset="2"/>
              <a:buChar char="Ø"/>
            </a:pPr>
            <a:r>
              <a:rPr lang="en-US" sz="2200" dirty="0" smtClean="0"/>
              <a:t> The structural behavior of prestressed concrete stress ribbon bridges</a:t>
            </a:r>
            <a:r>
              <a:rPr lang="en-US" sz="2200" baseline="30000" dirty="0" smtClean="0"/>
              <a:t> </a:t>
            </a:r>
            <a:r>
              <a:rPr lang="en-US" sz="2200" dirty="0" smtClean="0"/>
              <a:t>is presented emphasizing the geometrical nonlinear character of the equations</a:t>
            </a:r>
            <a:r>
              <a:rPr lang="en-US" sz="2200" baseline="30000" dirty="0" smtClean="0"/>
              <a:t> </a:t>
            </a:r>
            <a:r>
              <a:rPr lang="en-US" sz="2200" dirty="0" smtClean="0"/>
              <a:t>and the effects of creep and shrinkage of concrete. </a:t>
            </a:r>
          </a:p>
          <a:p>
            <a:pPr>
              <a:buNone/>
            </a:pPr>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638800"/>
          </a:xfrm>
        </p:spPr>
        <p:txBody>
          <a:bodyPr/>
          <a:lstStyle/>
          <a:p>
            <a:pPr>
              <a:buSzPct val="100000"/>
              <a:buFont typeface="Wingdings" pitchFamily="2" charset="2"/>
              <a:buChar char="Ø"/>
            </a:pPr>
            <a:endParaRPr lang="en-US" dirty="0" smtClean="0"/>
          </a:p>
          <a:p>
            <a:pPr>
              <a:buSzPct val="100000"/>
              <a:buFont typeface="Wingdings" pitchFamily="2" charset="2"/>
              <a:buChar char="Ø"/>
            </a:pPr>
            <a:endParaRPr lang="en-US" dirty="0" smtClean="0"/>
          </a:p>
          <a:p>
            <a:pPr>
              <a:buSzPct val="100000"/>
              <a:buFont typeface="Wingdings" pitchFamily="2" charset="2"/>
              <a:buChar char="Ø"/>
            </a:pPr>
            <a:r>
              <a:rPr lang="en-US" dirty="0" smtClean="0"/>
              <a:t> </a:t>
            </a:r>
            <a:r>
              <a:rPr lang="en-US" sz="2200" dirty="0" smtClean="0"/>
              <a:t>A</a:t>
            </a:r>
            <a:r>
              <a:rPr lang="en-US" sz="2200" baseline="30000" dirty="0" smtClean="0"/>
              <a:t> </a:t>
            </a:r>
            <a:r>
              <a:rPr lang="en-US" sz="2200" dirty="0" smtClean="0"/>
              <a:t>preliminary design of an 80-m built-in stress ribbon bridge is</a:t>
            </a:r>
            <a:r>
              <a:rPr lang="en-US" sz="2200" baseline="30000" dirty="0" smtClean="0"/>
              <a:t> </a:t>
            </a:r>
            <a:r>
              <a:rPr lang="en-US" sz="2200" dirty="0" smtClean="0"/>
              <a:t>finally worked out based on the presented formulation. </a:t>
            </a:r>
          </a:p>
          <a:p>
            <a:pPr>
              <a:buNone/>
            </a:pPr>
            <a:endParaRPr lang="en-US" dirty="0" smtClean="0"/>
          </a:p>
          <a:p>
            <a:pPr>
              <a:buNone/>
            </a:pPr>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43</a:t>
            </a:fld>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a:buNone/>
            </a:pPr>
            <a:endParaRPr lang="en-US" sz="4800" dirty="0" smtClean="0">
              <a:solidFill>
                <a:srgbClr val="7030A0"/>
              </a:solidFill>
            </a:endParaRPr>
          </a:p>
          <a:p>
            <a:pPr>
              <a:buNone/>
            </a:pPr>
            <a:endParaRPr lang="en-US" sz="4800" dirty="0" smtClean="0">
              <a:solidFill>
                <a:srgbClr val="7030A0"/>
              </a:solidFill>
            </a:endParaRPr>
          </a:p>
          <a:p>
            <a:pPr>
              <a:buNone/>
            </a:pPr>
            <a:r>
              <a:rPr lang="en-US" sz="4800" dirty="0" smtClean="0">
                <a:solidFill>
                  <a:srgbClr val="7030A0"/>
                </a:solidFill>
              </a:rPr>
              <a:t>         </a:t>
            </a:r>
            <a:r>
              <a:rPr lang="en-US" sz="4800" u="sng" dirty="0" smtClean="0">
                <a:solidFill>
                  <a:srgbClr val="7030A0"/>
                </a:solidFill>
              </a:rPr>
              <a:t>THANK YOU!</a:t>
            </a:r>
          </a:p>
        </p:txBody>
      </p:sp>
      <p:sp>
        <p:nvSpPr>
          <p:cNvPr id="5" name="Slide Number Placeholder 4"/>
          <p:cNvSpPr>
            <a:spLocks noGrp="1"/>
          </p:cNvSpPr>
          <p:nvPr>
            <p:ph type="sldNum" sz="quarter" idx="15"/>
          </p:nvPr>
        </p:nvSpPr>
        <p:spPr/>
        <p:txBody>
          <a:bodyPr/>
          <a:lstStyle/>
          <a:p>
            <a:fld id="{B6F15528-21DE-4FAA-801E-634DDDAF4B2B}" type="slidenum">
              <a:rPr lang="en-US" smtClean="0"/>
              <a:pPr/>
              <a:t>44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lgn="ctr">
              <a:buNone/>
            </a:pPr>
            <a:r>
              <a:rPr lang="en-US" u="sng" dirty="0" smtClean="0">
                <a:solidFill>
                  <a:schemeClr val="accent3"/>
                </a:solidFill>
              </a:rPr>
              <a:t>DEFINATION OF STRESS RIBBON BRIDGES</a:t>
            </a:r>
          </a:p>
          <a:p>
            <a:pPr algn="ctr">
              <a:buNone/>
            </a:pPr>
            <a:endParaRPr lang="en-US" dirty="0" smtClean="0"/>
          </a:p>
          <a:p>
            <a:pPr>
              <a:buFont typeface="Wingdings" pitchFamily="2" charset="2"/>
              <a:buChar char="Ø"/>
            </a:pPr>
            <a:r>
              <a:rPr lang="en-US" sz="2200" dirty="0" smtClean="0"/>
              <a:t>A </a:t>
            </a:r>
            <a:r>
              <a:rPr lang="en-US" sz="2200" b="1" dirty="0" smtClean="0"/>
              <a:t>stress ribbon bridge</a:t>
            </a:r>
            <a:r>
              <a:rPr lang="en-US" sz="2200" dirty="0" smtClean="0"/>
              <a:t>  is a tension structure . The suspension cables are embedded in the deck which follows a catenary arc between supports. </a:t>
            </a:r>
          </a:p>
          <a:p>
            <a:pPr>
              <a:buNone/>
            </a:pPr>
            <a:endParaRPr lang="en-US" sz="2200" dirty="0" smtClean="0"/>
          </a:p>
          <a:p>
            <a:pPr>
              <a:buFont typeface="Wingdings" pitchFamily="2" charset="2"/>
              <a:buChar char="Ø"/>
            </a:pPr>
            <a:r>
              <a:rPr lang="en-US" sz="2200" dirty="0" smtClean="0"/>
              <a:t>Unlike the simple span the ribbon is stressed in compression, which adds to the stiffness of the structure . </a:t>
            </a:r>
          </a:p>
          <a:p>
            <a:pPr>
              <a:buFont typeface="Wingdings" pitchFamily="2" charset="2"/>
              <a:buChar char="Ø"/>
            </a:pPr>
            <a:endParaRPr lang="en-US" sz="2200" dirty="0" smtClean="0"/>
          </a:p>
          <a:p>
            <a:pPr>
              <a:buFont typeface="Wingdings" pitchFamily="2" charset="2"/>
              <a:buChar char="Ø"/>
            </a:pPr>
            <a:r>
              <a:rPr lang="en-US" sz="2200" dirty="0" smtClean="0"/>
              <a:t>The supports in turn support upward thrusting arcs that allow the grade to be changed between spans. Such bridges are typically made from concrete reinforced by steel tensioning cables.</a:t>
            </a:r>
          </a:p>
          <a:p>
            <a:pPr>
              <a:buFont typeface="Wingdings" pitchFamily="2" charset="2"/>
              <a:buChar char="Ø"/>
            </a:pPr>
            <a:endParaRPr lang="en-US" sz="2200" dirty="0" smtClean="0"/>
          </a:p>
          <a:p>
            <a:pPr>
              <a:buNone/>
            </a:pPr>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6</a:t>
            </a:fld>
            <a:endParaRPr lang="en-US"/>
          </a:p>
        </p:txBody>
      </p:sp>
      <p:sp>
        <p:nvSpPr>
          <p:cNvPr id="5" name="Rectangle 4"/>
          <p:cNvSpPr/>
          <p:nvPr/>
        </p:nvSpPr>
        <p:spPr>
          <a:xfrm>
            <a:off x="685800" y="533400"/>
            <a:ext cx="7620000" cy="6370975"/>
          </a:xfrm>
          <a:prstGeom prst="rect">
            <a:avLst/>
          </a:prstGeom>
        </p:spPr>
        <p:txBody>
          <a:bodyPr wrap="square">
            <a:spAutoFit/>
          </a:bodyPr>
          <a:lstStyle/>
          <a:p>
            <a:pPr>
              <a:buClr>
                <a:schemeClr val="accent1"/>
              </a:buClr>
              <a:buFont typeface="Wingdings" pitchFamily="2" charset="2"/>
              <a:buChar char="Ø"/>
            </a:pPr>
            <a:r>
              <a:rPr lang="en-US" sz="2200" dirty="0" smtClean="0"/>
              <a:t>Where such bridges carry vehicle traffic a certain degree of stiffness is required to prevent excessive flexure of the structure, obtained by stressing the concrete in compression</a:t>
            </a:r>
            <a:r>
              <a:rPr lang="en-US" sz="2000" dirty="0" smtClean="0"/>
              <a:t>.</a:t>
            </a:r>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smtClean="0"/>
          </a:p>
          <a:p>
            <a:pPr>
              <a:buClr>
                <a:schemeClr val="accent1"/>
              </a:buClr>
              <a:buFont typeface="Wingdings" pitchFamily="2" charset="2"/>
              <a:buChar char="Ø"/>
            </a:pPr>
            <a:endParaRPr lang="en-US" sz="2000" dirty="0"/>
          </a:p>
        </p:txBody>
      </p:sp>
      <p:sp>
        <p:nvSpPr>
          <p:cNvPr id="6" name="Rectangle 5"/>
          <p:cNvSpPr/>
          <p:nvPr/>
        </p:nvSpPr>
        <p:spPr>
          <a:xfrm>
            <a:off x="762000" y="1752600"/>
            <a:ext cx="7239000" cy="6524863"/>
          </a:xfrm>
          <a:prstGeom prst="rect">
            <a:avLst/>
          </a:prstGeom>
        </p:spPr>
        <p:txBody>
          <a:bodyPr wrap="square">
            <a:spAutoFit/>
          </a:bodyPr>
          <a:lstStyle/>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r>
              <a:rPr lang="en-US" sz="2200" dirty="0" smtClean="0"/>
              <a:t>This pioneered the construction sequence now typical for concrete segment bridges of this type. After placement of the principal cables, precast concrete tiles were placed to form the initial structure.</a:t>
            </a:r>
          </a:p>
          <a:p>
            <a:pPr>
              <a:buClr>
                <a:schemeClr val="accent1"/>
              </a:buClr>
              <a:buFont typeface="Wingdings" pitchFamily="2" charset="2"/>
              <a:buChar char="Ø"/>
            </a:pPr>
            <a:endParaRPr lang="en-US" sz="2200" dirty="0" smtClean="0"/>
          </a:p>
          <a:p>
            <a:pPr>
              <a:buClr>
                <a:schemeClr val="accent1"/>
              </a:buClr>
              <a:buFont typeface="Wingdings" pitchFamily="2" charset="2"/>
              <a:buChar char="Ø"/>
            </a:pPr>
            <a:endParaRPr lang="en-US" sz="2200" dirty="0" smtClean="0"/>
          </a:p>
          <a:p>
            <a:pPr>
              <a:buClr>
                <a:schemeClr val="accent1"/>
              </a:buClr>
              <a:buFont typeface="Wingdings" pitchFamily="2" charset="2"/>
              <a:buChar char="Ø"/>
            </a:pPr>
            <a:r>
              <a:rPr lang="en-US" sz="2200" dirty="0" smtClean="0"/>
              <a:t>The cables were then </a:t>
            </a:r>
            <a:r>
              <a:rPr lang="en-US" sz="2200" u="sng" dirty="0" smtClean="0"/>
              <a:t>prestressed </a:t>
            </a:r>
            <a:r>
              <a:rPr lang="en-US" sz="2200" dirty="0" smtClean="0"/>
              <a:t>by loading sandbags upon the tiles, followed by final concretization of the gaps between tiles. </a:t>
            </a:r>
          </a:p>
          <a:p>
            <a:pPr>
              <a:buClr>
                <a:schemeClr val="accent1"/>
              </a:buClr>
              <a:buFont typeface="Wingdings" pitchFamily="2" charset="2"/>
              <a:buChar char="Ø"/>
            </a:pPr>
            <a:endParaRPr lang="en-US" sz="2200"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a:p>
            <a:pPr>
              <a:buClr>
                <a:schemeClr val="accent1"/>
              </a:buClr>
              <a:buFont typeface="Wingdings" pitchFamily="2" charset="2"/>
              <a:buChar char="Ø"/>
            </a:pP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876800"/>
            <a:ext cx="8305800" cy="1446550"/>
          </a:xfrm>
          <a:prstGeom prst="rect">
            <a:avLst/>
          </a:prstGeom>
        </p:spPr>
        <p:txBody>
          <a:bodyPr wrap="square">
            <a:spAutoFit/>
          </a:bodyPr>
          <a:lstStyle/>
          <a:p>
            <a:pPr>
              <a:buClr>
                <a:schemeClr val="accent1"/>
              </a:buClr>
              <a:buFont typeface="Wingdings" pitchFamily="2" charset="2"/>
              <a:buChar char="Ø"/>
            </a:pPr>
            <a:r>
              <a:rPr lang="en-US" sz="2200" dirty="0" smtClean="0"/>
              <a:t>Removal of the sandbags then compressively stressed the      concrete structure, enhancing its stiffness and durability under load. </a:t>
            </a:r>
          </a:p>
          <a:p>
            <a:endParaRPr lang="en-US" sz="2200" dirty="0" smtClean="0"/>
          </a:p>
        </p:txBody>
      </p:sp>
      <p:sp>
        <p:nvSpPr>
          <p:cNvPr id="8" name="Slide Number Placeholder 7"/>
          <p:cNvSpPr>
            <a:spLocks noGrp="1"/>
          </p:cNvSpPr>
          <p:nvPr>
            <p:ph type="sldNum" sz="quarter" idx="15"/>
          </p:nvPr>
        </p:nvSpPr>
        <p:spPr/>
        <p:txBody>
          <a:bodyPr/>
          <a:lstStyle/>
          <a:p>
            <a:fld id="{B6F15528-21DE-4FAA-801E-634DDDAF4B2B}" type="slidenum">
              <a:rPr lang="en-US" smtClean="0"/>
              <a:pPr/>
              <a:t>7</a:t>
            </a:fld>
            <a:endParaRPr lang="en-US"/>
          </a:p>
        </p:txBody>
      </p:sp>
      <p:pic>
        <p:nvPicPr>
          <p:cNvPr id="7" name="Picture 6" descr="StressedRibbonBridgeUnderside7138.JPG">
            <a:hlinkClick r:id="rId2"/>
          </p:cNvPr>
          <p:cNvPicPr/>
          <p:nvPr/>
        </p:nvPicPr>
        <p:blipFill>
          <a:blip r:embed="rId3"/>
          <a:srcRect/>
          <a:stretch>
            <a:fillRect/>
          </a:stretch>
        </p:blipFill>
        <p:spPr bwMode="auto">
          <a:xfrm>
            <a:off x="838200" y="1066800"/>
            <a:ext cx="4072890" cy="3124199"/>
          </a:xfrm>
          <a:prstGeom prst="rect">
            <a:avLst/>
          </a:prstGeom>
          <a:noFill/>
          <a:ln w="9525">
            <a:noFill/>
            <a:miter lim="800000"/>
            <a:headEnd/>
            <a:tailEnd/>
          </a:ln>
        </p:spPr>
      </p:pic>
      <p:pic>
        <p:nvPicPr>
          <p:cNvPr id="9" name="Picture 8" descr="StressedRibbonBridgeUpperside7135.JPG">
            <a:hlinkClick r:id="rId4"/>
          </p:cNvPr>
          <p:cNvPicPr/>
          <p:nvPr/>
        </p:nvPicPr>
        <p:blipFill>
          <a:blip r:embed="rId5"/>
          <a:srcRect/>
          <a:stretch>
            <a:fillRect/>
          </a:stretch>
        </p:blipFill>
        <p:spPr bwMode="auto">
          <a:xfrm>
            <a:off x="5105400" y="1219200"/>
            <a:ext cx="3276600" cy="2819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029200" cy="884238"/>
          </a:xfrm>
        </p:spPr>
        <p:txBody>
          <a:bodyPr>
            <a:normAutofit/>
          </a:bodyPr>
          <a:lstStyle/>
          <a:p>
            <a:r>
              <a:rPr lang="en-US" sz="2400" u="sng" dirty="0" smtClean="0">
                <a:solidFill>
                  <a:schemeClr val="accent3"/>
                </a:solidFill>
              </a:rPr>
              <a:t>Difference OF BRIDGES</a:t>
            </a:r>
            <a:endParaRPr lang="en-US" sz="2400" u="sng" dirty="0">
              <a:solidFill>
                <a:schemeClr val="accent3"/>
              </a:solidFill>
            </a:endParaRPr>
          </a:p>
        </p:txBody>
      </p:sp>
      <p:sp>
        <p:nvSpPr>
          <p:cNvPr id="3" name="Content Placeholder 2"/>
          <p:cNvSpPr>
            <a:spLocks noGrp="1"/>
          </p:cNvSpPr>
          <p:nvPr>
            <p:ph sz="quarter" idx="1"/>
          </p:nvPr>
        </p:nvSpPr>
        <p:spPr>
          <a:xfrm>
            <a:off x="304800" y="1066800"/>
            <a:ext cx="7696200" cy="5483352"/>
          </a:xfrm>
        </p:spPr>
        <p:txBody>
          <a:bodyPr>
            <a:normAutofit/>
          </a:bodyPr>
          <a:lstStyle/>
          <a:p>
            <a:pPr>
              <a:buNone/>
            </a:pPr>
            <a:endParaRPr lang="en-US" sz="2200" dirty="0" smtClean="0"/>
          </a:p>
          <a:p>
            <a:pPr>
              <a:buNone/>
            </a:pPr>
            <a:r>
              <a:rPr lang="en-US" sz="2200" dirty="0" smtClean="0"/>
              <a:t>SIMPLE SUSPENSION BRIDGE:</a:t>
            </a:r>
            <a:endParaRPr lang="en-US" sz="22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a:t>
            </a:fld>
            <a:endParaRPr lang="en-US"/>
          </a:p>
        </p:txBody>
      </p:sp>
      <p:sp>
        <p:nvSpPr>
          <p:cNvPr id="5" name="Rectangle 4"/>
          <p:cNvSpPr/>
          <p:nvPr/>
        </p:nvSpPr>
        <p:spPr>
          <a:xfrm>
            <a:off x="152400" y="1752600"/>
            <a:ext cx="7772400" cy="5539978"/>
          </a:xfrm>
          <a:prstGeom prst="rect">
            <a:avLst/>
          </a:prstGeom>
        </p:spPr>
        <p:txBody>
          <a:bodyPr wrap="square">
            <a:spAutoFit/>
          </a:bodyPr>
          <a:lstStyle/>
          <a:p>
            <a:endParaRPr lang="en-US" sz="2200" dirty="0" smtClean="0"/>
          </a:p>
          <a:p>
            <a:r>
              <a:rPr lang="en-US" sz="2200" dirty="0" smtClean="0"/>
              <a:t>On a simple suspension bridge, the main cables (or chains) follow a </a:t>
            </a:r>
            <a:r>
              <a:rPr lang="en-US" sz="2200" dirty="0" smtClean="0">
                <a:hlinkClick r:id="rId2" tooltip="Hyperbolic &#10;function"/>
              </a:rPr>
              <a:t>hyperbolic</a:t>
            </a:r>
            <a:r>
              <a:rPr lang="en-US" sz="2200" dirty="0" smtClean="0"/>
              <a:t> curve, the </a:t>
            </a:r>
            <a:r>
              <a:rPr lang="en-US" sz="2200" dirty="0" smtClean="0">
                <a:hlinkClick r:id="rId3" tooltip="Catenary"/>
              </a:rPr>
              <a:t>catenary</a:t>
            </a:r>
            <a:r>
              <a:rPr lang="en-US" sz="2200" dirty="0" smtClean="0"/>
              <a:t>. </a:t>
            </a:r>
          </a:p>
          <a:p>
            <a:endParaRPr lang="en-US" sz="2200" dirty="0" smtClean="0"/>
          </a:p>
          <a:p>
            <a:endParaRPr lang="en-US" sz="2200" dirty="0" smtClean="0"/>
          </a:p>
          <a:p>
            <a:endParaRPr lang="en-US" sz="2200" dirty="0" smtClean="0"/>
          </a:p>
          <a:p>
            <a:r>
              <a:rPr lang="en-US" sz="2200" dirty="0" smtClean="0"/>
              <a:t>SUSPENDED DECK BRIDGES:</a:t>
            </a:r>
          </a:p>
          <a:p>
            <a:endParaRPr lang="en-US" sz="2200" dirty="0" smtClean="0"/>
          </a:p>
          <a:p>
            <a:r>
              <a:rPr lang="en-US" sz="2200" dirty="0" smtClean="0"/>
              <a:t>The main cables follow a parabolic curve, the </a:t>
            </a:r>
            <a:r>
              <a:rPr lang="en-US" sz="2200" dirty="0" smtClean="0">
                <a:hlinkClick r:id="rId4" tooltip="Parabola"/>
              </a:rPr>
              <a:t>parabola</a:t>
            </a:r>
            <a:r>
              <a:rPr lang="en-US" sz="2200" dirty="0" smtClean="0"/>
              <a:t>. This is because the main cables are tied at uniform intervals to the bridge deck below.</a:t>
            </a:r>
          </a:p>
          <a:p>
            <a:endParaRPr lang="en-US" sz="2200"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2" descr="E:\stress ribbon\DOWNLOAD-10.11.10\Simple suspension bridge - Wikipedia, the free encyclopedia_files\220px-Bridge-suspension-simple.svg.png">
            <a:hlinkClick r:id="rId5"/>
          </p:cNvPr>
          <p:cNvPicPr>
            <a:picLocks noChangeAspect="1" noChangeArrowheads="1"/>
          </p:cNvPicPr>
          <p:nvPr/>
        </p:nvPicPr>
        <p:blipFill>
          <a:blip r:embed="rId6"/>
          <a:srcRect/>
          <a:stretch>
            <a:fillRect/>
          </a:stretch>
        </p:blipFill>
        <p:spPr bwMode="auto">
          <a:xfrm>
            <a:off x="5334000" y="2895600"/>
            <a:ext cx="2095500" cy="838200"/>
          </a:xfrm>
          <a:prstGeom prst="rect">
            <a:avLst/>
          </a:prstGeom>
          <a:noFill/>
        </p:spPr>
      </p:pic>
      <p:pic>
        <p:nvPicPr>
          <p:cNvPr id="7" name="Picture 4" descr="E:\stress ribbon\DOWNLOAD-10.11.10\Simple suspension bridge - Wikipedia, the free encyclopedia_files\220px-Bridge-suspension-nonsimple.svg.png">
            <a:hlinkClick r:id="rId7"/>
          </p:cNvPr>
          <p:cNvPicPr>
            <a:picLocks noChangeAspect="1" noChangeArrowheads="1"/>
          </p:cNvPicPr>
          <p:nvPr/>
        </p:nvPicPr>
        <p:blipFill>
          <a:blip r:embed="rId8"/>
          <a:srcRect/>
          <a:stretch>
            <a:fillRect/>
          </a:stretch>
        </p:blipFill>
        <p:spPr bwMode="auto">
          <a:xfrm>
            <a:off x="5029200" y="5486400"/>
            <a:ext cx="2095500" cy="952501"/>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7620000" cy="5788152"/>
          </a:xfrm>
        </p:spPr>
        <p:txBody>
          <a:bodyPr/>
          <a:lstStyle/>
          <a:p>
            <a:pPr>
              <a:buNone/>
            </a:pPr>
            <a:r>
              <a:rPr lang="en-US" dirty="0" smtClean="0"/>
              <a:t>    STRESS RIBBON BRIDGES:</a:t>
            </a:r>
          </a:p>
          <a:p>
            <a:pPr>
              <a:buNone/>
            </a:pPr>
            <a:endParaRPr lang="en-US" dirty="0" smtClean="0"/>
          </a:p>
          <a:p>
            <a:pPr>
              <a:buFont typeface="Wingdings" pitchFamily="2" charset="2"/>
              <a:buChar char="Ø"/>
            </a:pPr>
            <a:r>
              <a:rPr lang="en-US" sz="2200" dirty="0" smtClean="0"/>
              <a:t>A </a:t>
            </a:r>
            <a:r>
              <a:rPr lang="en-US" sz="2200" dirty="0" smtClean="0">
                <a:hlinkClick r:id="rId2" tooltip="Stressed ribbon bridge"/>
              </a:rPr>
              <a:t>stressed ribbon bridge</a:t>
            </a:r>
            <a:r>
              <a:rPr lang="en-US" sz="2200" dirty="0" smtClean="0"/>
              <a:t> also has one or more catenary curves and a deck laid on the main cables. Unlike a simple suspension bridge however, a stressed ribbon bridge has a stiff deck, usually due to the addition of compression elements.</a:t>
            </a:r>
          </a:p>
          <a:p>
            <a:pPr>
              <a:buNone/>
            </a:pPr>
            <a:endParaRPr lang="en-US" dirty="0" smtClean="0"/>
          </a:p>
        </p:txBody>
      </p:sp>
      <p:sp>
        <p:nvSpPr>
          <p:cNvPr id="4" name="Slide Number Placeholder 3"/>
          <p:cNvSpPr>
            <a:spLocks noGrp="1"/>
          </p:cNvSpPr>
          <p:nvPr>
            <p:ph type="sldNum" sz="quarter" idx="15"/>
          </p:nvPr>
        </p:nvSpPr>
        <p:spPr/>
        <p:txBody>
          <a:bodyPr/>
          <a:lstStyle/>
          <a:p>
            <a:fld id="{B6F15528-21DE-4FAA-801E-634DDDAF4B2B}" type="slidenum">
              <a:rPr lang="en-US" smtClean="0"/>
              <a:pPr/>
              <a:t>9</a:t>
            </a:fld>
            <a:endParaRPr lang="en-US"/>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2010-10-19T12:42:23Z</outs:dateTime>
      <outs:isPinned>true</outs:isPinned>
    </outs:relatedDate>
    <outs:relatedDate>
      <outs:type>2</outs:type>
      <outs:displayName>Created</outs:displayName>
      <outs:dateTime>2006-08-16T00:00:00Z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ravi</outs:displayName>
          <outs:accountName/>
        </outs:relatedPerson>
      </outs:people>
      <outs:source>0</outs:source>
      <outs:isPinned>true</outs:isPinned>
    </outs:relatedPeopleItem>
    <outs:relatedPeopleItem>
      <outs:category>Last modified by</outs:category>
      <outs:people>
        <outs:relatedPerson>
          <outs:displayName>ravi</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C3AA5C50-248B-4EBA-8CF3-146B0110F2F4}">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Oriel</Template>
  <TotalTime>747</TotalTime>
  <Words>1927</Words>
  <Application>Microsoft Office PowerPoint</Application>
  <PresentationFormat>On-screen Show (4:3)</PresentationFormat>
  <Paragraphs>344</Paragraphs>
  <Slides>44</Slides>
  <Notes>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Slide 1</vt:lpstr>
      <vt:lpstr>Slide 2</vt:lpstr>
      <vt:lpstr>Slide 3</vt:lpstr>
      <vt:lpstr>Slide 4</vt:lpstr>
      <vt:lpstr>Slide 5</vt:lpstr>
      <vt:lpstr>Slide 6</vt:lpstr>
      <vt:lpstr>Slide 7</vt:lpstr>
      <vt:lpstr>Difference OF BRIDGES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ravi</dc:creator>
  <cp:lastModifiedBy>Abhijitsinh Parmar</cp:lastModifiedBy>
  <cp:revision>201</cp:revision>
  <dcterms:created xsi:type="dcterms:W3CDTF">2006-08-16T00:00:00Z</dcterms:created>
  <dcterms:modified xsi:type="dcterms:W3CDTF">2010-11-19T04:38:47Z</dcterms:modified>
</cp:coreProperties>
</file>