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7" r:id="rId2"/>
    <p:sldId id="258" r:id="rId3"/>
    <p:sldId id="259" r:id="rId4"/>
    <p:sldId id="261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64" r:id="rId13"/>
    <p:sldId id="275" r:id="rId14"/>
    <p:sldId id="265" r:id="rId15"/>
    <p:sldId id="276" r:id="rId16"/>
    <p:sldId id="277" r:id="rId17"/>
    <p:sldId id="278" r:id="rId18"/>
    <p:sldId id="290" r:id="rId19"/>
    <p:sldId id="279" r:id="rId20"/>
    <p:sldId id="293" r:id="rId21"/>
    <p:sldId id="280" r:id="rId22"/>
    <p:sldId id="281" r:id="rId23"/>
    <p:sldId id="282" r:id="rId24"/>
    <p:sldId id="266" r:id="rId25"/>
    <p:sldId id="283" r:id="rId26"/>
    <p:sldId id="284" r:id="rId27"/>
    <p:sldId id="291" r:id="rId28"/>
    <p:sldId id="285" r:id="rId29"/>
    <p:sldId id="287" r:id="rId30"/>
    <p:sldId id="286" r:id="rId31"/>
    <p:sldId id="288" r:id="rId32"/>
    <p:sldId id="262" r:id="rId33"/>
    <p:sldId id="289" r:id="rId34"/>
    <p:sldId id="268" r:id="rId35"/>
    <p:sldId id="26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74711-9FA9-425B-97F6-74224324CFF3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A89C2-DA00-45B0-92DE-D6DDAFD104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79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A89C2-DA00-45B0-92DE-D6DDAFD1040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69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 userDrawn="1"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 userDrawn="1"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 userDrawn="1"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 userDrawn="1"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 userDrawn="1"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 userDrawn="1"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 userDrawn="1"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57228A-BFAD-4229-ABA5-81129F7E4D46}" type="datetimeFigureOut">
              <a:rPr lang="en-IN" smtClean="0"/>
              <a:t>19-11-2010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63B9F16-2967-4184-86AF-F0DAA04D3006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.in/images" TargetMode="External"/><Relationship Id="rId2" Type="http://schemas.openxmlformats.org/officeDocument/2006/relationships/hyperlink" Target="http://google.co.in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0527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haroni" pitchFamily="2" charset="-79"/>
                <a:cs typeface="Aharoni" pitchFamily="2" charset="-79"/>
              </a:rPr>
              <a:t>SELF COMPACTING FIBER REINFORCED CONCRETE</a:t>
            </a:r>
            <a:endParaRPr lang="en-US" sz="3600" b="1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SEMINAR ON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509951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MOHAK N NAGRANI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SD0810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CEPT</a:t>
            </a:r>
            <a:endParaRPr lang="en-IN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Documents and Settings\acer\Desktop\HETAL JANI\ceptlogo\CEPT LOGO (colo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3065"/>
            <a:ext cx="1988237" cy="24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9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2277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5. Natural </a:t>
            </a:r>
            <a:r>
              <a:rPr lang="en-US" sz="2400" b="1" dirty="0" err="1">
                <a:solidFill>
                  <a:srgbClr val="FFFF00"/>
                </a:solidFill>
              </a:rPr>
              <a:t>fibres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8575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89040"/>
            <a:ext cx="28575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052736"/>
            <a:ext cx="540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P</a:t>
            </a:r>
            <a:r>
              <a:rPr lang="en-US" sz="2200" dirty="0" smtClean="0">
                <a:solidFill>
                  <a:srgbClr val="92D050"/>
                </a:solidFill>
              </a:rPr>
              <a:t>roduced </a:t>
            </a:r>
            <a:r>
              <a:rPr lang="en-US" sz="2200" dirty="0">
                <a:solidFill>
                  <a:srgbClr val="92D050"/>
                </a:solidFill>
              </a:rPr>
              <a:t>almost in all </a:t>
            </a:r>
            <a:r>
              <a:rPr lang="en-US" sz="2200" dirty="0" smtClean="0">
                <a:solidFill>
                  <a:srgbClr val="92D050"/>
                </a:solidFill>
              </a:rPr>
              <a:t>countries.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R</a:t>
            </a:r>
            <a:r>
              <a:rPr lang="en-US" sz="2200" dirty="0" smtClean="0">
                <a:solidFill>
                  <a:srgbClr val="92D050"/>
                </a:solidFill>
              </a:rPr>
              <a:t>elative </a:t>
            </a:r>
            <a:r>
              <a:rPr lang="en-US" sz="2200" dirty="0">
                <a:solidFill>
                  <a:srgbClr val="92D050"/>
                </a:solidFill>
              </a:rPr>
              <a:t>cheapness of natural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points the direction of their development in large scale as a building material in conjunction with cement concrete for </a:t>
            </a:r>
            <a:r>
              <a:rPr lang="en-US" sz="2200" dirty="0" smtClean="0">
                <a:solidFill>
                  <a:srgbClr val="92D050"/>
                </a:solidFill>
              </a:rPr>
              <a:t>housing.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Used as </a:t>
            </a:r>
            <a:r>
              <a:rPr lang="en-US" sz="2200" dirty="0">
                <a:solidFill>
                  <a:srgbClr val="92D050"/>
                </a:solidFill>
              </a:rPr>
              <a:t>reinforcing medium not only in cement matrices but also in soil cement construction, provides a wide </a:t>
            </a:r>
            <a:r>
              <a:rPr lang="en-US" sz="2200" dirty="0" smtClean="0">
                <a:solidFill>
                  <a:srgbClr val="92D050"/>
                </a:solidFill>
              </a:rPr>
              <a:t>flexibility.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This makes natural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a very attractive material for improving and reducing the cost of cement concrete.</a:t>
            </a:r>
            <a:endParaRPr lang="en-IN" sz="2200" dirty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6. Hybrid fibers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960440" cy="292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031" y="749387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Combining </a:t>
            </a:r>
            <a:r>
              <a:rPr lang="en-US" sz="2200" dirty="0">
                <a:solidFill>
                  <a:srgbClr val="92D050"/>
                </a:solidFill>
              </a:rPr>
              <a:t>of various types of fibers in a mix results in the formation of hybrid fiber composites. 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Addition of two fibers of different properties can </a:t>
            </a:r>
            <a:r>
              <a:rPr lang="en-US" sz="2200" dirty="0">
                <a:solidFill>
                  <a:srgbClr val="FFFF00"/>
                </a:solidFill>
              </a:rPr>
              <a:t>improve the strain capacity of fresh </a:t>
            </a:r>
            <a:r>
              <a:rPr lang="en-US" sz="2200" dirty="0" smtClean="0">
                <a:solidFill>
                  <a:srgbClr val="FFFF00"/>
                </a:solidFill>
              </a:rPr>
              <a:t>concrete and prevents </a:t>
            </a:r>
            <a:r>
              <a:rPr lang="en-US" sz="2200" dirty="0">
                <a:solidFill>
                  <a:srgbClr val="FFFF00"/>
                </a:solidFill>
              </a:rPr>
              <a:t>early cracking</a:t>
            </a:r>
            <a:r>
              <a:rPr lang="en-US" sz="2200" dirty="0">
                <a:solidFill>
                  <a:srgbClr val="92D050"/>
                </a:solidFill>
              </a:rPr>
              <a:t> and makes concrete tougher. 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C</a:t>
            </a:r>
            <a:r>
              <a:rPr lang="en-US" sz="2200" dirty="0" smtClean="0">
                <a:solidFill>
                  <a:srgbClr val="92D050"/>
                </a:solidFill>
              </a:rPr>
              <a:t>an </a:t>
            </a:r>
            <a:r>
              <a:rPr lang="en-US" sz="2200" dirty="0">
                <a:solidFill>
                  <a:srgbClr val="92D050"/>
                </a:solidFill>
              </a:rPr>
              <a:t>produce a composite with better </a:t>
            </a:r>
            <a:r>
              <a:rPr lang="en-US" sz="2200" dirty="0">
                <a:solidFill>
                  <a:srgbClr val="FFFF00"/>
                </a:solidFill>
              </a:rPr>
              <a:t>engineering properties </a:t>
            </a:r>
            <a:r>
              <a:rPr lang="en-US" sz="2200" dirty="0">
                <a:solidFill>
                  <a:srgbClr val="92D050"/>
                </a:solidFill>
              </a:rPr>
              <a:t>than what can be achieved using only one type of fiber. 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This </a:t>
            </a:r>
            <a:r>
              <a:rPr lang="en-US" sz="2200" dirty="0">
                <a:solidFill>
                  <a:srgbClr val="92D050"/>
                </a:solidFill>
              </a:rPr>
              <a:t>includes combining </a:t>
            </a:r>
            <a:r>
              <a:rPr lang="en-US" sz="2200" dirty="0" smtClean="0">
                <a:solidFill>
                  <a:srgbClr val="92D050"/>
                </a:solidFill>
              </a:rPr>
              <a:t>fibers with </a:t>
            </a:r>
          </a:p>
          <a:p>
            <a:pPr algn="just"/>
            <a:r>
              <a:rPr lang="en-US" sz="2200" dirty="0" smtClean="0">
                <a:solidFill>
                  <a:srgbClr val="92D050"/>
                </a:solidFill>
              </a:rPr>
              <a:t>different </a:t>
            </a:r>
            <a:r>
              <a:rPr lang="en-US" sz="2200" dirty="0">
                <a:solidFill>
                  <a:srgbClr val="92D050"/>
                </a:solidFill>
              </a:rPr>
              <a:t>shapes, </a:t>
            </a:r>
            <a:r>
              <a:rPr lang="en-US" sz="2200" dirty="0" smtClean="0">
                <a:solidFill>
                  <a:srgbClr val="92D050"/>
                </a:solidFill>
              </a:rPr>
              <a:t>dimensions, tensile </a:t>
            </a:r>
          </a:p>
          <a:p>
            <a:pPr algn="just"/>
            <a:r>
              <a:rPr lang="en-US" sz="2200" dirty="0" smtClean="0">
                <a:solidFill>
                  <a:srgbClr val="92D050"/>
                </a:solidFill>
              </a:rPr>
              <a:t>strength</a:t>
            </a:r>
            <a:r>
              <a:rPr lang="en-US" sz="2200" dirty="0">
                <a:solidFill>
                  <a:srgbClr val="92D050"/>
                </a:solidFill>
              </a:rPr>
              <a:t>, Young’s </a:t>
            </a:r>
            <a:r>
              <a:rPr lang="en-US" sz="2200" dirty="0" smtClean="0">
                <a:solidFill>
                  <a:srgbClr val="92D050"/>
                </a:solidFill>
              </a:rPr>
              <a:t>modulus, ductility</a:t>
            </a:r>
            <a:r>
              <a:rPr lang="en-US" sz="2200" dirty="0">
                <a:solidFill>
                  <a:srgbClr val="92D050"/>
                </a:solidFill>
              </a:rPr>
              <a:t>, </a:t>
            </a:r>
            <a:r>
              <a:rPr lang="en-US" sz="2200" dirty="0" smtClean="0">
                <a:solidFill>
                  <a:srgbClr val="92D050"/>
                </a:solidFill>
              </a:rPr>
              <a:t>and</a:t>
            </a:r>
          </a:p>
          <a:p>
            <a:pPr algn="just"/>
            <a:r>
              <a:rPr lang="en-US" sz="2200" dirty="0" smtClean="0">
                <a:solidFill>
                  <a:srgbClr val="92D050"/>
                </a:solidFill>
              </a:rPr>
              <a:t>bond </a:t>
            </a:r>
            <a:r>
              <a:rPr lang="en-US" sz="2200" dirty="0">
                <a:solidFill>
                  <a:srgbClr val="92D050"/>
                </a:solidFill>
              </a:rPr>
              <a:t>properties </a:t>
            </a:r>
            <a:r>
              <a:rPr lang="en-US" sz="2200" dirty="0" smtClean="0">
                <a:solidFill>
                  <a:srgbClr val="92D050"/>
                </a:solidFill>
              </a:rPr>
              <a:t>to </a:t>
            </a:r>
            <a:r>
              <a:rPr lang="en-US" sz="2200" dirty="0" err="1" smtClean="0">
                <a:solidFill>
                  <a:srgbClr val="92D050"/>
                </a:solidFill>
              </a:rPr>
              <a:t>cementitious</a:t>
            </a:r>
            <a:r>
              <a:rPr lang="en-US" sz="2200" dirty="0" smtClean="0">
                <a:solidFill>
                  <a:srgbClr val="92D050"/>
                </a:solidFill>
              </a:rPr>
              <a:t> matrixes.</a:t>
            </a:r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512" y="332656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PRODUCTION OF SCFRC :</a:t>
            </a:r>
            <a:endParaRPr lang="en-IN" sz="2800" b="1" u="sng" dirty="0">
              <a:solidFill>
                <a:srgbClr val="FFFF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700808"/>
            <a:ext cx="7391400" cy="3205163"/>
          </a:xfrm>
          <a:prstGeom prst="rect">
            <a:avLst/>
          </a:prstGeom>
          <a:solidFill>
            <a:srgbClr val="FFFF00"/>
          </a:solidFill>
          <a:ln/>
          <a:extLst/>
        </p:spPr>
      </p:pic>
    </p:spTree>
    <p:extLst>
      <p:ext uri="{BB962C8B-B14F-4D97-AF65-F5344CB8AC3E}">
        <p14:creationId xmlns:p14="http://schemas.microsoft.com/office/powerpoint/2010/main" val="33272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800269"/>
            <a:ext cx="8784976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Powder  :</a:t>
            </a:r>
            <a:r>
              <a:rPr lang="en-US" sz="2200" dirty="0" smtClean="0">
                <a:solidFill>
                  <a:srgbClr val="92D050"/>
                </a:solidFill>
              </a:rPr>
              <a:t>			</a:t>
            </a:r>
            <a:r>
              <a:rPr lang="en-US" sz="2200" dirty="0" smtClean="0">
                <a:solidFill>
                  <a:srgbClr val="FFFF00"/>
                </a:solidFill>
              </a:rPr>
              <a:t>Portland cement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                    			Fly ash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                     			</a:t>
            </a:r>
            <a:r>
              <a:rPr lang="en-US" sz="2200" dirty="0" err="1" smtClean="0">
                <a:solidFill>
                  <a:srgbClr val="FFFF00"/>
                </a:solidFill>
              </a:rPr>
              <a:t>Undensified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microsilica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Fine aggregate (FA)	 :</a:t>
            </a:r>
            <a:r>
              <a:rPr lang="en-US" sz="2200" dirty="0" smtClean="0">
                <a:solidFill>
                  <a:srgbClr val="92D050"/>
                </a:solidFill>
              </a:rPr>
              <a:t>	</a:t>
            </a:r>
            <a:r>
              <a:rPr lang="en-US" sz="2200" dirty="0" smtClean="0">
                <a:solidFill>
                  <a:srgbClr val="FFFF00"/>
                </a:solidFill>
              </a:rPr>
              <a:t>River sand (</a:t>
            </a:r>
            <a:r>
              <a:rPr lang="en-US" sz="2000" dirty="0">
                <a:solidFill>
                  <a:srgbClr val="FFFF00"/>
                </a:solidFill>
              </a:rPr>
              <a:t>passing 4.75 mm sieves </a:t>
            </a:r>
            <a:r>
              <a:rPr lang="en-US" sz="2000" dirty="0" smtClean="0">
                <a:solidFill>
                  <a:srgbClr val="FFFF00"/>
                </a:solidFill>
              </a:rPr>
              <a:t>with 					specific </a:t>
            </a:r>
            <a:r>
              <a:rPr lang="en-US" sz="2000" dirty="0">
                <a:solidFill>
                  <a:srgbClr val="FFFF00"/>
                </a:solidFill>
              </a:rPr>
              <a:t>gravity 2.62and fine modulus </a:t>
            </a:r>
            <a:r>
              <a:rPr lang="en-US" sz="2000" dirty="0" smtClean="0">
                <a:solidFill>
                  <a:srgbClr val="FFFF00"/>
                </a:solidFill>
              </a:rPr>
              <a:t>2.48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Coarse aggregate (CA):</a:t>
            </a:r>
            <a:r>
              <a:rPr lang="en-US" sz="2200" dirty="0">
                <a:solidFill>
                  <a:srgbClr val="92D050"/>
                </a:solidFill>
              </a:rPr>
              <a:t>	</a:t>
            </a:r>
            <a:r>
              <a:rPr lang="en-US" sz="2200" dirty="0" smtClean="0">
                <a:solidFill>
                  <a:srgbClr val="FFFF00"/>
                </a:solidFill>
              </a:rPr>
              <a:t>Crushed stone aggregate (16 mm)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High –range water reducing admixture (HRWR) : </a:t>
            </a:r>
            <a:r>
              <a:rPr lang="en-US" sz="2000" dirty="0" err="1">
                <a:solidFill>
                  <a:srgbClr val="FFFF00"/>
                </a:solidFill>
              </a:rPr>
              <a:t>P</a:t>
            </a:r>
            <a:r>
              <a:rPr lang="en-US" sz="2000" dirty="0" err="1" smtClean="0">
                <a:solidFill>
                  <a:srgbClr val="FFFF00"/>
                </a:solidFill>
              </a:rPr>
              <a:t>olycarboxylic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– acid </a:t>
            </a:r>
            <a:endParaRPr lang="en-US" sz="2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Viscosity modifying admixture (VMA) : </a:t>
            </a:r>
            <a:r>
              <a:rPr lang="en-US" sz="2000" dirty="0">
                <a:solidFill>
                  <a:srgbClr val="FFFF00"/>
                </a:solidFill>
              </a:rPr>
              <a:t>1.0 to </a:t>
            </a:r>
            <a:r>
              <a:rPr lang="en-US" sz="2000" dirty="0" smtClean="0">
                <a:solidFill>
                  <a:srgbClr val="FFFF00"/>
                </a:solidFill>
              </a:rPr>
              <a:t>4.0 </a:t>
            </a:r>
            <a:r>
              <a:rPr lang="en-US" sz="2000" dirty="0" err="1">
                <a:solidFill>
                  <a:srgbClr val="FFFF00"/>
                </a:solidFill>
              </a:rPr>
              <a:t>litre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/ m</a:t>
            </a:r>
            <a:r>
              <a:rPr lang="en-US" sz="2000" baseline="30000" dirty="0" smtClean="0">
                <a:solidFill>
                  <a:srgbClr val="FFFF00"/>
                </a:solidFill>
              </a:rPr>
              <a:t>3 </a:t>
            </a:r>
            <a:r>
              <a:rPr lang="en-US" sz="2000" dirty="0">
                <a:solidFill>
                  <a:srgbClr val="FFFF00"/>
                </a:solidFill>
              </a:rPr>
              <a:t>of </a:t>
            </a:r>
            <a:r>
              <a:rPr lang="en-US" sz="2000" dirty="0" err="1">
                <a:solidFill>
                  <a:srgbClr val="FFFF00"/>
                </a:solidFill>
              </a:rPr>
              <a:t>cementitious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FFFF00"/>
                </a:solidFill>
              </a:rPr>
              <a:t>						material</a:t>
            </a:r>
            <a:endParaRPr lang="en-US" sz="22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High Performance water reducing admixture for </a:t>
            </a:r>
            <a:r>
              <a:rPr lang="en-US" sz="2200" b="1" dirty="0" err="1" smtClean="0">
                <a:solidFill>
                  <a:srgbClr val="92D050"/>
                </a:solidFill>
              </a:rPr>
              <a:t>microsilica</a:t>
            </a:r>
            <a:r>
              <a:rPr lang="en-US" sz="2200" b="1" dirty="0" smtClean="0">
                <a:solidFill>
                  <a:srgbClr val="92D050"/>
                </a:solidFill>
              </a:rPr>
              <a:t> concrete (HPWR) </a:t>
            </a:r>
            <a:r>
              <a:rPr lang="en-US" sz="2200" dirty="0" smtClean="0">
                <a:solidFill>
                  <a:srgbClr val="92D050"/>
                </a:solidFill>
              </a:rPr>
              <a:t>: </a:t>
            </a:r>
            <a:r>
              <a:rPr lang="en-US" sz="2200" dirty="0" smtClean="0">
                <a:solidFill>
                  <a:srgbClr val="FFFF00"/>
                </a:solidFill>
              </a:rPr>
              <a:t>SP500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rgbClr val="92D05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200" b="1" dirty="0" smtClean="0">
                <a:solidFill>
                  <a:srgbClr val="92D050"/>
                </a:solidFill>
              </a:rPr>
              <a:t>Air entraining admixture :</a:t>
            </a:r>
            <a:r>
              <a:rPr lang="en-US" sz="2200" dirty="0" smtClean="0">
                <a:solidFill>
                  <a:srgbClr val="92D050"/>
                </a:solidFill>
              </a:rPr>
              <a:t>	</a:t>
            </a:r>
            <a:r>
              <a:rPr lang="en-US" sz="2200" dirty="0" err="1" smtClean="0">
                <a:solidFill>
                  <a:srgbClr val="FFFF00"/>
                </a:solidFill>
              </a:rPr>
              <a:t>Conplast</a:t>
            </a:r>
            <a:r>
              <a:rPr lang="en-US" sz="2200" dirty="0" smtClean="0">
                <a:solidFill>
                  <a:srgbClr val="FFFF00"/>
                </a:solidFill>
              </a:rPr>
              <a:t> AEA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525" y="26064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FFFF00"/>
                </a:solidFill>
              </a:rPr>
              <a:t>Materials Used</a:t>
            </a:r>
            <a:endParaRPr lang="en-IN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TYPES OF TEST :</a:t>
            </a:r>
            <a:endParaRPr lang="en-IN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Slump Test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V-Funnel Test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L-Box Test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rgbClr val="92D050"/>
                </a:solidFill>
              </a:rPr>
              <a:t>Flexure Test</a:t>
            </a:r>
            <a:endParaRPr lang="en-IN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52127" cy="386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1. Slump Test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768" y="956533"/>
            <a:ext cx="4392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S</a:t>
            </a:r>
            <a:r>
              <a:rPr lang="en-US" sz="2200" dirty="0" smtClean="0">
                <a:solidFill>
                  <a:srgbClr val="92D050"/>
                </a:solidFill>
              </a:rPr>
              <a:t>lump </a:t>
            </a:r>
            <a:r>
              <a:rPr lang="en-US" sz="2200" dirty="0">
                <a:solidFill>
                  <a:srgbClr val="92D050"/>
                </a:solidFill>
              </a:rPr>
              <a:t>flow </a:t>
            </a:r>
            <a:r>
              <a:rPr lang="en-US" sz="2200" dirty="0" smtClean="0">
                <a:solidFill>
                  <a:srgbClr val="92D050"/>
                </a:solidFill>
              </a:rPr>
              <a:t>test is </a:t>
            </a:r>
            <a:r>
              <a:rPr lang="en-US" sz="2200" dirty="0">
                <a:solidFill>
                  <a:srgbClr val="92D050"/>
                </a:solidFill>
              </a:rPr>
              <a:t>conducted to determine the </a:t>
            </a:r>
            <a:r>
              <a:rPr lang="en-US" sz="2200" dirty="0" err="1">
                <a:solidFill>
                  <a:srgbClr val="92D050"/>
                </a:solidFill>
              </a:rPr>
              <a:t>flowability</a:t>
            </a:r>
            <a:r>
              <a:rPr lang="en-US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of </a:t>
            </a:r>
            <a:r>
              <a:rPr lang="en-US" sz="2200" dirty="0">
                <a:solidFill>
                  <a:srgbClr val="92D050"/>
                </a:solidFill>
              </a:rPr>
              <a:t>concrete </a:t>
            </a:r>
            <a:r>
              <a:rPr lang="en-US" sz="2200" dirty="0" smtClean="0">
                <a:solidFill>
                  <a:srgbClr val="92D050"/>
                </a:solidFill>
              </a:rPr>
              <a:t>mixture.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To </a:t>
            </a:r>
            <a:r>
              <a:rPr lang="en-US" sz="2200" dirty="0">
                <a:solidFill>
                  <a:srgbClr val="92D050"/>
                </a:solidFill>
              </a:rPr>
              <a:t>measure the slump flow, an ordinary slump test cone was filled with SCC without compaction and </a:t>
            </a:r>
            <a:r>
              <a:rPr lang="en-US" sz="2200" dirty="0" smtClean="0">
                <a:solidFill>
                  <a:srgbClr val="92D050"/>
                </a:solidFill>
              </a:rPr>
              <a:t>leveled.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</a:t>
            </a:r>
            <a:r>
              <a:rPr lang="en-US" sz="2200" dirty="0">
                <a:solidFill>
                  <a:srgbClr val="92D050"/>
                </a:solidFill>
              </a:rPr>
              <a:t>cone was lifted and the average diameter of the resulting concrete spread was </a:t>
            </a:r>
            <a:r>
              <a:rPr lang="en-US" sz="2200" dirty="0" smtClean="0">
                <a:solidFill>
                  <a:srgbClr val="92D050"/>
                </a:solidFill>
              </a:rPr>
              <a:t>measured.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For </a:t>
            </a:r>
            <a:r>
              <a:rPr lang="en-US" sz="2200" dirty="0">
                <a:solidFill>
                  <a:srgbClr val="92D050"/>
                </a:solidFill>
              </a:rPr>
              <a:t>SCC, the average diameter of the spread should be approximately 550 to 650mm.  </a:t>
            </a:r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1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12" y="771865"/>
            <a:ext cx="370713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5" y="801578"/>
            <a:ext cx="841151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>
                <a:solidFill>
                  <a:srgbClr val="92D050"/>
                </a:solidFill>
              </a:rPr>
              <a:t>Wet the interior of the funnel with </a:t>
            </a:r>
            <a:r>
              <a:rPr lang="en-IN" sz="2200" dirty="0" smtClean="0">
                <a:solidFill>
                  <a:srgbClr val="92D050"/>
                </a:solidFill>
              </a:rPr>
              <a:t>the</a:t>
            </a:r>
          </a:p>
          <a:p>
            <a:pPr algn="just"/>
            <a:r>
              <a:rPr lang="en-IN" sz="2200" dirty="0" smtClean="0">
                <a:solidFill>
                  <a:srgbClr val="92D050"/>
                </a:solidFill>
              </a:rPr>
              <a:t>     moist </a:t>
            </a:r>
            <a:r>
              <a:rPr lang="en-IN" sz="2200" dirty="0">
                <a:solidFill>
                  <a:srgbClr val="92D050"/>
                </a:solidFill>
              </a:rPr>
              <a:t>sponge or </a:t>
            </a:r>
            <a:r>
              <a:rPr lang="en-IN" sz="2200" dirty="0" smtClean="0">
                <a:solidFill>
                  <a:srgbClr val="92D050"/>
                </a:solidFill>
              </a:rPr>
              <a:t>towel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>
                <a:solidFill>
                  <a:srgbClr val="92D050"/>
                </a:solidFill>
              </a:rPr>
              <a:t>Close the gate and place a </a:t>
            </a:r>
            <a:r>
              <a:rPr lang="en-IN" sz="2200" dirty="0" smtClean="0">
                <a:solidFill>
                  <a:srgbClr val="92D050"/>
                </a:solidFill>
              </a:rPr>
              <a:t>bucket</a:t>
            </a:r>
          </a:p>
          <a:p>
            <a:pPr algn="just"/>
            <a:r>
              <a:rPr lang="en-IN" sz="2200" dirty="0" smtClean="0">
                <a:solidFill>
                  <a:srgbClr val="92D050"/>
                </a:solidFill>
              </a:rPr>
              <a:t>     under </a:t>
            </a:r>
            <a:r>
              <a:rPr lang="en-IN" sz="2200" dirty="0">
                <a:solidFill>
                  <a:srgbClr val="92D050"/>
                </a:solidFill>
              </a:rPr>
              <a:t>it in order to retain the </a:t>
            </a:r>
            <a:r>
              <a:rPr lang="en-IN" sz="2200" dirty="0" smtClean="0">
                <a:solidFill>
                  <a:srgbClr val="92D050"/>
                </a:solidFill>
              </a:rPr>
              <a:t>concrete</a:t>
            </a:r>
          </a:p>
          <a:p>
            <a:pPr algn="just"/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IN" sz="2200" dirty="0" smtClean="0">
                <a:solidFill>
                  <a:srgbClr val="92D050"/>
                </a:solidFill>
              </a:rPr>
              <a:t>    </a:t>
            </a:r>
            <a:r>
              <a:rPr lang="en-IN" sz="2200" dirty="0">
                <a:solidFill>
                  <a:srgbClr val="92D050"/>
                </a:solidFill>
              </a:rPr>
              <a:t>to be </a:t>
            </a:r>
            <a:r>
              <a:rPr lang="en-IN" sz="2200" dirty="0" smtClean="0">
                <a:solidFill>
                  <a:srgbClr val="92D050"/>
                </a:solidFill>
              </a:rPr>
              <a:t>passed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>
                <a:solidFill>
                  <a:srgbClr val="92D050"/>
                </a:solidFill>
              </a:rPr>
              <a:t>Fill the funnel completely with </a:t>
            </a:r>
            <a:r>
              <a:rPr lang="en-IN" sz="2200" dirty="0" smtClean="0">
                <a:solidFill>
                  <a:srgbClr val="92D050"/>
                </a:solidFill>
              </a:rPr>
              <a:t>a </a:t>
            </a:r>
          </a:p>
          <a:p>
            <a:pPr algn="just"/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IN" sz="2200" dirty="0" smtClean="0">
                <a:solidFill>
                  <a:srgbClr val="92D050"/>
                </a:solidFill>
              </a:rPr>
              <a:t>    representative </a:t>
            </a:r>
            <a:r>
              <a:rPr lang="en-IN" sz="2200" dirty="0">
                <a:solidFill>
                  <a:srgbClr val="92D050"/>
                </a:solidFill>
              </a:rPr>
              <a:t>sample of SCC </a:t>
            </a:r>
            <a:r>
              <a:rPr lang="en-IN" sz="2200" dirty="0" smtClean="0">
                <a:solidFill>
                  <a:srgbClr val="92D050"/>
                </a:solidFill>
              </a:rPr>
              <a:t>without </a:t>
            </a:r>
          </a:p>
          <a:p>
            <a:pPr algn="just"/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IN" sz="2200" dirty="0" smtClean="0">
                <a:solidFill>
                  <a:srgbClr val="92D050"/>
                </a:solidFill>
              </a:rPr>
              <a:t>    applying any compaction </a:t>
            </a:r>
            <a:r>
              <a:rPr lang="en-IN" sz="2200" dirty="0">
                <a:solidFill>
                  <a:srgbClr val="92D050"/>
                </a:solidFill>
              </a:rPr>
              <a:t>or rodding</a:t>
            </a:r>
            <a:r>
              <a:rPr lang="en-IN" sz="2200" dirty="0" smtClean="0">
                <a:solidFill>
                  <a:srgbClr val="92D05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>
                <a:solidFill>
                  <a:srgbClr val="92D050"/>
                </a:solidFill>
              </a:rPr>
              <a:t>Remove any surplus of concrete from </a:t>
            </a:r>
            <a:endParaRPr lang="en-IN" sz="2200" dirty="0" smtClean="0">
              <a:solidFill>
                <a:srgbClr val="92D050"/>
              </a:solidFill>
            </a:endParaRPr>
          </a:p>
          <a:p>
            <a:pPr algn="just"/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IN" sz="2200" dirty="0" smtClean="0">
                <a:solidFill>
                  <a:srgbClr val="92D050"/>
                </a:solidFill>
              </a:rPr>
              <a:t>    the </a:t>
            </a:r>
            <a:r>
              <a:rPr lang="en-IN" sz="2200" dirty="0">
                <a:solidFill>
                  <a:srgbClr val="92D050"/>
                </a:solidFill>
              </a:rPr>
              <a:t>top of the funnel using the </a:t>
            </a:r>
            <a:endParaRPr lang="en-IN" sz="2200" dirty="0" smtClean="0">
              <a:solidFill>
                <a:srgbClr val="92D050"/>
              </a:solidFill>
            </a:endParaRPr>
          </a:p>
          <a:p>
            <a:pPr algn="just"/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IN" sz="2200" dirty="0" smtClean="0">
                <a:solidFill>
                  <a:srgbClr val="92D050"/>
                </a:solidFill>
              </a:rPr>
              <a:t>    straightedge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>
                <a:solidFill>
                  <a:srgbClr val="92D050"/>
                </a:solidFill>
              </a:rPr>
              <a:t>Open the gate after a waiting period of (10 ± 2) </a:t>
            </a:r>
            <a:r>
              <a:rPr lang="en-IN" sz="2200" dirty="0" smtClean="0">
                <a:solidFill>
                  <a:srgbClr val="92D050"/>
                </a:solidFill>
              </a:rPr>
              <a:t>seconds.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 smtClean="0">
                <a:solidFill>
                  <a:srgbClr val="92D050"/>
                </a:solidFill>
              </a:rPr>
              <a:t>Start </a:t>
            </a:r>
            <a:r>
              <a:rPr lang="en-IN" sz="2200" dirty="0">
                <a:solidFill>
                  <a:srgbClr val="92D050"/>
                </a:solidFill>
              </a:rPr>
              <a:t>the stopwatch at </a:t>
            </a:r>
            <a:r>
              <a:rPr lang="en-IN" sz="2200" dirty="0" smtClean="0">
                <a:solidFill>
                  <a:srgbClr val="92D050"/>
                </a:solidFill>
              </a:rPr>
              <a:t>the same moment </a:t>
            </a:r>
            <a:r>
              <a:rPr lang="en-IN" sz="2200" dirty="0">
                <a:solidFill>
                  <a:srgbClr val="92D050"/>
                </a:solidFill>
              </a:rPr>
              <a:t>the gate </a:t>
            </a:r>
            <a:r>
              <a:rPr lang="en-IN" sz="2200" dirty="0" smtClean="0">
                <a:solidFill>
                  <a:srgbClr val="92D050"/>
                </a:solidFill>
              </a:rPr>
              <a:t>opens and </a:t>
            </a:r>
            <a:r>
              <a:rPr lang="en-IN" sz="2200" dirty="0">
                <a:solidFill>
                  <a:srgbClr val="92D050"/>
                </a:solidFill>
              </a:rPr>
              <a:t>stop the time at the moment when clear space is </a:t>
            </a:r>
            <a:r>
              <a:rPr lang="en-IN" sz="2200" dirty="0" smtClean="0">
                <a:solidFill>
                  <a:srgbClr val="92D050"/>
                </a:solidFill>
              </a:rPr>
              <a:t>visible through </a:t>
            </a:r>
            <a:r>
              <a:rPr lang="en-IN" sz="2200" dirty="0">
                <a:solidFill>
                  <a:srgbClr val="92D050"/>
                </a:solidFill>
              </a:rPr>
              <a:t>the opening of the funnel.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2157" y="332655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2. V – Funnel test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20" y="625337"/>
            <a:ext cx="3555643" cy="285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380" y="653973"/>
            <a:ext cx="47221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In this test the </a:t>
            </a:r>
            <a:r>
              <a:rPr lang="en-US" sz="2200" dirty="0">
                <a:solidFill>
                  <a:srgbClr val="92D050"/>
                </a:solidFill>
              </a:rPr>
              <a:t>vertical portion of the L-Box was filled with concrete and </a:t>
            </a:r>
            <a:r>
              <a:rPr lang="en-US" sz="2200" dirty="0" smtClean="0">
                <a:solidFill>
                  <a:srgbClr val="92D050"/>
                </a:solidFill>
              </a:rPr>
              <a:t>leveled.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</a:t>
            </a:r>
            <a:r>
              <a:rPr lang="en-US" sz="2200" dirty="0">
                <a:solidFill>
                  <a:srgbClr val="92D050"/>
                </a:solidFill>
              </a:rPr>
              <a:t>gate between the two sections of the L-Box was lifted and the concrete flowed between three 12 </a:t>
            </a:r>
            <a:r>
              <a:rPr lang="en-US" sz="2200" dirty="0" smtClean="0">
                <a:solidFill>
                  <a:srgbClr val="92D050"/>
                </a:solidFill>
              </a:rPr>
              <a:t>mm diameter </a:t>
            </a:r>
            <a:r>
              <a:rPr lang="en-US" sz="2200" dirty="0">
                <a:solidFill>
                  <a:srgbClr val="92D050"/>
                </a:solidFill>
              </a:rPr>
              <a:t>steel reinforcing bar spaced at 50mm c/c. 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</a:t>
            </a:r>
            <a:r>
              <a:rPr lang="en-US" sz="2200" dirty="0">
                <a:solidFill>
                  <a:srgbClr val="92D050"/>
                </a:solidFill>
              </a:rPr>
              <a:t>height of concrete at the end of the horizontal and vertical legs of the L-Box was measured and recorded as H1 and H2, </a:t>
            </a:r>
            <a:r>
              <a:rPr lang="en-US" sz="2200" dirty="0" smtClean="0">
                <a:solidFill>
                  <a:srgbClr val="92D050"/>
                </a:solidFill>
              </a:rPr>
              <a:t>respectively.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</a:t>
            </a:r>
            <a:r>
              <a:rPr lang="en-US" sz="2200" dirty="0">
                <a:solidFill>
                  <a:srgbClr val="92D050"/>
                </a:solidFill>
              </a:rPr>
              <a:t>ratio between these two heights (H2/H1), which is usually 0.7 to 0.9 for SCC </a:t>
            </a:r>
            <a:r>
              <a:rPr lang="en-US" sz="2200" dirty="0" smtClean="0">
                <a:solidFill>
                  <a:srgbClr val="92D050"/>
                </a:solidFill>
              </a:rPr>
              <a:t>with fibers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It was </a:t>
            </a:r>
            <a:r>
              <a:rPr lang="en-US" sz="2200" dirty="0">
                <a:solidFill>
                  <a:srgbClr val="92D050"/>
                </a:solidFill>
              </a:rPr>
              <a:t>used to evaluate the ability of the SCC mixtures to flow around obstructions.</a:t>
            </a:r>
            <a:endParaRPr lang="en-IN" sz="2200" dirty="0">
              <a:solidFill>
                <a:srgbClr val="92D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IN" sz="2200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230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3. L-box test : 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20" y="3789040"/>
            <a:ext cx="37911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9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2411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4. Flexure Test :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732" y="1122833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 smtClean="0">
                <a:solidFill>
                  <a:srgbClr val="92D050"/>
                </a:solidFill>
              </a:rPr>
              <a:t>In this test the </a:t>
            </a:r>
            <a:r>
              <a:rPr lang="en-IN" sz="2200" dirty="0">
                <a:solidFill>
                  <a:srgbClr val="92D050"/>
                </a:solidFill>
              </a:rPr>
              <a:t>specimen lies on a support span and the load is applied to the </a:t>
            </a:r>
            <a:r>
              <a:rPr lang="en-IN" sz="2200" dirty="0" err="1">
                <a:solidFill>
                  <a:srgbClr val="92D050"/>
                </a:solidFill>
              </a:rPr>
              <a:t>center</a:t>
            </a:r>
            <a:r>
              <a:rPr lang="en-IN" sz="2200" dirty="0">
                <a:solidFill>
                  <a:srgbClr val="92D050"/>
                </a:solidFill>
              </a:rPr>
              <a:t> by the loading nose producing three point bending at a specified </a:t>
            </a:r>
            <a:r>
              <a:rPr lang="en-IN" sz="2200" dirty="0" smtClean="0">
                <a:solidFill>
                  <a:srgbClr val="92D050"/>
                </a:solidFill>
              </a:rPr>
              <a:t>rate.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 smtClean="0">
                <a:solidFill>
                  <a:srgbClr val="92D050"/>
                </a:solidFill>
              </a:rPr>
              <a:t>The </a:t>
            </a:r>
            <a:r>
              <a:rPr lang="en-IN" sz="2200" dirty="0">
                <a:solidFill>
                  <a:srgbClr val="92D050"/>
                </a:solidFill>
              </a:rPr>
              <a:t>parameters for this test are the support span, the speed of the loading, and the maximum deflection for the </a:t>
            </a:r>
            <a:r>
              <a:rPr lang="en-IN" sz="2200" dirty="0" smtClean="0">
                <a:solidFill>
                  <a:srgbClr val="92D050"/>
                </a:solidFill>
              </a:rPr>
              <a:t>test.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200" dirty="0" smtClean="0">
                <a:solidFill>
                  <a:srgbClr val="92D050"/>
                </a:solidFill>
              </a:rPr>
              <a:t>These </a:t>
            </a:r>
            <a:r>
              <a:rPr lang="en-IN" sz="2200" dirty="0">
                <a:solidFill>
                  <a:srgbClr val="92D050"/>
                </a:solidFill>
              </a:rPr>
              <a:t>parameters are based on the test specimen thickness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7237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Concrete Mixing and Casting Of Beam Specimen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424936" cy="4430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Coarse and Fine aggregate are mixed first , then the </a:t>
            </a:r>
            <a:r>
              <a:rPr lang="en-US" sz="2200" dirty="0" err="1">
                <a:solidFill>
                  <a:srgbClr val="92D050"/>
                </a:solidFill>
              </a:rPr>
              <a:t>flyash</a:t>
            </a:r>
            <a:r>
              <a:rPr lang="en-US" sz="2200" dirty="0">
                <a:solidFill>
                  <a:srgbClr val="92D050"/>
                </a:solidFill>
              </a:rPr>
              <a:t> and part of the mixing water are added, followed by the cement and the rest of mixing water.</a:t>
            </a: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The VMA is premixed with mixing water</a:t>
            </a: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The HRWRA was subsequently added to the concrete. Finally , the fibers are added by hand to prevent any fiber balling</a:t>
            </a:r>
            <a:r>
              <a:rPr lang="en-US" sz="2200" b="1" dirty="0">
                <a:solidFill>
                  <a:srgbClr val="92D050"/>
                </a:solidFill>
              </a:rPr>
              <a:t>.</a:t>
            </a: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The SCFRC is placed without any mechanical vibration and thus is not difficult compared to non -fiber reinforced concrete.</a:t>
            </a: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After casting the beam specimens should be covered with moist burlap and polyethylene plastic  to prevent moisture loss</a:t>
            </a: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342900" indent="-342900"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The form work is removed after 48 hours</a:t>
            </a:r>
          </a:p>
        </p:txBody>
      </p:sp>
    </p:spTree>
    <p:extLst>
      <p:ext uri="{BB962C8B-B14F-4D97-AF65-F5344CB8AC3E}">
        <p14:creationId xmlns:p14="http://schemas.microsoft.com/office/powerpoint/2010/main" val="33455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343" y="208257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CONTENTS</a:t>
            </a:r>
            <a:endParaRPr lang="en-IN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4969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Introduction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Types Of Fibers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Production Of SCFRC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Fresh Concrete Tests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Concrete Mixing And Casting Of Beams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Influence Of Concrete Type And Coarse Aggregate Characteristics On Shear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Influence Of Shear Span To Depth Ratio On Shear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Influence Of Beam Size On Shear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Advantages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Conclusions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92D050"/>
                </a:solidFill>
              </a:rPr>
              <a:t>References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09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374441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37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64" y="116632"/>
            <a:ext cx="88569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2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378" y="33265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EXPERIMENTAL SETUP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8" y="1124744"/>
            <a:ext cx="836808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3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55506"/>
            <a:ext cx="4114109" cy="36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72" y="1336124"/>
            <a:ext cx="3174469" cy="252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272" y="4221088"/>
            <a:ext cx="31744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30516" y="5219966"/>
            <a:ext cx="23716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dirty="0">
                <a:solidFill>
                  <a:srgbClr val="92D050"/>
                </a:solidFill>
              </a:rPr>
              <a:t>Initial crack pattern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9552" y="391467"/>
            <a:ext cx="2868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CRACKING </a:t>
            </a:r>
            <a:r>
              <a:rPr lang="en-US" sz="2400" b="1" u="sng" dirty="0">
                <a:solidFill>
                  <a:srgbClr val="FFFF00"/>
                </a:solidFill>
              </a:rPr>
              <a:t>PATTERN</a:t>
            </a:r>
          </a:p>
        </p:txBody>
      </p:sp>
    </p:spTree>
    <p:extLst>
      <p:ext uri="{BB962C8B-B14F-4D97-AF65-F5344CB8AC3E}">
        <p14:creationId xmlns:p14="http://schemas.microsoft.com/office/powerpoint/2010/main" val="3451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72816"/>
            <a:ext cx="7992888" cy="40065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FAILURE OF SCFRC BEAM IN SHEAR</a:t>
            </a:r>
            <a:endParaRPr lang="en-IN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0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340768"/>
            <a:ext cx="8352928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performance of beams is analyzed based on normalized shear at the </a:t>
            </a:r>
            <a:r>
              <a:rPr lang="en-US" sz="2200" dirty="0" smtClean="0">
                <a:solidFill>
                  <a:srgbClr val="FFFF00"/>
                </a:solidFill>
              </a:rPr>
              <a:t>first flexure crack , the first shear crack, and influence of type of concrete and parameters related to coarse aggregate 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General trend shows an </a:t>
            </a:r>
            <a:r>
              <a:rPr lang="en-US" sz="2200" dirty="0" smtClean="0">
                <a:solidFill>
                  <a:srgbClr val="FFFF00"/>
                </a:solidFill>
              </a:rPr>
              <a:t>increase in the ultimate shear with maximum size of coarse aggregate from 12 mm to 19mm.</a:t>
            </a: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ultimate shear resistances of SCFRC beams are comparable to those of NC beams made with same size of Coarse aggregate, though </a:t>
            </a:r>
            <a:r>
              <a:rPr lang="en-US" sz="2200" dirty="0" smtClean="0">
                <a:solidFill>
                  <a:srgbClr val="FFFF00"/>
                </a:solidFill>
              </a:rPr>
              <a:t>SCFRC have lower coarse aggregate content than NC and had similar compressive strength.</a:t>
            </a:r>
          </a:p>
          <a:p>
            <a:pPr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FFFF00"/>
                </a:solidFill>
              </a:rPr>
              <a:t>Increase of aggregate size seemed to  decrease the shear load </a:t>
            </a:r>
            <a:r>
              <a:rPr lang="en-US" sz="2200" dirty="0" smtClean="0">
                <a:solidFill>
                  <a:srgbClr val="92D050"/>
                </a:solidFill>
              </a:rPr>
              <a:t>at first shear crack for SCFRC beams.</a:t>
            </a: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INFLUENCE OF CONCRETE TYPE AND COARSE AGGREGATES CHARACTERISTICS ON SHEAR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992465"/>
            <a:ext cx="8278688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Shear resistance of beams decreases with the increase of clear span to depth ratio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For       </a:t>
            </a:r>
            <a:r>
              <a:rPr lang="en-US" sz="2200" dirty="0" err="1" smtClean="0">
                <a:solidFill>
                  <a:srgbClr val="92D050"/>
                </a:solidFill>
              </a:rPr>
              <a:t>a/d</a:t>
            </a:r>
            <a:r>
              <a:rPr lang="en-US" sz="2200" dirty="0" smtClean="0">
                <a:solidFill>
                  <a:srgbClr val="92D050"/>
                </a:solidFill>
              </a:rPr>
              <a:t> &gt; 6, failure usually occurs in </a:t>
            </a:r>
            <a:r>
              <a:rPr lang="en-US" sz="2200" dirty="0" smtClean="0">
                <a:solidFill>
                  <a:srgbClr val="FFFF00"/>
                </a:solidFill>
              </a:rPr>
              <a:t>bending</a:t>
            </a:r>
            <a:r>
              <a:rPr lang="en-US" sz="2200" dirty="0" smtClean="0">
                <a:solidFill>
                  <a:srgbClr val="92D050"/>
                </a:solidFill>
              </a:rPr>
              <a:t>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For 6 &gt; </a:t>
            </a:r>
            <a:r>
              <a:rPr lang="en-US" sz="2200" dirty="0" err="1" smtClean="0">
                <a:solidFill>
                  <a:srgbClr val="92D050"/>
                </a:solidFill>
              </a:rPr>
              <a:t>a/d</a:t>
            </a:r>
            <a:r>
              <a:rPr lang="en-US" sz="2200" dirty="0" smtClean="0">
                <a:solidFill>
                  <a:srgbClr val="92D050"/>
                </a:solidFill>
              </a:rPr>
              <a:t> &gt;2.5. the development of a flexural crack into an 			inclined flexure-shear crack results in diagonal 			tension failure,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For 2.5 &gt; </a:t>
            </a:r>
            <a:r>
              <a:rPr lang="en-US" sz="2200" dirty="0" err="1" smtClean="0">
                <a:solidFill>
                  <a:srgbClr val="92D050"/>
                </a:solidFill>
              </a:rPr>
              <a:t>a/d</a:t>
            </a:r>
            <a:r>
              <a:rPr lang="en-US" sz="2200" dirty="0" smtClean="0">
                <a:solidFill>
                  <a:srgbClr val="92D050"/>
                </a:solidFill>
              </a:rPr>
              <a:t> &gt; 1, a diagonal crack forms independently but the 			beam remains stable until shear-compression 			failure occurs;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In addition to the shear-span to depth ratio. the contribution of the   concrete to the shear strength, </a:t>
            </a:r>
            <a:r>
              <a:rPr lang="en-US" sz="2200" dirty="0" err="1" smtClean="0">
                <a:solidFill>
                  <a:srgbClr val="92D050"/>
                </a:solidFill>
              </a:rPr>
              <a:t>Vc</a:t>
            </a:r>
            <a:r>
              <a:rPr lang="en-US" sz="2200" dirty="0" smtClean="0">
                <a:solidFill>
                  <a:srgbClr val="92D050"/>
                </a:solidFill>
              </a:rPr>
              <a:t>, is dependent on a number of other  factors including the  </a:t>
            </a:r>
            <a:r>
              <a:rPr lang="en-US" sz="2200" dirty="0" smtClean="0">
                <a:solidFill>
                  <a:srgbClr val="FFFF00"/>
                </a:solidFill>
              </a:rPr>
              <a:t>concrete strength (fi) the main tension reinforcement ratio (p) and the  beam size (b*d).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26064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INFLUENCE OF CLEAR SPAN TO DEPTH RATIO ON SHEAR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0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The shear strength of reinforced concrete beams may be substantially increased by </a:t>
            </a:r>
            <a:r>
              <a:rPr lang="en-US" sz="2200" dirty="0" smtClean="0">
                <a:solidFill>
                  <a:srgbClr val="92D050"/>
                </a:solidFill>
              </a:rPr>
              <a:t>the</a:t>
            </a:r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provision </a:t>
            </a:r>
            <a:r>
              <a:rPr lang="en-US" sz="2200" dirty="0">
                <a:solidFill>
                  <a:srgbClr val="FFFF00"/>
                </a:solidFill>
              </a:rPr>
              <a:t>of suitable shear reinforcement,</a:t>
            </a:r>
            <a:r>
              <a:rPr lang="en-US" sz="2200" dirty="0">
                <a:solidFill>
                  <a:srgbClr val="92D050"/>
                </a:solidFill>
              </a:rPr>
              <a:t> usually in the form of </a:t>
            </a:r>
            <a:r>
              <a:rPr lang="en-US" sz="2200" dirty="0">
                <a:solidFill>
                  <a:srgbClr val="FFFF00"/>
                </a:solidFill>
              </a:rPr>
              <a:t>stirrups</a:t>
            </a:r>
            <a:r>
              <a:rPr lang="en-US" sz="2200" dirty="0">
                <a:solidFill>
                  <a:srgbClr val="92D050"/>
                </a:solidFill>
              </a:rPr>
              <a:t> or links, </a:t>
            </a:r>
            <a:r>
              <a:rPr lang="en-US" sz="2200" dirty="0" smtClean="0">
                <a:solidFill>
                  <a:srgbClr val="92D050"/>
                </a:solidFill>
              </a:rPr>
              <a:t>which</a:t>
            </a:r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serve </a:t>
            </a:r>
            <a:r>
              <a:rPr lang="en-US" sz="2200" dirty="0">
                <a:solidFill>
                  <a:srgbClr val="92D050"/>
                </a:solidFill>
              </a:rPr>
              <a:t>to intercept the diagonal shear </a:t>
            </a:r>
            <a:r>
              <a:rPr lang="en-US" sz="2200" dirty="0" smtClean="0">
                <a:solidFill>
                  <a:srgbClr val="92D050"/>
                </a:solidFill>
              </a:rPr>
              <a:t>crack.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Thus</a:t>
            </a:r>
            <a:r>
              <a:rPr lang="en-US" sz="2200" dirty="0">
                <a:solidFill>
                  <a:srgbClr val="92D050"/>
                </a:solidFill>
              </a:rPr>
              <a:t>, the external shear force, V, is </a:t>
            </a:r>
            <a:r>
              <a:rPr lang="en-US" sz="2200" dirty="0" smtClean="0">
                <a:solidFill>
                  <a:srgbClr val="92D050"/>
                </a:solidFill>
              </a:rPr>
              <a:t>resisted</a:t>
            </a:r>
            <a:r>
              <a:rPr lang="en-IN" sz="2200" dirty="0">
                <a:solidFill>
                  <a:srgbClr val="92D050"/>
                </a:solidFill>
              </a:rPr>
              <a:t> </a:t>
            </a:r>
            <a:r>
              <a:rPr lang="en-US" sz="2200" dirty="0" smtClean="0">
                <a:solidFill>
                  <a:srgbClr val="92D050"/>
                </a:solidFill>
              </a:rPr>
              <a:t>partly </a:t>
            </a:r>
            <a:r>
              <a:rPr lang="en-US" sz="2200" dirty="0">
                <a:solidFill>
                  <a:srgbClr val="92D050"/>
                </a:solidFill>
              </a:rPr>
              <a:t>by the concrete, </a:t>
            </a:r>
            <a:r>
              <a:rPr lang="en-US" sz="2200" dirty="0" err="1">
                <a:solidFill>
                  <a:srgbClr val="92D050"/>
                </a:solidFill>
              </a:rPr>
              <a:t>Vc</a:t>
            </a:r>
            <a:r>
              <a:rPr lang="en-US" sz="2200" dirty="0">
                <a:solidFill>
                  <a:srgbClr val="92D050"/>
                </a:solidFill>
              </a:rPr>
              <a:t>, and partly by the shear reinforcement, V. such </a:t>
            </a:r>
            <a:r>
              <a:rPr lang="en-US" sz="2200" dirty="0" smtClean="0">
                <a:solidFill>
                  <a:srgbClr val="92D050"/>
                </a:solidFill>
              </a:rPr>
              <a:t>that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IN" sz="2200" dirty="0">
              <a:solidFill>
                <a:srgbClr val="92D050"/>
              </a:solidFill>
            </a:endParaRPr>
          </a:p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V=</a:t>
            </a:r>
            <a:r>
              <a:rPr lang="en-US" sz="2200" dirty="0" err="1" smtClean="0">
                <a:solidFill>
                  <a:srgbClr val="FFFF00"/>
                </a:solidFill>
              </a:rPr>
              <a:t>Vc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+</a:t>
            </a:r>
            <a:r>
              <a:rPr lang="en-US" sz="2200" dirty="0" err="1">
                <a:solidFill>
                  <a:srgbClr val="FFFF00"/>
                </a:solidFill>
              </a:rPr>
              <a:t>Vs</a:t>
            </a:r>
            <a:endParaRPr lang="en-IN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0885" y="1032112"/>
            <a:ext cx="7772400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 It has been shown by </a:t>
            </a:r>
            <a:r>
              <a:rPr lang="en-US" dirty="0" err="1" smtClean="0">
                <a:solidFill>
                  <a:srgbClr val="92D050"/>
                </a:solidFill>
              </a:rPr>
              <a:t>Kani</a:t>
            </a:r>
            <a:r>
              <a:rPr lang="en-US" dirty="0" smtClean="0">
                <a:solidFill>
                  <a:srgbClr val="92D050"/>
                </a:solidFill>
              </a:rPr>
              <a:t> (1967) and Taylor(1972) that </a:t>
            </a:r>
            <a:r>
              <a:rPr lang="en-US" dirty="0" smtClean="0">
                <a:solidFill>
                  <a:srgbClr val="FFFF00"/>
                </a:solidFill>
              </a:rPr>
              <a:t>larger beams are proportionally weaker in shear than smaller beams.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92D05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 That is , the </a:t>
            </a:r>
            <a:r>
              <a:rPr lang="en-US" dirty="0" smtClean="0">
                <a:solidFill>
                  <a:srgbClr val="FFFF00"/>
                </a:solidFill>
              </a:rPr>
              <a:t>ultimate shear stress reduces with beam depth 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rgbClr val="FFFF0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92D050"/>
                </a:solidFill>
              </a:rPr>
              <a:t>It is believed that this is because the aggregate interlock contribution to shear strength </a:t>
            </a:r>
            <a:r>
              <a:rPr lang="en-US" dirty="0" err="1" smtClean="0">
                <a:solidFill>
                  <a:srgbClr val="92D050"/>
                </a:solidFill>
              </a:rPr>
              <a:t>Vc</a:t>
            </a:r>
            <a:r>
              <a:rPr lang="en-US" dirty="0" smtClean="0">
                <a:solidFill>
                  <a:srgbClr val="92D050"/>
                </a:solidFill>
              </a:rPr>
              <a:t>, does not increase in the same proportion as the beam size,.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INFLUENCE OF BEAM SIZE ON SHEAR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655689" cy="46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1800" y="2132856"/>
            <a:ext cx="165618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1043608" y="58052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SCFRC			NC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83568" y="5805264"/>
            <a:ext cx="36004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347864" y="5805264"/>
            <a:ext cx="36004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9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828" y="260648"/>
            <a:ext cx="828092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2500" u="sng" dirty="0" smtClean="0">
                <a:solidFill>
                  <a:srgbClr val="FFFF00"/>
                </a:solidFill>
              </a:rPr>
              <a:t>Self Compacting </a:t>
            </a:r>
            <a:r>
              <a:rPr lang="en-IN" sz="2500" u="sng" dirty="0" err="1" smtClean="0">
                <a:solidFill>
                  <a:srgbClr val="FFFF00"/>
                </a:solidFill>
              </a:rPr>
              <a:t>Fiber</a:t>
            </a:r>
            <a:r>
              <a:rPr lang="en-IN" sz="2500" u="sng" dirty="0" smtClean="0">
                <a:solidFill>
                  <a:srgbClr val="FFFF00"/>
                </a:solidFill>
              </a:rPr>
              <a:t> Reinforced Concrete (SCFRC) </a:t>
            </a:r>
            <a:r>
              <a:rPr lang="en-IN" sz="2500" dirty="0" smtClean="0">
                <a:solidFill>
                  <a:srgbClr val="92D050"/>
                </a:solidFill>
              </a:rPr>
              <a:t>is the one where fibres are added to the self compacting concrete, which is </a:t>
            </a:r>
            <a:r>
              <a:rPr lang="en-IN" sz="2500" dirty="0" smtClean="0">
                <a:solidFill>
                  <a:srgbClr val="FFFF00"/>
                </a:solidFill>
              </a:rPr>
              <a:t>able to flow under its own weight</a:t>
            </a:r>
            <a:r>
              <a:rPr lang="en-IN" sz="2500" dirty="0" smtClean="0">
                <a:solidFill>
                  <a:srgbClr val="92D050"/>
                </a:solidFill>
              </a:rPr>
              <a:t>, and completely fill the formwork and encapsulate the reinforcement, while maintaining homogeneity and </a:t>
            </a:r>
            <a:r>
              <a:rPr lang="en-IN" sz="2500" dirty="0" smtClean="0">
                <a:solidFill>
                  <a:srgbClr val="FFFF00"/>
                </a:solidFill>
              </a:rPr>
              <a:t>can consolidate without the need for vibration compaction</a:t>
            </a:r>
            <a:r>
              <a:rPr lang="en-IN" sz="2500" dirty="0" smtClean="0">
                <a:solidFill>
                  <a:srgbClr val="92D050"/>
                </a:solidFill>
              </a:rPr>
              <a:t>.</a:t>
            </a:r>
          </a:p>
          <a:p>
            <a:pPr marL="342900" indent="-342900">
              <a:buClr>
                <a:srgbClr val="FFFF00"/>
              </a:buClr>
              <a:buFont typeface="Wingdings" pitchFamily="2" charset="2"/>
              <a:buChar char="Ø"/>
            </a:pPr>
            <a:endParaRPr lang="en-US" sz="2500" dirty="0">
              <a:solidFill>
                <a:srgbClr val="92D050"/>
              </a:solidFill>
            </a:endParaRPr>
          </a:p>
          <a:p>
            <a:pPr marL="342900" indent="-3429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Self-compacting concrete  is a new generation high performance concrete known for its </a:t>
            </a:r>
            <a:r>
              <a:rPr lang="en-US" sz="2500" dirty="0" smtClean="0">
                <a:solidFill>
                  <a:srgbClr val="FFFF00"/>
                </a:solidFill>
              </a:rPr>
              <a:t>excellent deformability </a:t>
            </a:r>
            <a:r>
              <a:rPr lang="en-US" sz="2500" dirty="0" smtClean="0">
                <a:solidFill>
                  <a:srgbClr val="92D050"/>
                </a:solidFill>
              </a:rPr>
              <a:t>and high resistance to segregation and bleeding. </a:t>
            </a:r>
            <a:endParaRPr lang="en-GB" sz="2500" dirty="0" smtClean="0">
              <a:solidFill>
                <a:srgbClr val="92D05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IN" sz="2500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4428700"/>
            <a:ext cx="849694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2500" dirty="0" smtClean="0">
                <a:solidFill>
                  <a:srgbClr val="92D050"/>
                </a:solidFill>
              </a:rPr>
              <a:t>SCFRC is an engineered material consisting of cement, aggregates, water and admixtures with or without several new constituents like colloidal silica,  </a:t>
            </a:r>
            <a:r>
              <a:rPr lang="en-IN" sz="2500" dirty="0" err="1" smtClean="0">
                <a:solidFill>
                  <a:srgbClr val="92D050"/>
                </a:solidFill>
              </a:rPr>
              <a:t>pozzolanic</a:t>
            </a:r>
            <a:r>
              <a:rPr lang="en-IN" sz="2500" dirty="0" smtClean="0">
                <a:solidFill>
                  <a:srgbClr val="92D050"/>
                </a:solidFill>
              </a:rPr>
              <a:t> materials, Portland -</a:t>
            </a:r>
            <a:r>
              <a:rPr lang="en-IN" sz="2500" dirty="0" err="1" smtClean="0">
                <a:solidFill>
                  <a:srgbClr val="92D050"/>
                </a:solidFill>
              </a:rPr>
              <a:t>flyash</a:t>
            </a:r>
            <a:r>
              <a:rPr lang="en-IN" sz="2500" dirty="0" smtClean="0">
                <a:solidFill>
                  <a:srgbClr val="92D050"/>
                </a:solidFill>
              </a:rPr>
              <a:t> (PFA), ground granulated blast furnace slag (GGBS), </a:t>
            </a:r>
            <a:r>
              <a:rPr lang="en-IN" sz="2500" dirty="0" err="1" smtClean="0">
                <a:solidFill>
                  <a:srgbClr val="92D050"/>
                </a:solidFill>
              </a:rPr>
              <a:t>microsilica</a:t>
            </a:r>
            <a:r>
              <a:rPr lang="en-IN" sz="2500" dirty="0" smtClean="0">
                <a:solidFill>
                  <a:srgbClr val="92D050"/>
                </a:solidFill>
              </a:rPr>
              <a:t>, </a:t>
            </a:r>
            <a:r>
              <a:rPr lang="en-IN" sz="2500" dirty="0" err="1" smtClean="0">
                <a:solidFill>
                  <a:srgbClr val="92D050"/>
                </a:solidFill>
              </a:rPr>
              <a:t>metakaolin</a:t>
            </a:r>
            <a:r>
              <a:rPr lang="en-IN" sz="2500" dirty="0" smtClean="0">
                <a:solidFill>
                  <a:srgbClr val="92D050"/>
                </a:solidFill>
              </a:rPr>
              <a:t> and  chemical admixtures.</a:t>
            </a:r>
            <a:endParaRPr lang="en-IN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1446" y="1196752"/>
            <a:ext cx="7772400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Stirrups provide a contribution to shear strength if crossed by a diagonal crack.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Therefore , the contribution of steel shear reinforcement can be estimated on the basis of </a:t>
            </a:r>
            <a:r>
              <a:rPr lang="en-US" sz="2200" dirty="0" smtClean="0">
                <a:solidFill>
                  <a:srgbClr val="FFFF00"/>
                </a:solidFill>
              </a:rPr>
              <a:t>the cracking pattern , depending on the number of stirrups</a:t>
            </a:r>
            <a:r>
              <a:rPr lang="en-US" sz="2200" dirty="0" smtClean="0">
                <a:solidFill>
                  <a:srgbClr val="92D050"/>
                </a:solidFill>
              </a:rPr>
              <a:t> intercepted by the primary shear crack.</a:t>
            </a:r>
            <a:endParaRPr lang="en-US" sz="2200" dirty="0">
              <a:solidFill>
                <a:srgbClr val="92D05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It is known that the opening of the critical shear crack is not same along its length. In particular , the opening of the shear crack has the maximum value at the initiation of the critical crack, where the stirrups yield , and a low value at the end of the crack near the compressed zone, where the stirrups could not reach the yield stress.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296" y="3326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WEB REINFORCEMENT CONTRIBUTION TO SHEAR STRENGTH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24744"/>
            <a:ext cx="8496944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Shear transfer actions and mechanisms in concrete beams are complex and difficult to clearly identify. Complex stress redistributions occur after cracking , and those redistributions is influenced by many factors.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important shear transfer actions for beams with shear reinforcement are: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 Shear resistance in the </a:t>
            </a:r>
            <a:r>
              <a:rPr lang="en-US" sz="2200" dirty="0" err="1" smtClean="0">
                <a:solidFill>
                  <a:srgbClr val="92D050"/>
                </a:solidFill>
              </a:rPr>
              <a:t>uncracked</a:t>
            </a:r>
            <a:r>
              <a:rPr lang="en-US" sz="2200" dirty="0" smtClean="0">
                <a:solidFill>
                  <a:srgbClr val="92D050"/>
                </a:solidFill>
              </a:rPr>
              <a:t> concrete zone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 Interface shear transfer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 Dowel action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 Residual Tensile Stresses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   Shear reinforcement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SHEAR TRANSFER ACTION AND MECHANISMS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51" y="188640"/>
            <a:ext cx="7704856" cy="535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US" sz="2000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u="sng" dirty="0" smtClean="0">
                <a:solidFill>
                  <a:srgbClr val="FFFF00"/>
                </a:solidFill>
              </a:rPr>
              <a:t>ADVANTAGES OF SCFRC </a:t>
            </a:r>
            <a:r>
              <a:rPr lang="en-US" sz="2000" dirty="0" smtClean="0">
                <a:solidFill>
                  <a:srgbClr val="92D05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92D05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olidFill>
                  <a:srgbClr val="92D050"/>
                </a:solidFill>
              </a:rPr>
              <a:t>H</a:t>
            </a:r>
            <a:r>
              <a:rPr lang="en-US" sz="2500" dirty="0" smtClean="0">
                <a:solidFill>
                  <a:srgbClr val="92D050"/>
                </a:solidFill>
              </a:rPr>
              <a:t>igh-</a:t>
            </a:r>
            <a:r>
              <a:rPr lang="en-US" sz="2500" dirty="0" err="1" smtClean="0">
                <a:solidFill>
                  <a:srgbClr val="92D050"/>
                </a:solidFill>
              </a:rPr>
              <a:t>flowability</a:t>
            </a:r>
            <a:endParaRPr lang="en-US" sz="2500" dirty="0" smtClean="0">
              <a:solidFill>
                <a:srgbClr val="92D05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Higher compressive strength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olidFill>
                  <a:srgbClr val="92D050"/>
                </a:solidFill>
              </a:rPr>
              <a:t>H</a:t>
            </a:r>
            <a:r>
              <a:rPr lang="en-US" sz="2500" dirty="0" smtClean="0">
                <a:solidFill>
                  <a:srgbClr val="92D050"/>
                </a:solidFill>
              </a:rPr>
              <a:t>igh workability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olidFill>
                  <a:srgbClr val="92D050"/>
                </a:solidFill>
              </a:rPr>
              <a:t>E</a:t>
            </a:r>
            <a:r>
              <a:rPr lang="en-US" sz="2500" dirty="0" smtClean="0">
                <a:solidFill>
                  <a:srgbClr val="92D050"/>
                </a:solidFill>
              </a:rPr>
              <a:t>nhanced resistances to chemical or mechanical stresses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olidFill>
                  <a:srgbClr val="92D050"/>
                </a:solidFill>
              </a:rPr>
              <a:t>L</a:t>
            </a:r>
            <a:r>
              <a:rPr lang="en-US" sz="2500" dirty="0" smtClean="0">
                <a:solidFill>
                  <a:srgbClr val="92D050"/>
                </a:solidFill>
              </a:rPr>
              <a:t>ower permeability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Durability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olidFill>
                  <a:srgbClr val="92D050"/>
                </a:solidFill>
              </a:rPr>
              <a:t>R</a:t>
            </a:r>
            <a:r>
              <a:rPr lang="en-US" sz="2500" dirty="0" smtClean="0">
                <a:solidFill>
                  <a:srgbClr val="92D050"/>
                </a:solidFill>
              </a:rPr>
              <a:t>esistance against segregation</a:t>
            </a:r>
            <a:endParaRPr lang="en-US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196752"/>
            <a:ext cx="8208912" cy="453072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General trend show that an increase in the size of coarse aggregate   from 12 mm to 19mm in SCC decreases the shear capacity of concrete . The use of  large coarse aggregate is found to be more beneficial for beams with low shear span to depth ratio.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  A reduction in the shear span –depth ratio increases both the diagonal cracking and ultimate shear strengths of the reinforced fiber concrete beams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The shear strength of reinforced concrete beams may be substantially increased by the provision of suitable shear reinforcement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40466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FF00"/>
                </a:solidFill>
              </a:rPr>
              <a:t>CONCLUSIONS</a:t>
            </a:r>
            <a:endParaRPr lang="en-IN" sz="2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48" y="394079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REFERENCES</a:t>
            </a:r>
            <a:endParaRPr lang="en-IN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528" y="1124743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92D050"/>
                </a:solidFill>
              </a:rPr>
              <a:t>Shear </a:t>
            </a:r>
            <a:r>
              <a:rPr lang="en-US" sz="2400" dirty="0">
                <a:solidFill>
                  <a:srgbClr val="92D050"/>
                </a:solidFill>
              </a:rPr>
              <a:t>Strengthening of RC Beams by G C Mays  and R A </a:t>
            </a:r>
            <a:r>
              <a:rPr lang="en-US" sz="2400" dirty="0" smtClean="0">
                <a:solidFill>
                  <a:srgbClr val="92D050"/>
                </a:solidFill>
              </a:rPr>
              <a:t>Barnes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92D050"/>
                </a:solidFill>
              </a:rPr>
              <a:t>Shear </a:t>
            </a:r>
            <a:r>
              <a:rPr lang="en-US" sz="2400" dirty="0" err="1">
                <a:solidFill>
                  <a:srgbClr val="92D050"/>
                </a:solidFill>
              </a:rPr>
              <a:t>behaviour</a:t>
            </a:r>
            <a:r>
              <a:rPr lang="en-US" sz="2400" dirty="0">
                <a:solidFill>
                  <a:srgbClr val="92D050"/>
                </a:solidFill>
              </a:rPr>
              <a:t> of Steel fiber reinforced concrete beams ( Materials </a:t>
            </a:r>
            <a:r>
              <a:rPr lang="en-US" sz="2400" dirty="0" smtClean="0">
                <a:solidFill>
                  <a:srgbClr val="92D050"/>
                </a:solidFill>
              </a:rPr>
              <a:t>and Structures </a:t>
            </a:r>
            <a:r>
              <a:rPr lang="en-US" sz="2400" dirty="0">
                <a:solidFill>
                  <a:srgbClr val="92D050"/>
                </a:solidFill>
              </a:rPr>
              <a:t>April </a:t>
            </a:r>
            <a:r>
              <a:rPr lang="en-US" sz="2400" dirty="0" smtClean="0">
                <a:solidFill>
                  <a:srgbClr val="92D050"/>
                </a:solidFill>
              </a:rPr>
              <a:t>2005</a:t>
            </a:r>
            <a:r>
              <a:rPr lang="en-US" sz="2400" b="1" dirty="0" smtClean="0">
                <a:solidFill>
                  <a:srgbClr val="92D050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92D050"/>
                </a:solidFill>
              </a:rPr>
              <a:t>Arabian </a:t>
            </a:r>
            <a:r>
              <a:rPr lang="en-US" sz="2400" dirty="0">
                <a:solidFill>
                  <a:srgbClr val="92D050"/>
                </a:solidFill>
              </a:rPr>
              <a:t>Journal of Science and Engineering (</a:t>
            </a:r>
            <a:r>
              <a:rPr lang="en-US" sz="2400" dirty="0" err="1">
                <a:solidFill>
                  <a:srgbClr val="92D050"/>
                </a:solidFill>
              </a:rPr>
              <a:t>Vol</a:t>
            </a:r>
            <a:r>
              <a:rPr lang="en-US" sz="2400" dirty="0">
                <a:solidFill>
                  <a:srgbClr val="92D050"/>
                </a:solidFill>
              </a:rPr>
              <a:t> 34 April 2009</a:t>
            </a:r>
            <a:r>
              <a:rPr lang="en-US" sz="2400" dirty="0" smtClean="0">
                <a:solidFill>
                  <a:srgbClr val="92D050"/>
                </a:solidFill>
              </a:rPr>
              <a:t>)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92D050"/>
                </a:solidFill>
              </a:rPr>
              <a:t>Self-compacting </a:t>
            </a:r>
            <a:r>
              <a:rPr lang="en-US" sz="2400" dirty="0">
                <a:solidFill>
                  <a:srgbClr val="92D050"/>
                </a:solidFill>
              </a:rPr>
              <a:t>fiber-reinforced concrete- a paper from S. Grunewald, J.C. </a:t>
            </a:r>
            <a:r>
              <a:rPr lang="en-US" sz="2400" dirty="0" err="1">
                <a:solidFill>
                  <a:srgbClr val="92D050"/>
                </a:solidFill>
              </a:rPr>
              <a:t>Walraven</a:t>
            </a:r>
            <a:r>
              <a:rPr lang="en-US" sz="2400" dirty="0">
                <a:solidFill>
                  <a:srgbClr val="92D050"/>
                </a:solidFill>
              </a:rPr>
              <a:t>, Delft University of Technology</a:t>
            </a:r>
            <a:endParaRPr lang="en-IN" sz="2400" dirty="0">
              <a:solidFill>
                <a:srgbClr val="92D05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2400" dirty="0">
                <a:solidFill>
                  <a:srgbClr val="92D050"/>
                </a:solidFill>
              </a:rPr>
              <a:t>Mechanical characteristics of fiber reinforced self compacting mortars – Asian journal of civil engineering.</a:t>
            </a:r>
            <a:endParaRPr lang="en-IN" sz="2400" dirty="0">
              <a:solidFill>
                <a:srgbClr val="92D050"/>
              </a:solidFill>
            </a:endParaRPr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92D050"/>
                </a:solidFill>
                <a:hlinkClick r:id="rId2"/>
              </a:rPr>
              <a:t>http://google.co.in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92D050"/>
                </a:solidFill>
                <a:hlinkClick r:id="rId3"/>
              </a:rPr>
              <a:t>http://google.co.in/images</a:t>
            </a:r>
            <a:endParaRPr lang="en-US" sz="2200" dirty="0" smtClean="0">
              <a:solidFill>
                <a:srgbClr val="92D050"/>
              </a:solidFill>
            </a:endParaRP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51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136904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IN" sz="2500" dirty="0" smtClean="0">
                <a:solidFill>
                  <a:srgbClr val="92D050"/>
                </a:solidFill>
              </a:rPr>
              <a:t>By the inclusion of uniformly distributed, randomly oriented, short discrete fibres in </a:t>
            </a:r>
            <a:r>
              <a:rPr lang="en-IN" sz="2500" dirty="0" smtClean="0">
                <a:solidFill>
                  <a:srgbClr val="FFFF00"/>
                </a:solidFill>
              </a:rPr>
              <a:t>concrete shear resistance is improved </a:t>
            </a:r>
            <a:r>
              <a:rPr lang="en-IN" sz="2500" dirty="0" smtClean="0">
                <a:solidFill>
                  <a:srgbClr val="92D050"/>
                </a:solidFill>
              </a:rPr>
              <a:t>owing to an </a:t>
            </a:r>
            <a:r>
              <a:rPr lang="en-IN" sz="2500" dirty="0" smtClean="0">
                <a:solidFill>
                  <a:srgbClr val="FFFF00"/>
                </a:solidFill>
              </a:rPr>
              <a:t>increase in tensile strength, </a:t>
            </a:r>
            <a:r>
              <a:rPr lang="en-IN" sz="2500" dirty="0" smtClean="0">
                <a:solidFill>
                  <a:srgbClr val="92D050"/>
                </a:solidFill>
              </a:rPr>
              <a:t>which delays the formation and growth of cracks.</a:t>
            </a:r>
          </a:p>
          <a:p>
            <a:pPr marL="342900" indent="-342900">
              <a:buFont typeface="Wingdings" pitchFamily="2" charset="2"/>
              <a:buChar char="Ø"/>
            </a:pPr>
            <a:endParaRPr lang="en-IN" sz="2500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IN" sz="2500" dirty="0" smtClean="0">
                <a:solidFill>
                  <a:srgbClr val="92D050"/>
                </a:solidFill>
              </a:rPr>
              <a:t>Also when </a:t>
            </a:r>
            <a:r>
              <a:rPr lang="en-IN" sz="2500" dirty="0" smtClean="0">
                <a:solidFill>
                  <a:srgbClr val="FFFF00"/>
                </a:solidFill>
              </a:rPr>
              <a:t>smaller distance exists </a:t>
            </a:r>
            <a:r>
              <a:rPr lang="en-IN" sz="2500" dirty="0" smtClean="0">
                <a:solidFill>
                  <a:srgbClr val="92D050"/>
                </a:solidFill>
              </a:rPr>
              <a:t>between fibres compared with that between stirrups, </a:t>
            </a:r>
            <a:r>
              <a:rPr lang="en-IN" sz="2500" dirty="0" smtClean="0">
                <a:solidFill>
                  <a:srgbClr val="FFFF00"/>
                </a:solidFill>
              </a:rPr>
              <a:t>greater effectiveness in the crack-arresting mechanism</a:t>
            </a:r>
            <a:r>
              <a:rPr lang="en-IN" sz="2500" dirty="0" smtClean="0">
                <a:solidFill>
                  <a:srgbClr val="92D050"/>
                </a:solidFill>
              </a:rPr>
              <a:t> and better distribution of tensile cracks is  enabled.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500" dirty="0">
              <a:solidFill>
                <a:srgbClr val="92D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92D050"/>
                </a:solidFill>
              </a:rPr>
              <a:t>Fibers also have the ability to </a:t>
            </a:r>
            <a:r>
              <a:rPr lang="en-US" sz="2500" dirty="0" smtClean="0">
                <a:solidFill>
                  <a:srgbClr val="FFFF00"/>
                </a:solidFill>
              </a:rPr>
              <a:t>bridge shear cracks</a:t>
            </a:r>
            <a:r>
              <a:rPr lang="en-US" sz="2500" dirty="0" smtClean="0">
                <a:solidFill>
                  <a:srgbClr val="92D050"/>
                </a:solidFill>
              </a:rPr>
              <a:t>, improving the post-cracking behavior. Therefore, the addition of fibers in adequate quantities may be effective at supplementing or </a:t>
            </a:r>
            <a:r>
              <a:rPr lang="en-US" sz="2500" dirty="0" smtClean="0">
                <a:solidFill>
                  <a:srgbClr val="FFFF00"/>
                </a:solidFill>
              </a:rPr>
              <a:t>even replacing the conventional shear reinforcement such as stirrups </a:t>
            </a:r>
            <a:r>
              <a:rPr lang="en-US" sz="2500" dirty="0" smtClean="0">
                <a:solidFill>
                  <a:srgbClr val="92D050"/>
                </a:solidFill>
              </a:rPr>
              <a:t>in concrete members.</a:t>
            </a:r>
          </a:p>
          <a:p>
            <a:pPr marL="342900" indent="-342900">
              <a:buFont typeface="Wingdings" pitchFamily="2" charset="2"/>
              <a:buChar char="Ø"/>
            </a:pPr>
            <a:endParaRPr lang="en-IN" sz="2500" dirty="0" smtClean="0">
              <a:solidFill>
                <a:srgbClr val="92D05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IN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TYPES OF FIBRES</a:t>
            </a:r>
            <a:endParaRPr lang="en-IN" sz="2800" b="1" u="sng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92D050"/>
                </a:solidFill>
              </a:rPr>
              <a:t>Steel </a:t>
            </a:r>
            <a:r>
              <a:rPr lang="en-US" sz="2200" b="1" dirty="0" err="1" smtClean="0">
                <a:solidFill>
                  <a:srgbClr val="92D050"/>
                </a:solidFill>
              </a:rPr>
              <a:t>Fibres</a:t>
            </a:r>
            <a:endParaRPr lang="en-US" sz="22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solidFill>
                  <a:srgbClr val="92D050"/>
                </a:solidFill>
              </a:rPr>
              <a:t>Plastic </a:t>
            </a:r>
            <a:r>
              <a:rPr lang="en-US" sz="2200" b="1" dirty="0">
                <a:solidFill>
                  <a:srgbClr val="92D050"/>
                </a:solidFill>
              </a:rPr>
              <a:t>or Polymeric </a:t>
            </a:r>
            <a:r>
              <a:rPr lang="en-US" sz="2200" b="1" dirty="0" err="1" smtClean="0">
                <a:solidFill>
                  <a:srgbClr val="92D050"/>
                </a:solidFill>
              </a:rPr>
              <a:t>Fibres</a:t>
            </a:r>
            <a:endParaRPr lang="en-US" sz="22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IN" sz="2200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92D050"/>
                </a:solidFill>
              </a:rPr>
              <a:t>Glass </a:t>
            </a:r>
            <a:r>
              <a:rPr lang="en-US" sz="2200" b="1" dirty="0" err="1" smtClean="0">
                <a:solidFill>
                  <a:srgbClr val="92D050"/>
                </a:solidFill>
              </a:rPr>
              <a:t>Fibres</a:t>
            </a: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92D050"/>
                </a:solidFill>
              </a:rPr>
              <a:t>Carbon </a:t>
            </a:r>
            <a:r>
              <a:rPr lang="en-US" sz="2200" b="1" dirty="0" err="1">
                <a:solidFill>
                  <a:srgbClr val="92D050"/>
                </a:solidFill>
              </a:rPr>
              <a:t>F</a:t>
            </a:r>
            <a:r>
              <a:rPr lang="en-US" sz="2200" b="1" dirty="0" err="1" smtClean="0">
                <a:solidFill>
                  <a:srgbClr val="92D050"/>
                </a:solidFill>
              </a:rPr>
              <a:t>ibres</a:t>
            </a: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92D050"/>
                </a:solidFill>
              </a:rPr>
              <a:t>Natural </a:t>
            </a:r>
            <a:r>
              <a:rPr lang="en-US" sz="2200" b="1" dirty="0" err="1">
                <a:solidFill>
                  <a:srgbClr val="92D050"/>
                </a:solidFill>
              </a:rPr>
              <a:t>F</a:t>
            </a:r>
            <a:r>
              <a:rPr lang="en-US" sz="2200" b="1" dirty="0" err="1" smtClean="0">
                <a:solidFill>
                  <a:srgbClr val="92D050"/>
                </a:solidFill>
              </a:rPr>
              <a:t>ibres</a:t>
            </a: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b="1" dirty="0" smtClean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200" b="1" dirty="0">
                <a:solidFill>
                  <a:srgbClr val="92D050"/>
                </a:solidFill>
              </a:rPr>
              <a:t>Hybrid </a:t>
            </a:r>
            <a:r>
              <a:rPr lang="en-US" sz="2200" b="1" dirty="0" smtClean="0">
                <a:solidFill>
                  <a:srgbClr val="92D050"/>
                </a:solidFill>
              </a:rPr>
              <a:t>Fibers</a:t>
            </a:r>
          </a:p>
          <a:p>
            <a:pPr marL="342900" indent="-342900">
              <a:buFont typeface="+mj-lt"/>
              <a:buAutoNum type="arabicPeriod"/>
            </a:pPr>
            <a:endParaRPr lang="en-US" sz="2200" b="1" dirty="0"/>
          </a:p>
          <a:p>
            <a:pPr marL="342900" indent="-342900">
              <a:buFont typeface="+mj-lt"/>
              <a:buAutoNum type="arabicPeriod"/>
            </a:pPr>
            <a:endParaRPr lang="en-IN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14632"/>
            <a:ext cx="4282777" cy="316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420" y="30465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1. Steel </a:t>
            </a:r>
            <a:r>
              <a:rPr lang="en-US" sz="2400" dirty="0" err="1" smtClean="0">
                <a:solidFill>
                  <a:srgbClr val="FFFF00"/>
                </a:solidFill>
              </a:rPr>
              <a:t>Fibres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age.made-in-china.com/2f0j00FeIEZjWsEDqt/Stainless-Steel-Fibres-ME446-ME310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2975212" cy="25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9752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489320"/>
            <a:ext cx="51125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O</a:t>
            </a:r>
            <a:r>
              <a:rPr lang="en-US" sz="2200" dirty="0" smtClean="0">
                <a:solidFill>
                  <a:srgbClr val="92D050"/>
                </a:solidFill>
              </a:rPr>
              <a:t>btained </a:t>
            </a:r>
            <a:r>
              <a:rPr lang="en-US" sz="2200" dirty="0">
                <a:solidFill>
                  <a:srgbClr val="92D050"/>
                </a:solidFill>
              </a:rPr>
              <a:t>by cutting drawn wires, and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with different types </a:t>
            </a:r>
            <a:r>
              <a:rPr lang="en-US" sz="2200" dirty="0" smtClean="0">
                <a:solidFill>
                  <a:srgbClr val="92D050"/>
                </a:solidFill>
              </a:rPr>
              <a:t>of indentations</a:t>
            </a:r>
            <a:r>
              <a:rPr lang="en-US" sz="2200" dirty="0">
                <a:solidFill>
                  <a:srgbClr val="92D050"/>
                </a:solidFill>
              </a:rPr>
              <a:t>, and </a:t>
            </a:r>
            <a:r>
              <a:rPr lang="en-US" sz="2200" dirty="0">
                <a:solidFill>
                  <a:srgbClr val="FFFF00"/>
                </a:solidFill>
              </a:rPr>
              <a:t>shapes to increase mechanical </a:t>
            </a:r>
            <a:r>
              <a:rPr lang="en-US" sz="2200" dirty="0" smtClean="0">
                <a:solidFill>
                  <a:srgbClr val="FFFF00"/>
                </a:solidFill>
              </a:rPr>
              <a:t>bond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E</a:t>
            </a:r>
            <a:r>
              <a:rPr lang="en-US" sz="2200" dirty="0" smtClean="0">
                <a:solidFill>
                  <a:srgbClr val="92D050"/>
                </a:solidFill>
              </a:rPr>
              <a:t>fficiency </a:t>
            </a:r>
            <a:r>
              <a:rPr lang="en-US" sz="2200" dirty="0">
                <a:solidFill>
                  <a:srgbClr val="92D050"/>
                </a:solidFill>
              </a:rPr>
              <a:t>of the </a:t>
            </a:r>
            <a:r>
              <a:rPr lang="en-US" sz="2200" dirty="0" err="1">
                <a:solidFill>
                  <a:srgbClr val="92D050"/>
                </a:solidFill>
              </a:rPr>
              <a:t>fibre</a:t>
            </a:r>
            <a:r>
              <a:rPr lang="en-US" sz="2200" dirty="0">
                <a:solidFill>
                  <a:srgbClr val="92D050"/>
                </a:solidFill>
              </a:rPr>
              <a:t> distribution depends on the geometry of the </a:t>
            </a:r>
            <a:r>
              <a:rPr lang="en-US" sz="2200" dirty="0" err="1">
                <a:solidFill>
                  <a:srgbClr val="92D050"/>
                </a:solidFill>
              </a:rPr>
              <a:t>fibre</a:t>
            </a:r>
            <a:r>
              <a:rPr lang="en-US" sz="2200" dirty="0">
                <a:solidFill>
                  <a:srgbClr val="92D050"/>
                </a:solidFill>
              </a:rPr>
              <a:t>, the </a:t>
            </a:r>
            <a:r>
              <a:rPr lang="en-US" sz="2200" dirty="0" err="1">
                <a:solidFill>
                  <a:srgbClr val="92D050"/>
                </a:solidFill>
              </a:rPr>
              <a:t>fibre</a:t>
            </a:r>
            <a:r>
              <a:rPr lang="en-US" sz="2200" dirty="0">
                <a:solidFill>
                  <a:srgbClr val="92D050"/>
                </a:solidFill>
              </a:rPr>
              <a:t> content, the mixing and compaction techniques, the size and shape of the aggregates and the mix proportions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U</a:t>
            </a:r>
            <a:r>
              <a:rPr lang="en-US" sz="2200" dirty="0" smtClean="0">
                <a:solidFill>
                  <a:srgbClr val="92D050"/>
                </a:solidFill>
              </a:rPr>
              <a:t>sed </a:t>
            </a:r>
            <a:r>
              <a:rPr lang="en-US" sz="2200" dirty="0">
                <a:solidFill>
                  <a:srgbClr val="92D050"/>
                </a:solidFill>
              </a:rPr>
              <a:t>for overlays and </a:t>
            </a:r>
            <a:r>
              <a:rPr lang="en-US" sz="2200" dirty="0" err="1">
                <a:solidFill>
                  <a:srgbClr val="92D050"/>
                </a:solidFill>
              </a:rPr>
              <a:t>overslabbing</a:t>
            </a:r>
            <a:r>
              <a:rPr lang="en-US" sz="2200" dirty="0">
                <a:solidFill>
                  <a:srgbClr val="92D050"/>
                </a:solidFill>
              </a:rPr>
              <a:t> for roads, pavements, airfields, bridge decks, and industrial and other flooring, particularly those subjected to wear and tear, and chemical </a:t>
            </a:r>
            <a:r>
              <a:rPr lang="en-US" sz="2200" dirty="0" smtClean="0">
                <a:solidFill>
                  <a:srgbClr val="92D050"/>
                </a:solidFill>
              </a:rPr>
              <a:t>attack.</a:t>
            </a:r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309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2. Plastic </a:t>
            </a:r>
            <a:r>
              <a:rPr lang="en-US" sz="2400" dirty="0" err="1" smtClean="0">
                <a:solidFill>
                  <a:srgbClr val="FFFF00"/>
                </a:solidFill>
              </a:rPr>
              <a:t>fibres</a:t>
            </a:r>
            <a:endParaRPr lang="en-IN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http://image.made-in-china.com/2f0j00oBqtrbUEqRgF/PP-Fi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32" y="414057"/>
            <a:ext cx="3030081" cy="27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81" y="3717032"/>
            <a:ext cx="2997332" cy="280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096" y="762377"/>
            <a:ext cx="51960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Plastic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such as nylon and polypropylene have </a:t>
            </a:r>
            <a:r>
              <a:rPr lang="en-US" sz="2200" dirty="0">
                <a:solidFill>
                  <a:srgbClr val="FFFF00"/>
                </a:solidFill>
              </a:rPr>
              <a:t>high tensile strength</a:t>
            </a:r>
            <a:r>
              <a:rPr lang="en-US" sz="2200" dirty="0">
                <a:solidFill>
                  <a:srgbClr val="92D050"/>
                </a:solidFill>
              </a:rPr>
              <a:t>, 561 – 867 N/mm</a:t>
            </a:r>
            <a:r>
              <a:rPr lang="en-US" sz="2200" baseline="30000" dirty="0">
                <a:solidFill>
                  <a:srgbClr val="92D050"/>
                </a:solidFill>
              </a:rPr>
              <a:t>2</a:t>
            </a:r>
            <a:r>
              <a:rPr lang="en-US" sz="2200" dirty="0">
                <a:solidFill>
                  <a:srgbClr val="92D050"/>
                </a:solidFill>
              </a:rPr>
              <a:t>, but their </a:t>
            </a:r>
            <a:r>
              <a:rPr lang="en-US" sz="2200" dirty="0">
                <a:solidFill>
                  <a:srgbClr val="FFFF00"/>
                </a:solidFill>
              </a:rPr>
              <a:t>low modulus </a:t>
            </a:r>
            <a:r>
              <a:rPr lang="en-US" sz="2200" dirty="0" smtClean="0">
                <a:solidFill>
                  <a:srgbClr val="92D050"/>
                </a:solidFill>
              </a:rPr>
              <a:t>prevent </a:t>
            </a:r>
            <a:r>
              <a:rPr lang="en-US" sz="2200" dirty="0">
                <a:solidFill>
                  <a:srgbClr val="92D050"/>
                </a:solidFill>
              </a:rPr>
              <a:t>any reinforcing </a:t>
            </a:r>
            <a:r>
              <a:rPr lang="en-US" sz="2200" dirty="0" smtClean="0">
                <a:solidFill>
                  <a:srgbClr val="92D050"/>
                </a:solidFill>
              </a:rPr>
              <a:t>effect.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Polypropylene is </a:t>
            </a:r>
            <a:r>
              <a:rPr lang="en-US" sz="2200" dirty="0" smtClean="0">
                <a:solidFill>
                  <a:srgbClr val="92D050"/>
                </a:solidFill>
              </a:rPr>
              <a:t>a </a:t>
            </a:r>
            <a:r>
              <a:rPr lang="en-US" sz="2200" dirty="0">
                <a:solidFill>
                  <a:srgbClr val="92D050"/>
                </a:solidFill>
              </a:rPr>
              <a:t>polymer </a:t>
            </a:r>
            <a:r>
              <a:rPr lang="en-US" sz="2200" dirty="0" smtClean="0">
                <a:solidFill>
                  <a:srgbClr val="92D050"/>
                </a:solidFill>
              </a:rPr>
              <a:t>which </a:t>
            </a:r>
            <a:r>
              <a:rPr lang="en-US" sz="2200" dirty="0">
                <a:solidFill>
                  <a:srgbClr val="92D050"/>
                </a:solidFill>
              </a:rPr>
              <a:t>softens when </a:t>
            </a:r>
            <a:r>
              <a:rPr lang="en-US" sz="2200" dirty="0" smtClean="0">
                <a:solidFill>
                  <a:srgbClr val="92D050"/>
                </a:solidFill>
              </a:rPr>
              <a:t>heated</a:t>
            </a:r>
            <a:r>
              <a:rPr lang="en-US" sz="2200" dirty="0">
                <a:solidFill>
                  <a:srgbClr val="92D050"/>
                </a:solidFill>
              </a:rPr>
              <a:t>,</a:t>
            </a:r>
            <a:r>
              <a:rPr lang="en-US" sz="2200" dirty="0" smtClean="0">
                <a:solidFill>
                  <a:srgbClr val="92D050"/>
                </a:solidFill>
              </a:rPr>
              <a:t> </a:t>
            </a:r>
            <a:r>
              <a:rPr lang="en-US" sz="2200" dirty="0">
                <a:solidFill>
                  <a:srgbClr val="92D050"/>
                </a:solidFill>
              </a:rPr>
              <a:t>does </a:t>
            </a:r>
            <a:r>
              <a:rPr lang="en-US" sz="2200" dirty="0">
                <a:solidFill>
                  <a:srgbClr val="FFFF00"/>
                </a:solidFill>
              </a:rPr>
              <a:t>not possess a high temperature resistance</a:t>
            </a:r>
            <a:r>
              <a:rPr lang="en-US" sz="2200" dirty="0">
                <a:solidFill>
                  <a:srgbClr val="92D050"/>
                </a:solidFill>
              </a:rPr>
              <a:t>. </a:t>
            </a: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H</a:t>
            </a:r>
            <a:r>
              <a:rPr lang="en-US" sz="2200" dirty="0" smtClean="0">
                <a:solidFill>
                  <a:srgbClr val="92D050"/>
                </a:solidFill>
              </a:rPr>
              <a:t>as </a:t>
            </a:r>
            <a:r>
              <a:rPr lang="en-US" sz="2200" dirty="0">
                <a:solidFill>
                  <a:srgbClr val="92D050"/>
                </a:solidFill>
              </a:rPr>
              <a:t>the </a:t>
            </a:r>
            <a:r>
              <a:rPr lang="en-US" sz="2200" dirty="0">
                <a:solidFill>
                  <a:srgbClr val="FFFF00"/>
                </a:solidFill>
              </a:rPr>
              <a:t>advantage of chemical stability </a:t>
            </a:r>
            <a:r>
              <a:rPr lang="en-US" sz="2200" dirty="0">
                <a:solidFill>
                  <a:srgbClr val="92D050"/>
                </a:solidFill>
              </a:rPr>
              <a:t>in the cement paste and is not attacked by acids and alkalis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E</a:t>
            </a:r>
            <a:r>
              <a:rPr lang="en-US" sz="2200" dirty="0" smtClean="0">
                <a:solidFill>
                  <a:srgbClr val="92D050"/>
                </a:solidFill>
              </a:rPr>
              <a:t>xtensive </a:t>
            </a:r>
            <a:r>
              <a:rPr lang="en-US" sz="2200" dirty="0">
                <a:solidFill>
                  <a:srgbClr val="92D050"/>
                </a:solidFill>
              </a:rPr>
              <a:t>use of polypropylene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is in </a:t>
            </a:r>
            <a:r>
              <a:rPr lang="en-US" sz="2200" dirty="0">
                <a:solidFill>
                  <a:srgbClr val="FFFF00"/>
                </a:solidFill>
              </a:rPr>
              <a:t>concrete </a:t>
            </a:r>
            <a:r>
              <a:rPr lang="en-US" sz="2200" dirty="0" smtClean="0">
                <a:solidFill>
                  <a:srgbClr val="FFFF00"/>
                </a:solidFill>
              </a:rPr>
              <a:t>piles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  <a:endParaRPr lang="en-IN" sz="2200" dirty="0">
              <a:solidFill>
                <a:srgbClr val="92D050"/>
              </a:solidFill>
            </a:endParaRPr>
          </a:p>
          <a:p>
            <a:pPr algn="just"/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30505"/>
            <a:ext cx="2080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3. Glass </a:t>
            </a:r>
            <a:r>
              <a:rPr lang="en-US" sz="2400" b="1" dirty="0" err="1">
                <a:solidFill>
                  <a:srgbClr val="FFFF00"/>
                </a:solidFill>
              </a:rPr>
              <a:t>Fibres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www.materials.co.uk/images/te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6" y="1124744"/>
            <a:ext cx="31599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6" y="3761398"/>
            <a:ext cx="3159924" cy="278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1124744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V</a:t>
            </a:r>
            <a:r>
              <a:rPr lang="en-US" sz="2200" dirty="0" smtClean="0">
                <a:solidFill>
                  <a:srgbClr val="92D050"/>
                </a:solidFill>
              </a:rPr>
              <a:t>ary </a:t>
            </a:r>
            <a:r>
              <a:rPr lang="en-US" sz="2200" dirty="0">
                <a:solidFill>
                  <a:srgbClr val="92D050"/>
                </a:solidFill>
              </a:rPr>
              <a:t>from 10 to 20 micron, and are coated with sizing to protect the </a:t>
            </a:r>
            <a:r>
              <a:rPr lang="en-US" sz="2200" dirty="0" err="1">
                <a:solidFill>
                  <a:srgbClr val="92D050"/>
                </a:solidFill>
              </a:rPr>
              <a:t>fibre</a:t>
            </a:r>
            <a:r>
              <a:rPr lang="en-US" sz="2200" dirty="0">
                <a:solidFill>
                  <a:srgbClr val="92D050"/>
                </a:solidFill>
              </a:rPr>
              <a:t> from </a:t>
            </a:r>
            <a:r>
              <a:rPr lang="en-US" sz="2200" dirty="0">
                <a:solidFill>
                  <a:srgbClr val="FFFF00"/>
                </a:solidFill>
              </a:rPr>
              <a:t>surface abrasion </a:t>
            </a:r>
            <a:r>
              <a:rPr lang="en-US" sz="2200" dirty="0">
                <a:solidFill>
                  <a:srgbClr val="92D050"/>
                </a:solidFill>
              </a:rPr>
              <a:t>as well as to </a:t>
            </a:r>
            <a:r>
              <a:rPr lang="en-US" sz="2200" dirty="0">
                <a:solidFill>
                  <a:srgbClr val="FFFF00"/>
                </a:solidFill>
              </a:rPr>
              <a:t>bind them into a strand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IN" sz="2200" dirty="0">
              <a:solidFill>
                <a:srgbClr val="92D05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200" dirty="0">
                <a:solidFill>
                  <a:srgbClr val="92D050"/>
                </a:solidFill>
              </a:rPr>
              <a:t>T</a:t>
            </a:r>
            <a:r>
              <a:rPr lang="en-US" sz="2200" dirty="0" smtClean="0">
                <a:solidFill>
                  <a:srgbClr val="92D050"/>
                </a:solidFill>
              </a:rPr>
              <a:t>wo </a:t>
            </a:r>
            <a:r>
              <a:rPr lang="en-US" sz="2200" dirty="0">
                <a:solidFill>
                  <a:srgbClr val="92D050"/>
                </a:solidFill>
              </a:rPr>
              <a:t>main problems in the use of glass </a:t>
            </a:r>
            <a:r>
              <a:rPr lang="en-US" sz="2200" dirty="0" err="1">
                <a:solidFill>
                  <a:srgbClr val="92D050"/>
                </a:solidFill>
              </a:rPr>
              <a:t>fibres</a:t>
            </a:r>
            <a:r>
              <a:rPr lang="en-US" sz="2200" dirty="0">
                <a:solidFill>
                  <a:srgbClr val="92D050"/>
                </a:solidFill>
              </a:rPr>
              <a:t> in Portland cement </a:t>
            </a:r>
            <a:r>
              <a:rPr lang="en-US" sz="2200" dirty="0" smtClean="0">
                <a:solidFill>
                  <a:srgbClr val="92D050"/>
                </a:solidFill>
              </a:rPr>
              <a:t>products :</a:t>
            </a:r>
            <a:endParaRPr lang="en-US" sz="2200" dirty="0">
              <a:solidFill>
                <a:srgbClr val="92D050"/>
              </a:solidFill>
            </a:endParaRPr>
          </a:p>
          <a:p>
            <a:pPr algn="just"/>
            <a:endParaRPr lang="en-US" sz="2200" dirty="0">
              <a:solidFill>
                <a:srgbClr val="92D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92D050"/>
                </a:solidFill>
              </a:rPr>
              <a:t> </a:t>
            </a:r>
            <a:r>
              <a:rPr lang="en-US" sz="2200" dirty="0">
                <a:solidFill>
                  <a:srgbClr val="92D050"/>
                </a:solidFill>
              </a:rPr>
              <a:t>the breakage of </a:t>
            </a:r>
            <a:r>
              <a:rPr lang="en-US" sz="2200" dirty="0" err="1" smtClean="0">
                <a:solidFill>
                  <a:srgbClr val="92D050"/>
                </a:solidFill>
              </a:rPr>
              <a:t>fibres</a:t>
            </a:r>
            <a:endParaRPr lang="en-US" sz="2200" dirty="0">
              <a:solidFill>
                <a:srgbClr val="92D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200" dirty="0">
              <a:solidFill>
                <a:srgbClr val="92D05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92D050"/>
                </a:solidFill>
              </a:rPr>
              <a:t>surface </a:t>
            </a:r>
            <a:r>
              <a:rPr lang="en-US" sz="2200" dirty="0">
                <a:solidFill>
                  <a:srgbClr val="92D050"/>
                </a:solidFill>
              </a:rPr>
              <a:t>degradation of the glass by the high alkalinity of the hydrated cement paste.</a:t>
            </a:r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47" y="404664"/>
            <a:ext cx="2241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4. Carbon </a:t>
            </a:r>
            <a:r>
              <a:rPr lang="en-US" sz="2400" b="1" dirty="0" err="1">
                <a:solidFill>
                  <a:srgbClr val="FFFF00"/>
                </a:solidFill>
              </a:rPr>
              <a:t>fibres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5569"/>
            <a:ext cx="3272210" cy="281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272210" cy="249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89655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Posses </a:t>
            </a:r>
            <a:r>
              <a:rPr lang="en-US" sz="2200" dirty="0" smtClean="0">
                <a:solidFill>
                  <a:srgbClr val="FFFF00"/>
                </a:solidFill>
              </a:rPr>
              <a:t>high </a:t>
            </a:r>
            <a:r>
              <a:rPr lang="en-US" sz="2200" dirty="0">
                <a:solidFill>
                  <a:srgbClr val="FFFF00"/>
                </a:solidFill>
              </a:rPr>
              <a:t>tensile strength and young’s </a:t>
            </a:r>
            <a:r>
              <a:rPr lang="en-US" sz="2200" dirty="0" smtClean="0">
                <a:solidFill>
                  <a:srgbClr val="FFFF00"/>
                </a:solidFill>
              </a:rPr>
              <a:t>modulus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Also has </a:t>
            </a:r>
            <a:r>
              <a:rPr lang="en-US" sz="2200" dirty="0">
                <a:solidFill>
                  <a:srgbClr val="92D050"/>
                </a:solidFill>
              </a:rPr>
              <a:t>a </a:t>
            </a:r>
            <a:r>
              <a:rPr lang="en-US" sz="2200" dirty="0">
                <a:solidFill>
                  <a:srgbClr val="FFFF00"/>
                </a:solidFill>
              </a:rPr>
              <a:t>high specific strength </a:t>
            </a:r>
            <a:r>
              <a:rPr lang="en-US" sz="2200" dirty="0">
                <a:solidFill>
                  <a:srgbClr val="92D050"/>
                </a:solidFill>
              </a:rPr>
              <a:t>compared to steel and glass </a:t>
            </a:r>
            <a:r>
              <a:rPr lang="en-US" sz="2200" dirty="0" err="1" smtClean="0">
                <a:solidFill>
                  <a:srgbClr val="92D050"/>
                </a:solidFill>
              </a:rPr>
              <a:t>fibres</a:t>
            </a:r>
            <a:r>
              <a:rPr lang="en-US" sz="2200" dirty="0" smtClean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sz="2200" dirty="0" smtClean="0">
              <a:solidFill>
                <a:srgbClr val="92D05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92D050"/>
                </a:solidFill>
              </a:rPr>
              <a:t>Have </a:t>
            </a:r>
            <a:r>
              <a:rPr lang="en-US" sz="2200" dirty="0">
                <a:solidFill>
                  <a:srgbClr val="92D050"/>
                </a:solidFill>
              </a:rPr>
              <a:t>linear stress-strain characteristics, and appears to possess adequate fatigue resistance and acceptable creep.</a:t>
            </a:r>
            <a:endParaRPr lang="en-IN" sz="2200" dirty="0">
              <a:solidFill>
                <a:srgbClr val="92D050"/>
              </a:solidFill>
            </a:endParaRPr>
          </a:p>
          <a:p>
            <a:pPr algn="just"/>
            <a:endParaRPr lang="en-IN" sz="2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682</TotalTime>
  <Words>1968</Words>
  <Application>Microsoft Office PowerPoint</Application>
  <PresentationFormat>On-screen Show (4:3)</PresentationFormat>
  <Paragraphs>227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54</cp:revision>
  <dcterms:created xsi:type="dcterms:W3CDTF">2010-10-28T14:14:39Z</dcterms:created>
  <dcterms:modified xsi:type="dcterms:W3CDTF">2010-11-19T04:20:47Z</dcterms:modified>
</cp:coreProperties>
</file>