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7" r:id="rId2"/>
    <p:sldId id="258" r:id="rId3"/>
    <p:sldId id="280" r:id="rId4"/>
    <p:sldId id="281" r:id="rId5"/>
    <p:sldId id="259" r:id="rId6"/>
    <p:sldId id="282" r:id="rId7"/>
    <p:sldId id="266" r:id="rId8"/>
    <p:sldId id="261" r:id="rId9"/>
    <p:sldId id="260" r:id="rId10"/>
    <p:sldId id="262" r:id="rId11"/>
    <p:sldId id="263" r:id="rId12"/>
    <p:sldId id="264" r:id="rId13"/>
    <p:sldId id="270" r:id="rId14"/>
    <p:sldId id="271" r:id="rId15"/>
    <p:sldId id="272" r:id="rId16"/>
    <p:sldId id="267" r:id="rId17"/>
    <p:sldId id="268" r:id="rId18"/>
    <p:sldId id="269" r:id="rId19"/>
    <p:sldId id="278" r:id="rId20"/>
    <p:sldId id="273" r:id="rId21"/>
    <p:sldId id="274" r:id="rId22"/>
    <p:sldId id="275" r:id="rId23"/>
    <p:sldId id="276" r:id="rId24"/>
    <p:sldId id="277" r:id="rId25"/>
    <p:sldId id="283" r:id="rId26"/>
    <p:sldId id="285" r:id="rId27"/>
    <p:sldId id="284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9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97E3CF-F877-4B24-A639-F8DFB49B4D9D}" type="datetimeFigureOut">
              <a:rPr lang="en-US" smtClean="0"/>
              <a:pPr/>
              <a:t>11/19/2010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E44B1A-E1A4-4FE6-BB18-D3FF37DEE7F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E17F-EE0D-4333-B8D5-38C830886AD2}" type="datetimeFigureOut">
              <a:rPr lang="en-US" smtClean="0"/>
              <a:pPr/>
              <a:t>11/19/2010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A65F7-B0F6-41DD-AFEC-1EBF4613343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E17F-EE0D-4333-B8D5-38C830886AD2}" type="datetimeFigureOut">
              <a:rPr lang="en-US" smtClean="0"/>
              <a:pPr/>
              <a:t>11/19/2010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A65F7-B0F6-41DD-AFEC-1EBF4613343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E17F-EE0D-4333-B8D5-38C830886AD2}" type="datetimeFigureOut">
              <a:rPr lang="en-US" smtClean="0"/>
              <a:pPr/>
              <a:t>11/19/2010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A65F7-B0F6-41DD-AFEC-1EBF4613343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E17F-EE0D-4333-B8D5-38C830886AD2}" type="datetimeFigureOut">
              <a:rPr lang="en-US" smtClean="0"/>
              <a:pPr/>
              <a:t>11/19/2010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A65F7-B0F6-41DD-AFEC-1EBF4613343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E17F-EE0D-4333-B8D5-38C830886AD2}" type="datetimeFigureOut">
              <a:rPr lang="en-US" smtClean="0"/>
              <a:pPr/>
              <a:t>11/19/2010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A65F7-B0F6-41DD-AFEC-1EBF4613343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E17F-EE0D-4333-B8D5-38C830886AD2}" type="datetimeFigureOut">
              <a:rPr lang="en-US" smtClean="0"/>
              <a:pPr/>
              <a:t>11/19/2010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A65F7-B0F6-41DD-AFEC-1EBF4613343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E17F-EE0D-4333-B8D5-38C830886AD2}" type="datetimeFigureOut">
              <a:rPr lang="en-US" smtClean="0"/>
              <a:pPr/>
              <a:t>11/19/2010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A65F7-B0F6-41DD-AFEC-1EBF4613343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E17F-EE0D-4333-B8D5-38C830886AD2}" type="datetimeFigureOut">
              <a:rPr lang="en-US" smtClean="0"/>
              <a:pPr/>
              <a:t>11/19/2010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A65F7-B0F6-41DD-AFEC-1EBF4613343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E17F-EE0D-4333-B8D5-38C830886AD2}" type="datetimeFigureOut">
              <a:rPr lang="en-US" smtClean="0"/>
              <a:pPr/>
              <a:t>11/19/2010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A65F7-B0F6-41DD-AFEC-1EBF4613343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E17F-EE0D-4333-B8D5-38C830886AD2}" type="datetimeFigureOut">
              <a:rPr lang="en-US" smtClean="0"/>
              <a:pPr/>
              <a:t>11/19/2010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A65F7-B0F6-41DD-AFEC-1EBF4613343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E17F-EE0D-4333-B8D5-38C830886AD2}" type="datetimeFigureOut">
              <a:rPr lang="en-US" smtClean="0"/>
              <a:pPr/>
              <a:t>11/19/2010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A65F7-B0F6-41DD-AFEC-1EBF4613343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24000"/>
            <a:lum/>
          </a:blip>
          <a:srcRect/>
          <a:stretch>
            <a:fillRect l="-14000" r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CE17F-EE0D-4333-B8D5-38C830886AD2}" type="datetimeFigureOut">
              <a:rPr lang="en-US" smtClean="0"/>
              <a:pPr/>
              <a:t>11/19/2010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A65F7-B0F6-41DD-AFEC-1EBF4613343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" TargetMode="External"/><Relationship Id="rId2" Type="http://schemas.openxmlformats.org/officeDocument/2006/relationships/hyperlink" Target="http://www.wikipedia.com/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75000"/>
            <a:lum/>
          </a:blip>
          <a:srcRect/>
          <a:stretch>
            <a:fillRect l="-14000" r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04800"/>
            <a:ext cx="7772400" cy="3273599"/>
          </a:xfrm>
        </p:spPr>
        <p:txBody>
          <a:bodyPr/>
          <a:lstStyle/>
          <a:p>
            <a:r>
              <a:rPr lang="en-US" dirty="0" smtClean="0"/>
              <a:t>  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3886200"/>
            <a:ext cx="6019800" cy="1752600"/>
          </a:xfrm>
        </p:spPr>
        <p:txBody>
          <a:bodyPr/>
          <a:lstStyle/>
          <a:p>
            <a:r>
              <a:rPr lang="en-US" u="sng" dirty="0" smtClean="0">
                <a:solidFill>
                  <a:srgbClr val="002060"/>
                </a:solidFill>
              </a:rPr>
              <a:t>Prepared by:   </a:t>
            </a:r>
          </a:p>
          <a:p>
            <a:pPr algn="r"/>
            <a:r>
              <a:rPr lang="en-US" u="sng" dirty="0" smtClean="0">
                <a:solidFill>
                  <a:srgbClr val="002060"/>
                </a:solidFill>
              </a:rPr>
              <a:t>HARSH SONI </a:t>
            </a:r>
          </a:p>
          <a:p>
            <a:pPr algn="r"/>
            <a:r>
              <a:rPr lang="en-US" u="sng" dirty="0" smtClean="0">
                <a:solidFill>
                  <a:srgbClr val="002060"/>
                </a:solidFill>
              </a:rPr>
              <a:t>SD 1910</a:t>
            </a:r>
            <a:endParaRPr lang="en-US" u="sng" dirty="0">
              <a:solidFill>
                <a:srgbClr val="00206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8200" y="1600200"/>
            <a:ext cx="7162800" cy="9233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Self curing concrete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dirty="0" smtClean="0"/>
              <a:t>(…</a:t>
            </a:r>
            <a:r>
              <a:rPr lang="en-US" sz="2800" dirty="0" err="1" smtClean="0"/>
              <a:t>cntd</a:t>
            </a:r>
            <a:r>
              <a:rPr lang="en-US" sz="2800" dirty="0" smtClean="0"/>
              <a:t>)  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5200" y="1295400"/>
            <a:ext cx="5410200" cy="48307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 If  the evaporation of moisture from concrete are not prevented properly it may results in plastic shrinkage cracks, poorly formed hydrated products, finishing problems and other surface defects.</a:t>
            </a:r>
          </a:p>
          <a:p>
            <a:endParaRPr lang="en-US" dirty="0" smtClean="0"/>
          </a:p>
          <a:p>
            <a:r>
              <a:rPr lang="en-US" dirty="0" smtClean="0"/>
              <a:t>Sometimes concrete is placed in some inaccessible , difficult or far places. Where curing cannot be properly done or supervised.</a:t>
            </a:r>
            <a:endParaRPr lang="en-US" dirty="0"/>
          </a:p>
        </p:txBody>
      </p:sp>
      <p:pic>
        <p:nvPicPr>
          <p:cNvPr id="3075" name="Picture 3" descr="E:\harsh\cept\hhs seminar\selfcuring\photo\13168_im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219200"/>
            <a:ext cx="3048000" cy="2349795"/>
          </a:xfrm>
          <a:prstGeom prst="rect">
            <a:avLst/>
          </a:prstGeom>
          <a:noFill/>
        </p:spPr>
      </p:pic>
      <p:pic>
        <p:nvPicPr>
          <p:cNvPr id="8" name="Picture 2" descr="E:\harsh\cept\hhs seminar\selfcuring\photo\2009061811195626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3886200"/>
            <a:ext cx="3244736" cy="26717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105400" y="304800"/>
            <a:ext cx="358140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/>
              <a:t>How to find out the rate of evaporation?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Drying behavior of   concrete depends upon air temperature, relative humidity , concrete temperature and wind    condition.</a:t>
            </a:r>
          </a:p>
          <a:p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Figure shows drying behavior as per </a:t>
            </a:r>
            <a:r>
              <a:rPr lang="en-US" sz="2400" dirty="0" err="1" smtClean="0"/>
              <a:t>learch’s</a:t>
            </a:r>
            <a:r>
              <a:rPr lang="en-US" sz="2400" dirty="0" smtClean="0"/>
              <a:t>       investigation.   </a:t>
            </a:r>
          </a:p>
          <a:p>
            <a:r>
              <a:rPr lang="en-US" sz="2400" dirty="0" smtClean="0"/>
              <a:t> 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(Based on ACI:305 R-5)                 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endParaRPr lang="en-US" sz="24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                      </a:t>
            </a:r>
            <a:endParaRPr lang="en-US" dirty="0"/>
          </a:p>
        </p:txBody>
      </p:sp>
      <p:pic>
        <p:nvPicPr>
          <p:cNvPr id="1027" name="Picture 3" descr="E:\harsh\cept\hhs seminar\selfcuring\photo\tq_0703_SI_0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57200"/>
            <a:ext cx="4981303" cy="6096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000" u="sng" dirty="0" smtClean="0"/>
              <a:t>How the self curing is being done?</a:t>
            </a:r>
            <a:endParaRPr lang="en-US" sz="40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Membrane forming curing compounds are used to retard the loss of water from concrete during the early age.</a:t>
            </a:r>
          </a:p>
          <a:p>
            <a:r>
              <a:rPr lang="en-US" dirty="0" smtClean="0"/>
              <a:t> They are used not only for curing fresh concrete but also further curing after removal of formwork.</a:t>
            </a:r>
          </a:p>
          <a:p>
            <a:r>
              <a:rPr lang="en-US" dirty="0" smtClean="0"/>
              <a:t> Application of these compounds seals the concrete surface effectively by forming monomolecular film on the surface.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 Membrane forming curing   compounds is a long chain of     hydrocarbon molecules.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   Which forms monomolecular film on the surface of the concrete immediately after placing.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600" dirty="0" smtClean="0"/>
              <a:t>        H          </a:t>
            </a:r>
            <a:r>
              <a:rPr lang="en-US" sz="1600" dirty="0" err="1" smtClean="0"/>
              <a:t>H</a:t>
            </a:r>
            <a:r>
              <a:rPr lang="en-US" sz="1600" dirty="0" smtClean="0"/>
              <a:t>           </a:t>
            </a:r>
            <a:r>
              <a:rPr lang="en-US" sz="1600" dirty="0" err="1" smtClean="0"/>
              <a:t>H</a:t>
            </a: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        |           |           |</a:t>
            </a:r>
          </a:p>
          <a:p>
            <a:pPr>
              <a:buNone/>
            </a:pPr>
            <a:r>
              <a:rPr lang="en-US" sz="1600" dirty="0" smtClean="0"/>
              <a:t>   H-C-H  </a:t>
            </a:r>
            <a:r>
              <a:rPr lang="en-US" sz="1600" dirty="0" err="1" smtClean="0"/>
              <a:t>H-C-H</a:t>
            </a:r>
            <a:r>
              <a:rPr lang="en-US" sz="1600" dirty="0" smtClean="0"/>
              <a:t>  H-C-H </a:t>
            </a:r>
          </a:p>
          <a:p>
            <a:pPr>
              <a:buNone/>
            </a:pPr>
            <a:r>
              <a:rPr lang="en-US" sz="1600" dirty="0" smtClean="0"/>
              <a:t>        |          |           |</a:t>
            </a:r>
          </a:p>
          <a:p>
            <a:pPr>
              <a:buNone/>
            </a:pPr>
            <a:r>
              <a:rPr lang="en-US" sz="1600" dirty="0" smtClean="0"/>
              <a:t>   H-C-H  </a:t>
            </a:r>
            <a:r>
              <a:rPr lang="en-US" sz="1600" dirty="0" err="1" smtClean="0"/>
              <a:t>H-C-H</a:t>
            </a:r>
            <a:r>
              <a:rPr lang="en-US" sz="1600" dirty="0" smtClean="0"/>
              <a:t>  H-C-H </a:t>
            </a:r>
          </a:p>
          <a:p>
            <a:pPr>
              <a:buNone/>
            </a:pPr>
            <a:r>
              <a:rPr lang="en-US" sz="1600" dirty="0" smtClean="0"/>
              <a:t>        |          |           |</a:t>
            </a:r>
          </a:p>
          <a:p>
            <a:pPr>
              <a:buNone/>
            </a:pPr>
            <a:r>
              <a:rPr lang="en-US" sz="1600" dirty="0" smtClean="0"/>
              <a:t>   H-C-H  </a:t>
            </a:r>
            <a:r>
              <a:rPr lang="en-US" sz="1600" dirty="0" err="1" smtClean="0"/>
              <a:t>H-C-H</a:t>
            </a:r>
            <a:r>
              <a:rPr lang="en-US" sz="1600" dirty="0" smtClean="0"/>
              <a:t>  H-C-H </a:t>
            </a:r>
          </a:p>
          <a:p>
            <a:pPr>
              <a:buNone/>
            </a:pPr>
            <a:r>
              <a:rPr lang="en-US" sz="1600" dirty="0" smtClean="0"/>
              <a:t>        |          |           |</a:t>
            </a:r>
          </a:p>
          <a:p>
            <a:pPr>
              <a:buNone/>
            </a:pPr>
            <a:r>
              <a:rPr lang="en-US" sz="1600" dirty="0" smtClean="0"/>
              <a:t>   H-C-H  </a:t>
            </a:r>
            <a:r>
              <a:rPr lang="en-US" sz="1600" dirty="0" err="1" smtClean="0"/>
              <a:t>H-C-H</a:t>
            </a:r>
            <a:r>
              <a:rPr lang="en-US" sz="1600" dirty="0" smtClean="0"/>
              <a:t>  H-C-H </a:t>
            </a:r>
          </a:p>
          <a:p>
            <a:pPr>
              <a:buNone/>
            </a:pPr>
            <a:r>
              <a:rPr lang="en-US" sz="1600" dirty="0" smtClean="0"/>
              <a:t>       |            |          |</a:t>
            </a:r>
          </a:p>
          <a:p>
            <a:pPr>
              <a:buNone/>
            </a:pPr>
            <a:r>
              <a:rPr lang="en-US" sz="1600" dirty="0" smtClean="0"/>
              <a:t>      O           </a:t>
            </a:r>
            <a:r>
              <a:rPr lang="en-US" sz="1600" dirty="0" err="1" smtClean="0"/>
              <a:t>O</a:t>
            </a:r>
            <a:r>
              <a:rPr lang="en-US" sz="1600" dirty="0" smtClean="0"/>
              <a:t>         </a:t>
            </a:r>
            <a:r>
              <a:rPr lang="en-US" sz="1600" dirty="0" err="1" smtClean="0"/>
              <a:t>O</a:t>
            </a:r>
            <a:r>
              <a:rPr lang="en-US" sz="1600" dirty="0" smtClean="0"/>
              <a:t>  </a:t>
            </a:r>
          </a:p>
          <a:p>
            <a:pPr>
              <a:buNone/>
            </a:pPr>
            <a:r>
              <a:rPr lang="en-US" sz="1600" dirty="0" smtClean="0"/>
              <a:t>       |           |          |</a:t>
            </a:r>
          </a:p>
          <a:p>
            <a:pPr>
              <a:buNone/>
            </a:pPr>
            <a:r>
              <a:rPr lang="en-US" sz="1600" dirty="0" smtClean="0"/>
              <a:t>       H          </a:t>
            </a:r>
            <a:r>
              <a:rPr lang="en-US" sz="1600" dirty="0" err="1" smtClean="0"/>
              <a:t>H</a:t>
            </a:r>
            <a:r>
              <a:rPr lang="en-US" sz="1600" dirty="0" smtClean="0"/>
              <a:t>          </a:t>
            </a:r>
            <a:r>
              <a:rPr lang="en-US" sz="1600" dirty="0" err="1" smtClean="0"/>
              <a:t>H</a:t>
            </a:r>
            <a:r>
              <a:rPr lang="en-US" sz="1600" dirty="0" smtClean="0"/>
              <a:t>  </a:t>
            </a:r>
            <a:endParaRPr lang="en-US" sz="1600" dirty="0"/>
          </a:p>
        </p:txBody>
      </p:sp>
      <p:sp>
        <p:nvSpPr>
          <p:cNvPr id="4" name="Rectangle 3"/>
          <p:cNvSpPr/>
          <p:nvPr/>
        </p:nvSpPr>
        <p:spPr>
          <a:xfrm>
            <a:off x="304800" y="4038600"/>
            <a:ext cx="3276600" cy="1143000"/>
          </a:xfrm>
          <a:prstGeom prst="rect">
            <a:avLst/>
          </a:prstGeom>
          <a:solidFill>
            <a:schemeClr val="tx2">
              <a:lumMod val="20000"/>
              <a:lumOff val="80000"/>
              <a:alpha val="42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04800" y="1066800"/>
            <a:ext cx="3276600" cy="2971800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04800" y="5181600"/>
            <a:ext cx="3276600" cy="838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733800" y="1295400"/>
            <a:ext cx="461665" cy="29718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        CURING COMPOUND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3581400" y="4191000"/>
            <a:ext cx="914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581400" y="5105400"/>
            <a:ext cx="914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733800" y="4191000"/>
            <a:ext cx="461665" cy="1062649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    WATER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733800" y="5181600"/>
            <a:ext cx="461665" cy="10668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       CONC.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267200" y="304800"/>
            <a:ext cx="46482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400" dirty="0" smtClean="0"/>
              <a:t>The  compound molecules is primarily hydrophobic in nature with hydrophilic terminal group.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/>
              <a:t>   </a:t>
            </a:r>
            <a:r>
              <a:rPr lang="en-US" sz="2400" b="1" dirty="0" smtClean="0"/>
              <a:t>Hydrophilic</a:t>
            </a:r>
            <a:r>
              <a:rPr lang="en-US" sz="2400" dirty="0" smtClean="0"/>
              <a:t> terminal group  attaches it self to the film of bleeding water.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/>
              <a:t> While the long </a:t>
            </a:r>
            <a:r>
              <a:rPr lang="en-US" sz="2400" b="1" dirty="0" smtClean="0"/>
              <a:t>Hydrophobic </a:t>
            </a:r>
            <a:r>
              <a:rPr lang="en-US" sz="2400" dirty="0" smtClean="0"/>
              <a:t>chain maintains a vertical orientation away from the bleeding water.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/>
              <a:t>  Water molecules do not possess sufficient energy to escape through the hydrophobic layer.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/>
              <a:t> Which results into quick reduction in the evaporation loss.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228600" y="228600"/>
            <a:ext cx="3124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/>
              <a:t>MECHANISM:</a:t>
            </a:r>
            <a:endParaRPr lang="en-US" sz="32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685800"/>
            <a:ext cx="6096000" cy="5440363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400" dirty="0" smtClean="0"/>
              <a:t>The hydrophobic effect represents the tendency of water to exclude non-polar molecules. The effect originates from the disruption of highly dynamic hydrogen bonds between molecules of liquid.</a:t>
            </a:r>
          </a:p>
          <a:p>
            <a:r>
              <a:rPr lang="en-US" sz="2400" dirty="0" smtClean="0"/>
              <a:t>A </a:t>
            </a:r>
            <a:r>
              <a:rPr lang="en-US" sz="2400" b="1" dirty="0" smtClean="0"/>
              <a:t>hydrophilic</a:t>
            </a:r>
            <a:r>
              <a:rPr lang="en-US" sz="2400" dirty="0" smtClean="0"/>
              <a:t> molecule or portion of a molecule is one that has a tendency to interact with or be dissolved by water.    </a:t>
            </a:r>
          </a:p>
          <a:p>
            <a:pPr algn="just"/>
            <a:r>
              <a:rPr lang="en-US" sz="2400" dirty="0" smtClean="0"/>
              <a:t>A pure hydrocarbon molecule, is incapable of forming hydrogen bonds with water.  </a:t>
            </a:r>
          </a:p>
          <a:p>
            <a:pPr algn="just"/>
            <a:r>
              <a:rPr lang="en-US" sz="2400" dirty="0" smtClean="0"/>
              <a:t>The hydrogen bonds are partially reconstructed by building a water "cage" around the compound molecule.</a:t>
            </a:r>
          </a:p>
          <a:p>
            <a:pPr algn="just"/>
            <a:r>
              <a:rPr lang="en-US" sz="2400" dirty="0" smtClean="0"/>
              <a:t>The water molecules that form the "cage“ have substantially restricted </a:t>
            </a:r>
            <a:r>
              <a:rPr lang="en-US" sz="2400" dirty="0" err="1" smtClean="0"/>
              <a:t>mobilities</a:t>
            </a:r>
            <a:r>
              <a:rPr lang="en-US" sz="2400" dirty="0" smtClean="0"/>
              <a:t>. </a:t>
            </a:r>
            <a:endParaRPr lang="en-US" sz="2400" dirty="0"/>
          </a:p>
        </p:txBody>
      </p:sp>
      <p:pic>
        <p:nvPicPr>
          <p:cNvPr id="4098" name="Picture 2" descr="E:\harsh\cept\hhs seminar\selfcuring\photo\568px-Water_drop_on_a_lea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533400"/>
            <a:ext cx="2362200" cy="2667000"/>
          </a:xfrm>
          <a:prstGeom prst="rect">
            <a:avLst/>
          </a:prstGeom>
          <a:noFill/>
        </p:spPr>
      </p:pic>
      <p:pic>
        <p:nvPicPr>
          <p:cNvPr id="4099" name="Picture 3" descr="E:\harsh\cept\hhs seminar\selfcuring\photo\800px-Dew_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581400"/>
            <a:ext cx="2438400" cy="2286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304800"/>
          <a:ext cx="4953000" cy="60197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53000"/>
              </a:tblGrid>
              <a:tr h="863455">
                <a:tc>
                  <a:txBody>
                    <a:bodyPr/>
                    <a:lstStyle/>
                    <a:p>
                      <a:pPr algn="ctr"/>
                      <a:r>
                        <a:rPr lang="en-US" sz="2800" u="sng" dirty="0" smtClean="0"/>
                        <a:t>TYPES OF COMPOUNDS:</a:t>
                      </a:r>
                      <a:endParaRPr lang="en-US" sz="2800" dirty="0"/>
                    </a:p>
                  </a:txBody>
                  <a:tcPr/>
                </a:tc>
              </a:tr>
              <a:tr h="1289086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 smtClean="0"/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a)</a:t>
                      </a:r>
                      <a:r>
                        <a:rPr lang="en-US" sz="2400" baseline="0" dirty="0" smtClean="0"/>
                        <a:t>   </a:t>
                      </a:r>
                      <a:r>
                        <a:rPr lang="en-US" sz="2400" dirty="0" smtClean="0"/>
                        <a:t>Synthetic resin</a:t>
                      </a:r>
                    </a:p>
                    <a:p>
                      <a:pPr algn="just"/>
                      <a:endParaRPr lang="en-US" sz="2400" dirty="0"/>
                    </a:p>
                  </a:txBody>
                  <a:tcPr/>
                </a:tc>
              </a:tr>
              <a:tr h="1289086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 smtClean="0"/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b)   Wax</a:t>
                      </a:r>
                    </a:p>
                    <a:p>
                      <a:pPr algn="just"/>
                      <a:endParaRPr lang="en-US" sz="2400" dirty="0"/>
                    </a:p>
                  </a:txBody>
                  <a:tcPr/>
                </a:tc>
              </a:tr>
              <a:tr h="1289086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 smtClean="0"/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c)   Acrylic</a:t>
                      </a:r>
                    </a:p>
                    <a:p>
                      <a:pPr algn="just"/>
                      <a:endParaRPr lang="en-US" sz="2400" dirty="0"/>
                    </a:p>
                  </a:txBody>
                  <a:tcPr/>
                </a:tc>
              </a:tr>
              <a:tr h="1289086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 smtClean="0"/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d)   chlorinated rubber</a:t>
                      </a:r>
                    </a:p>
                    <a:p>
                      <a:pPr algn="just"/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146" name="Picture 2" descr="E:\harsh\cept\hhs seminar\selfcuring\photo\Sapuan_akrili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0" y="3200400"/>
            <a:ext cx="3352800" cy="1905000"/>
          </a:xfrm>
          <a:prstGeom prst="rect">
            <a:avLst/>
          </a:prstGeom>
          <a:noFill/>
        </p:spPr>
      </p:pic>
      <p:pic>
        <p:nvPicPr>
          <p:cNvPr id="6148" name="Picture 4" descr="E:\harsh\cept\hhs seminar\selfcuring\photo\brickimag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457200"/>
            <a:ext cx="3429000" cy="1524000"/>
          </a:xfrm>
          <a:prstGeom prst="rect">
            <a:avLst/>
          </a:prstGeom>
          <a:noFill/>
        </p:spPr>
      </p:pic>
      <p:pic>
        <p:nvPicPr>
          <p:cNvPr id="8" name="Picture 3" descr="E:\harsh\cept\hhs seminar\selfcuring\photo\spa-wax-2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5000" y="1820142"/>
            <a:ext cx="2743200" cy="1583589"/>
          </a:xfrm>
          <a:prstGeom prst="rect">
            <a:avLst/>
          </a:prstGeom>
          <a:noFill/>
        </p:spPr>
      </p:pic>
      <p:pic>
        <p:nvPicPr>
          <p:cNvPr id="6149" name="Picture 5" descr="E:\harsh\cept\hhs seminar\selfcuring\photo\C rubber 00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86400" y="4876800"/>
            <a:ext cx="3066288" cy="1752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94666"/>
                <a:gridCol w="5249334"/>
              </a:tblGrid>
              <a:tr h="1431260"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TYPE OF COMPOUND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 DESCRIPTION</a:t>
                      </a:r>
                      <a:endParaRPr lang="en-US" dirty="0"/>
                    </a:p>
                  </a:txBody>
                  <a:tcPr/>
                </a:tc>
              </a:tr>
              <a:tr h="54267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resin</a:t>
                      </a:r>
                      <a:r>
                        <a:rPr lang="en-US" sz="2400" baseline="0" dirty="0" smtClean="0"/>
                        <a:t> and wax based curing compound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US" sz="2400" dirty="0" smtClean="0"/>
                        <a:t>They seals</a:t>
                      </a:r>
                      <a:r>
                        <a:rPr lang="en-US" sz="2400" baseline="0" dirty="0" smtClean="0"/>
                        <a:t> the concrete effectively.</a:t>
                      </a:r>
                    </a:p>
                    <a:p>
                      <a:pPr algn="l">
                        <a:buFont typeface="Arial" pitchFamily="34" charset="0"/>
                        <a:buChar char="•"/>
                      </a:pPr>
                      <a:endParaRPr lang="en-US" sz="2400" baseline="0" dirty="0" smtClean="0"/>
                    </a:p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US" sz="2400" baseline="0" dirty="0" smtClean="0"/>
                        <a:t> with the time their efficiency will get  reduced.</a:t>
                      </a:r>
                    </a:p>
                    <a:p>
                      <a:pPr algn="l">
                        <a:buFont typeface="Arial" pitchFamily="34" charset="0"/>
                        <a:buChar char="•"/>
                      </a:pPr>
                      <a:endParaRPr lang="en-US" sz="2400" baseline="0" dirty="0" smtClean="0"/>
                    </a:p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US" sz="2400" baseline="0" dirty="0" smtClean="0"/>
                        <a:t> if plastering is required to be done the surface can be washed off with hot water.</a:t>
                      </a:r>
                    </a:p>
                    <a:p>
                      <a:pPr algn="l">
                        <a:buFont typeface="Arial" pitchFamily="34" charset="0"/>
                        <a:buChar char="•"/>
                      </a:pPr>
                      <a:endParaRPr lang="en-US" sz="2400" baseline="0" dirty="0" smtClean="0"/>
                    </a:p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US" sz="2400" baseline="0" dirty="0" smtClean="0"/>
                        <a:t> it gives an average  efficiency of about  80%.</a:t>
                      </a:r>
                    </a:p>
                    <a:p>
                      <a:pPr algn="ctr"/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94666"/>
                <a:gridCol w="5249334"/>
              </a:tblGrid>
              <a:tr h="11887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TYPE OF COMPOUND</a:t>
                      </a:r>
                    </a:p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DESCRIPTION</a:t>
                      </a:r>
                    </a:p>
                    <a:p>
                      <a:endParaRPr lang="en-US" sz="2400" dirty="0"/>
                    </a:p>
                  </a:txBody>
                  <a:tcPr/>
                </a:tc>
              </a:tr>
              <a:tr h="301752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Acrylic based membrane forming curing compound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400" dirty="0" smtClean="0"/>
                        <a:t> They seals</a:t>
                      </a:r>
                      <a:r>
                        <a:rPr lang="en-US" sz="2400" baseline="0" dirty="0" smtClean="0"/>
                        <a:t> the concrete effectively.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sz="24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400" baseline="0" dirty="0" smtClean="0"/>
                        <a:t> additional advantage of having better adhesion of subsequent plaster. It does not need to be washed with hot water.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400" baseline="0" dirty="0" smtClean="0"/>
                        <a:t> better bonding for plaster.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n-US" sz="2400" dirty="0"/>
                    </a:p>
                  </a:txBody>
                  <a:tcPr/>
                </a:tc>
              </a:tr>
              <a:tr h="265176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Chlorinated rubber type compound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400" baseline="0" dirty="0" smtClean="0"/>
                        <a:t> it does not only protect concrete from drying out but also fill the minute pores in the surface of concrete.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n-US" sz="2400" baseline="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400" baseline="0" dirty="0" smtClean="0"/>
                        <a:t> the surface film will wear out eventually.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-1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/>
              </a:tblGrid>
              <a:tr h="1075274">
                <a:tc>
                  <a:txBody>
                    <a:bodyPr/>
                    <a:lstStyle/>
                    <a:p>
                      <a:r>
                        <a:rPr lang="en-US" sz="3200" u="sng" dirty="0" smtClean="0"/>
                        <a:t>APPLICATION  PROCEDURE</a:t>
                      </a:r>
                      <a:endParaRPr lang="en-US" sz="3200" u="sng" dirty="0"/>
                    </a:p>
                  </a:txBody>
                  <a:tcPr/>
                </a:tc>
              </a:tr>
              <a:tr h="1062607"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US" sz="2400" u="none" dirty="0" smtClean="0"/>
                        <a:t> It is applied by brushing or by spraying  while  the concrete is      </a:t>
                      </a:r>
                      <a:r>
                        <a:rPr lang="en-US" sz="2400" u="none" baseline="0" dirty="0" smtClean="0"/>
                        <a:t>          </a:t>
                      </a:r>
                      <a:r>
                        <a:rPr lang="en-US" sz="2400" u="none" dirty="0" smtClean="0"/>
                        <a:t>wet.</a:t>
                      </a:r>
                      <a:endParaRPr lang="en-US" sz="2400" u="none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062607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400" u="none" dirty="0" smtClean="0"/>
                        <a:t>  In the case of beam and column the application is done after removal of  formwork</a:t>
                      </a:r>
                      <a:endParaRPr lang="en-US" sz="2400" u="none" dirty="0"/>
                    </a:p>
                  </a:txBody>
                  <a:tcPr/>
                </a:tc>
              </a:tr>
              <a:tr h="1062607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400" u="none" dirty="0" smtClean="0"/>
                        <a:t> In case of road and pavements the curing compound is applied after texturing.</a:t>
                      </a:r>
                      <a:endParaRPr lang="en-US" sz="2400" u="none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532298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400" u="none" dirty="0" smtClean="0"/>
                        <a:t>  in case the concrete surface has dried, the surface should be sprayed with water and thoroughly wetted and made fully damp before curing compound is applied.</a:t>
                      </a:r>
                      <a:endParaRPr lang="en-US" sz="2400" u="none" dirty="0"/>
                    </a:p>
                  </a:txBody>
                  <a:tcPr/>
                </a:tc>
              </a:tr>
              <a:tr h="1062607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400" u="none" dirty="0" smtClean="0"/>
                        <a:t> the container of curing compound should be well stirred before use.</a:t>
                      </a:r>
                      <a:endParaRPr lang="en-US" sz="2400" u="none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u="sng" dirty="0" smtClean="0"/>
              <a:t>Liquid membrane forming compound: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Following types of compounds are included in it;</a:t>
            </a:r>
          </a:p>
          <a:p>
            <a:endParaRPr lang="en-US" sz="2800" dirty="0" smtClean="0"/>
          </a:p>
          <a:p>
            <a:pPr marL="514350" indent="-514350">
              <a:buFont typeface="+mj-lt"/>
              <a:buAutoNum type="alphaLcParenR"/>
            </a:pPr>
            <a:r>
              <a:rPr lang="en-US" sz="2800" dirty="0" smtClean="0"/>
              <a:t> clear or translucent without dye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2800" dirty="0" smtClean="0"/>
              <a:t> clear translucent with fugitive dye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2800" dirty="0" smtClean="0"/>
              <a:t> White pigmented</a:t>
            </a:r>
          </a:p>
          <a:p>
            <a:pPr marL="514350" indent="-514350">
              <a:buFont typeface="+mj-lt"/>
              <a:buAutoNum type="alphaLcParenR"/>
            </a:pPr>
            <a:endParaRPr lang="en-US" sz="2800" dirty="0" smtClean="0"/>
          </a:p>
          <a:p>
            <a:pPr marL="514350" indent="-514350">
              <a:buNone/>
            </a:pPr>
            <a:r>
              <a:rPr lang="en-US" sz="2800" b="1" dirty="0" smtClean="0"/>
              <a:t>•  The main performance specification for curing compounds: </a:t>
            </a:r>
          </a:p>
          <a:p>
            <a:pPr marL="514350" indent="-514350">
              <a:buNone/>
            </a:pPr>
            <a:endParaRPr lang="en-US" sz="2800" b="1" dirty="0" smtClean="0"/>
          </a:p>
          <a:p>
            <a:pPr marL="514350" indent="-514350">
              <a:buNone/>
            </a:pPr>
            <a:r>
              <a:rPr lang="en-US" sz="2600" dirty="0" smtClean="0"/>
              <a:t>        ASTM C-309 Liquid Membrane – Forming Compounds for Curing Concrete. The curing  compound shall not allow the concrete specimen to lose more than 0.55kg /m² of water in 72 hours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What is curing of concrete?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/>
              <a:t>Curing is the maintenance of a satisfactory moisture content and temperature in concrete for a period of time immediately following placing and finishing so that the desired properties may develop.</a:t>
            </a:r>
          </a:p>
          <a:p>
            <a:pPr algn="just"/>
            <a:endParaRPr lang="en-US" sz="2800" dirty="0" smtClean="0"/>
          </a:p>
          <a:p>
            <a:pPr algn="just"/>
            <a:r>
              <a:rPr lang="en-US" sz="2800" dirty="0" smtClean="0"/>
              <a:t>Curing has a strong influence on the properties of hardened concrete ; proper curing will increase, durability, strength,  </a:t>
            </a:r>
            <a:r>
              <a:rPr lang="en-US" sz="2800" dirty="0" err="1" smtClean="0"/>
              <a:t>watertightness</a:t>
            </a:r>
            <a:r>
              <a:rPr lang="en-US" sz="2800" dirty="0" smtClean="0"/>
              <a:t>, abrasion resistance, volume stability, and resistance to freezing and thawing etc.</a:t>
            </a:r>
            <a:endParaRPr lang="en-US" sz="28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3200" b="1" u="sng" dirty="0" smtClean="0"/>
              <a:t> White-pigmented concrete curing compounds</a:t>
            </a:r>
            <a:endParaRPr lang="en-US" sz="32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lnSpcReduction="10000"/>
          </a:bodyPr>
          <a:lstStyle/>
          <a:p>
            <a:endParaRPr lang="en-US" sz="2800" dirty="0" smtClean="0"/>
          </a:p>
          <a:p>
            <a:r>
              <a:rPr lang="en-US" sz="2800" dirty="0" smtClean="0"/>
              <a:t> White-pigmented concrete curing compounds are </a:t>
            </a:r>
            <a:r>
              <a:rPr lang="en-US" sz="2800" b="1" dirty="0" smtClean="0"/>
              <a:t>wax-based</a:t>
            </a:r>
            <a:r>
              <a:rPr lang="en-US" sz="2800" dirty="0" smtClean="0"/>
              <a:t> dispersions with selected white pigments.</a:t>
            </a:r>
          </a:p>
          <a:p>
            <a:endParaRPr lang="en-US" sz="2800" dirty="0" smtClean="0"/>
          </a:p>
          <a:p>
            <a:r>
              <a:rPr lang="en-US" sz="2800" dirty="0" smtClean="0"/>
              <a:t> When properly applied, which optimizes water retention. The white pigment reflects the sun's rays and helps to keep the concrete surface cooler and prevent excessive heat buildup.</a:t>
            </a:r>
          </a:p>
          <a:p>
            <a:endParaRPr lang="en-US" sz="2800" dirty="0" smtClean="0"/>
          </a:p>
          <a:p>
            <a:r>
              <a:rPr lang="en-US" sz="2800" dirty="0" smtClean="0"/>
              <a:t>It is ideal for application on exterior, horizontal surfaces, such as highways, airports pavements.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>
            <a:normAutofit/>
          </a:bodyPr>
          <a:lstStyle/>
          <a:p>
            <a:pPr algn="l"/>
            <a:r>
              <a:rPr lang="en-US" sz="4000" b="1" u="sng" dirty="0" smtClean="0"/>
              <a:t>Advantages</a:t>
            </a:r>
            <a:endParaRPr lang="en-US" sz="40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305800" cy="5867400"/>
          </a:xfrm>
        </p:spPr>
        <p:txBody>
          <a:bodyPr>
            <a:noAutofit/>
          </a:bodyPr>
          <a:lstStyle/>
          <a:p>
            <a:r>
              <a:rPr lang="en-US" sz="2800" dirty="0" smtClean="0"/>
              <a:t>When properly applied, provides a premium-grade film, which optimizes water retention. </a:t>
            </a:r>
          </a:p>
          <a:p>
            <a:r>
              <a:rPr lang="en-US" sz="2800" dirty="0" smtClean="0"/>
              <a:t>Protects by reflecting the sun's rays to keep the concrete surface cooler and prevent excessive heat buildup, which can cause thermal cracking. </a:t>
            </a:r>
          </a:p>
          <a:p>
            <a:r>
              <a:rPr lang="en-US" sz="2800" dirty="0" smtClean="0"/>
              <a:t>Furnished as a ready-to-use, true water-based compound. Produces hard, dense concrete ... minimizes hair checking, thermal cracking, dusting and other defects. </a:t>
            </a:r>
          </a:p>
          <a:p>
            <a:r>
              <a:rPr lang="en-US" sz="2800" dirty="0" smtClean="0"/>
              <a:t>Offers a compressive strength significantly greater than improperly or uncured concrete. </a:t>
            </a:r>
          </a:p>
          <a:p>
            <a:r>
              <a:rPr lang="en-US" sz="2800" dirty="0" smtClean="0"/>
              <a:t>Improves resistance to the abrasion and corrosive actions of salts and chemicals ... minimizes shrinkage.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   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b="1" u="sng" dirty="0" smtClean="0"/>
              <a:t>Application method</a:t>
            </a:r>
            <a:endParaRPr lang="en-US" u="sng" dirty="0" smtClean="0"/>
          </a:p>
          <a:p>
            <a:r>
              <a:rPr lang="en-US" sz="3000" dirty="0" smtClean="0"/>
              <a:t>Spray on in one even coat with a hand or power sprayer as soon as the surface water disappears from concrete surface.</a:t>
            </a:r>
          </a:p>
          <a:p>
            <a:pPr>
              <a:buNone/>
            </a:pPr>
            <a:r>
              <a:rPr lang="en-US" u="sng" dirty="0" smtClean="0"/>
              <a:t> </a:t>
            </a:r>
            <a:r>
              <a:rPr lang="en-US" b="1" u="sng" dirty="0" smtClean="0"/>
              <a:t>Precautions</a:t>
            </a:r>
          </a:p>
          <a:p>
            <a:r>
              <a:rPr lang="en-US" sz="3000" dirty="0" smtClean="0"/>
              <a:t>Keep from freezing. Do not apply when the temperature of the air and/or the concrete is less than 40º F (4º C). </a:t>
            </a:r>
          </a:p>
          <a:p>
            <a:r>
              <a:rPr lang="en-US" sz="3000" dirty="0" smtClean="0"/>
              <a:t>Do not mix or dilute with any other products or liquids. </a:t>
            </a:r>
          </a:p>
          <a:p>
            <a:r>
              <a:rPr lang="en-US" sz="3000" dirty="0" smtClean="0"/>
              <a:t>Do not use on surfaces that are later to be painted, tiled, hardened, sealed or treated in any manner. Not recommended for use on residential applications.</a:t>
            </a:r>
          </a:p>
          <a:p>
            <a:r>
              <a:rPr lang="en-US" sz="3000" dirty="0" smtClean="0"/>
              <a:t> It is applied in two coats. If needed more coat may be applied.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200" b="1" u="sng" dirty="0" smtClean="0"/>
              <a:t>Resin-Based, Water-Based Concrete Curing Compound:</a:t>
            </a:r>
            <a:endParaRPr lang="en-US" sz="32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763000" cy="5257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u="sng" dirty="0" smtClean="0"/>
              <a:t>Uses </a:t>
            </a:r>
            <a:r>
              <a:rPr lang="en-US" sz="2400" dirty="0" smtClean="0"/>
              <a:t> </a:t>
            </a:r>
          </a:p>
          <a:p>
            <a:r>
              <a:rPr lang="en-US" sz="2400" dirty="0" smtClean="0"/>
              <a:t>Used on both interior and exterior applications where paint, resilient tile or resilient flooring may be applied later. </a:t>
            </a:r>
          </a:p>
          <a:p>
            <a:r>
              <a:rPr lang="en-US" sz="2400" dirty="0" smtClean="0"/>
              <a:t>Because of the wide variety of coatings, paints, adhesives, and toppings available, contact the manufacturer of the flooring system for application approval over resin-based curing compounds.</a:t>
            </a:r>
          </a:p>
          <a:p>
            <a:r>
              <a:rPr lang="en-US" sz="2400" dirty="0" smtClean="0"/>
              <a:t> A small test application is always recommended.</a:t>
            </a:r>
          </a:p>
          <a:p>
            <a:endParaRPr lang="en-US" sz="2400" dirty="0" smtClean="0"/>
          </a:p>
          <a:p>
            <a:pPr>
              <a:buNone/>
            </a:pPr>
            <a:r>
              <a:rPr lang="en-US" sz="2400" u="sng" dirty="0" smtClean="0"/>
              <a:t>Technical data </a:t>
            </a:r>
          </a:p>
          <a:p>
            <a:r>
              <a:rPr lang="en-US" sz="2400" dirty="0" smtClean="0"/>
              <a:t>Drying time: typically dries in 1-2 hours, depending on jobsite conditions (temperature, wind, etc.)</a:t>
            </a:r>
          </a:p>
          <a:p>
            <a:r>
              <a:rPr lang="en-US" sz="2400" dirty="0" smtClean="0"/>
              <a:t> Restrict foot traffic for at least four hours; 12 hours is preferable.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172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b="1" u="sng" dirty="0" smtClean="0"/>
              <a:t>     General  Tips For Application Of  Liquid- Membrane Curing Compounds: </a:t>
            </a:r>
          </a:p>
          <a:p>
            <a:pPr>
              <a:buNone/>
            </a:pPr>
            <a:endParaRPr lang="en-US" sz="2400" b="1" u="sng" dirty="0" smtClean="0"/>
          </a:p>
          <a:p>
            <a:r>
              <a:rPr lang="en-US" sz="2400" dirty="0" smtClean="0"/>
              <a:t>Always apply the curing compound uniformly at the specified application rate (typically  200 ft²/gallon, 4.9 m²/L). </a:t>
            </a:r>
          </a:p>
          <a:p>
            <a:r>
              <a:rPr lang="en-US" sz="2400" dirty="0" smtClean="0"/>
              <a:t>A major problem on most jobsites is the spraying of the curing  compounds at extremely high application rates, i.e., The material is applied at 300-400 ft²/gallon, rather that 200 ft²/gallon. As a result, the quality of the concrete goes down dramatically!</a:t>
            </a:r>
          </a:p>
          <a:p>
            <a:r>
              <a:rPr lang="en-US" sz="2400" dirty="0" smtClean="0"/>
              <a:t> A good rule of thumb on flatwork is to apply the curing compound heavy enough to create a slight flood of material on the concrete surface or, as another option, apply the curing compound in two applications, one at right angles to the other.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u="sng" dirty="0" smtClean="0"/>
              <a:t>Conclusion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In short, discussed all above curing compounds are effective tool to avoid the occurrence of plastic shrinkage cracks in a windy, low humid and exposed to sun condition.</a:t>
            </a:r>
          </a:p>
          <a:p>
            <a:r>
              <a:rPr lang="en-US" dirty="0" smtClean="0"/>
              <a:t>Contractor can benefit by able to expedite the work schedule and placing more concrete while client benefits by obtaining concrete free of plastic shrinkage crack and having greater durability value.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382000" cy="4983163"/>
          </a:xfrm>
        </p:spPr>
        <p:txBody>
          <a:bodyPr/>
          <a:lstStyle/>
          <a:p>
            <a:r>
              <a:rPr lang="en-US" b="1" u="sng" dirty="0" smtClean="0"/>
              <a:t>REFERANCES</a:t>
            </a:r>
            <a:r>
              <a:rPr lang="en-US" dirty="0" smtClean="0"/>
              <a:t>:</a:t>
            </a:r>
          </a:p>
          <a:p>
            <a:r>
              <a:rPr lang="en-US" dirty="0" smtClean="0"/>
              <a:t>ACI 308 R</a:t>
            </a:r>
          </a:p>
          <a:p>
            <a:r>
              <a:rPr lang="en-US" dirty="0" smtClean="0"/>
              <a:t>Text book of concrete technology by </a:t>
            </a:r>
            <a:r>
              <a:rPr lang="en-US" dirty="0" err="1" smtClean="0"/>
              <a:t>M.S.shetty</a:t>
            </a:r>
            <a:endParaRPr lang="en-US" dirty="0" smtClean="0"/>
          </a:p>
          <a:p>
            <a:r>
              <a:rPr lang="en-US" dirty="0" smtClean="0"/>
              <a:t> article on evaporation reducer for pavement concrete, NBM &amp; CW, </a:t>
            </a:r>
            <a:r>
              <a:rPr lang="en-US" dirty="0" err="1" smtClean="0"/>
              <a:t>april</a:t>
            </a:r>
            <a:r>
              <a:rPr lang="en-US" dirty="0" smtClean="0"/>
              <a:t> 2007</a:t>
            </a:r>
          </a:p>
          <a:p>
            <a:r>
              <a:rPr lang="en-US" dirty="0" smtClean="0"/>
              <a:t> </a:t>
            </a:r>
            <a:r>
              <a:rPr lang="en-US" dirty="0" smtClean="0">
                <a:hlinkClick r:id="rId2"/>
              </a:rPr>
              <a:t>www.wikipedia.com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www.google.com</a:t>
            </a:r>
            <a:r>
              <a:rPr lang="en-US" dirty="0" smtClean="0"/>
              <a:t> </a:t>
            </a:r>
          </a:p>
          <a:p>
            <a:r>
              <a:rPr lang="en-IN" dirty="0" smtClean="0"/>
              <a:t>Web site of W. R. MEADOWS, 2002  </a:t>
            </a:r>
            <a:endParaRPr lang="en-IN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8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>
                    <a:lumMod val="9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     </a:t>
            </a:r>
            <a:endParaRPr lang="en-US" sz="8000" b="1" dirty="0"/>
          </a:p>
        </p:txBody>
      </p:sp>
      <p:pic>
        <p:nvPicPr>
          <p:cNvPr id="8194" name="Picture 2" descr="E:\harsh\cept\hhs seminar\selfcuring\photo\concrete-curing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88712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667000" y="3244334"/>
            <a:ext cx="6477000" cy="132343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  <a:bevelB w="38100" h="38100"/>
            </a:sp3d>
          </a:bodyPr>
          <a:lstStyle/>
          <a:p>
            <a:r>
              <a:rPr lang="en-US" sz="8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</a:rPr>
              <a:t>Thank you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u="sng" dirty="0" smtClean="0"/>
              <a:t>Hydration of cement:</a:t>
            </a:r>
            <a:endParaRPr lang="en-US" sz="36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smtClean="0"/>
              <a:t>    2C</a:t>
            </a:r>
            <a:r>
              <a:rPr lang="en-US" baseline="-25000" dirty="0" smtClean="0"/>
              <a:t>3</a:t>
            </a:r>
            <a:r>
              <a:rPr lang="en-US" dirty="0" smtClean="0"/>
              <a:t>S + 6H --------&gt; C</a:t>
            </a:r>
            <a:r>
              <a:rPr lang="en-US" baseline="-25000" dirty="0" smtClean="0"/>
              <a:t>3</a:t>
            </a:r>
            <a:r>
              <a:rPr lang="en-US" dirty="0" smtClean="0"/>
              <a:t>S</a:t>
            </a:r>
            <a:r>
              <a:rPr lang="en-US" baseline="-25000" dirty="0" smtClean="0"/>
              <a:t>2</a:t>
            </a:r>
            <a:r>
              <a:rPr lang="en-US" dirty="0" smtClean="0"/>
              <a:t>H</a:t>
            </a:r>
            <a:r>
              <a:rPr lang="en-US" baseline="-25000" dirty="0" smtClean="0"/>
              <a:t>3</a:t>
            </a:r>
            <a:r>
              <a:rPr lang="en-US" dirty="0" smtClean="0"/>
              <a:t> + 3 Ca(OH)</a:t>
            </a:r>
            <a:r>
              <a:rPr lang="en-US" baseline="-25000" dirty="0" smtClean="0"/>
              <a:t>2</a:t>
            </a: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     100  + 24---------&gt; 75        +   49</a:t>
            </a:r>
          </a:p>
          <a:p>
            <a:pPr>
              <a:buNone/>
            </a:pPr>
            <a:r>
              <a:rPr lang="en-US" dirty="0" smtClean="0"/>
              <a:t>    2C</a:t>
            </a:r>
            <a:r>
              <a:rPr lang="en-US" baseline="-25000" dirty="0" smtClean="0"/>
              <a:t>2</a:t>
            </a:r>
            <a:r>
              <a:rPr lang="en-US" dirty="0" smtClean="0"/>
              <a:t>S + 4H --------&gt; C</a:t>
            </a:r>
            <a:r>
              <a:rPr lang="en-US" baseline="-25000" dirty="0" smtClean="0"/>
              <a:t>3</a:t>
            </a:r>
            <a:r>
              <a:rPr lang="en-US" dirty="0" smtClean="0"/>
              <a:t>S</a:t>
            </a:r>
            <a:r>
              <a:rPr lang="en-US" baseline="-25000" dirty="0" smtClean="0"/>
              <a:t>2</a:t>
            </a:r>
            <a:r>
              <a:rPr lang="en-US" dirty="0" smtClean="0"/>
              <a:t>H</a:t>
            </a:r>
            <a:r>
              <a:rPr lang="en-US" baseline="-25000" dirty="0" smtClean="0"/>
              <a:t>3</a:t>
            </a:r>
            <a:r>
              <a:rPr lang="en-US" dirty="0" smtClean="0"/>
              <a:t> +  Ca(OH)</a:t>
            </a:r>
            <a:r>
              <a:rPr lang="en-US" baseline="-25000" dirty="0" smtClean="0"/>
              <a:t>2</a:t>
            </a:r>
          </a:p>
          <a:p>
            <a:pPr>
              <a:buNone/>
            </a:pPr>
            <a:r>
              <a:rPr lang="en-US" baseline="-25000" dirty="0" smtClean="0"/>
              <a:t>      </a:t>
            </a:r>
            <a:r>
              <a:rPr lang="en-US" dirty="0" smtClean="0"/>
              <a:t> 100  + 21 ---------&gt; 99        +   22</a:t>
            </a:r>
            <a:endParaRPr lang="en-US" baseline="-25000" dirty="0" smtClean="0"/>
          </a:p>
          <a:p>
            <a:r>
              <a:rPr lang="en-US" dirty="0" smtClean="0"/>
              <a:t>C3S requires 24% and c2s requires 21% of water by weight of cement. It has been estimated that avg. 23% is required for complete chemical reaction.</a:t>
            </a:r>
          </a:p>
          <a:p>
            <a:r>
              <a:rPr lang="en-US" dirty="0" smtClean="0"/>
              <a:t>It has been also estimated that about 15% water by wt. Of cement is requires to fill up the gel pores.</a:t>
            </a:r>
          </a:p>
          <a:p>
            <a:r>
              <a:rPr lang="en-US" dirty="0" smtClean="0"/>
              <a:t>So total 38% of water is requires by wt. Of cement for complete hydration process.	</a:t>
            </a:r>
            <a:endParaRPr lang="en-US" baseline="30000" dirty="0"/>
          </a:p>
        </p:txBody>
      </p:sp>
      <p:sp>
        <p:nvSpPr>
          <p:cNvPr id="5" name="Rectangle 4"/>
          <p:cNvSpPr/>
          <p:nvPr/>
        </p:nvSpPr>
        <p:spPr>
          <a:xfrm>
            <a:off x="762000" y="1371600"/>
            <a:ext cx="5410200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2286000"/>
            <a:ext cx="5410200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r>
              <a:rPr lang="en-US" dirty="0" smtClean="0"/>
              <a:t>In all this it is assumed that hydration is taking place in sealed container, where moisture evaporation does not take place.</a:t>
            </a:r>
          </a:p>
          <a:p>
            <a:endParaRPr lang="en-US" dirty="0" smtClean="0"/>
          </a:p>
          <a:p>
            <a:r>
              <a:rPr lang="en-US" dirty="0" smtClean="0"/>
              <a:t>Excess or lack of water </a:t>
            </a:r>
          </a:p>
          <a:p>
            <a:pPr>
              <a:buNone/>
            </a:pPr>
            <a:r>
              <a:rPr lang="en-US" dirty="0" smtClean="0"/>
              <a:t>    may cause undesirable</a:t>
            </a:r>
          </a:p>
          <a:p>
            <a:pPr>
              <a:buNone/>
            </a:pPr>
            <a:r>
              <a:rPr lang="en-US" dirty="0" smtClean="0"/>
              <a:t>    Capillary cavities.</a:t>
            </a:r>
            <a:endParaRPr lang="en-US" dirty="0"/>
          </a:p>
        </p:txBody>
      </p:sp>
      <p:pic>
        <p:nvPicPr>
          <p:cNvPr id="7171" name="Picture 3" descr="E:\harsh\cept\hhs seminar\selfcuring\photo\cure-concrete-walls-200X2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29200" y="3124200"/>
            <a:ext cx="3733800" cy="2590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3600" u="sng" dirty="0" smtClean="0"/>
              <a:t>  DEFINATION OF CURING;</a:t>
            </a:r>
          </a:p>
          <a:p>
            <a:pPr algn="just">
              <a:buNone/>
            </a:pPr>
            <a:r>
              <a:rPr lang="en-US" u="sng" dirty="0" smtClean="0"/>
              <a:t>(as per ACI-308R)</a:t>
            </a:r>
          </a:p>
          <a:p>
            <a:pPr algn="just"/>
            <a:r>
              <a:rPr lang="en-US" dirty="0" smtClean="0"/>
              <a:t>The term "curing" is frequently used to describe the process by which hydraulic-cement concrete matures and develops hardened properties over time as a result of the continued hydration of the cement in the presence of sufficient water and heat.</a:t>
            </a:r>
          </a:p>
          <a:p>
            <a:pPr algn="just">
              <a:buNone/>
            </a:pPr>
            <a:r>
              <a:rPr lang="en-US" u="sng" dirty="0" smtClean="0"/>
              <a:t>(as per IS:456-2000 )</a:t>
            </a:r>
          </a:p>
          <a:p>
            <a:pPr algn="just"/>
            <a:r>
              <a:rPr lang="en-US" dirty="0" smtClean="0"/>
              <a:t> “ curing is the process  of preventing the loss of moisture from the concrete.”</a:t>
            </a:r>
          </a:p>
          <a:p>
            <a:pPr algn="just"/>
            <a:endParaRPr lang="en-US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u="sng" dirty="0" smtClean="0"/>
              <a:t>Types Of Curing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en-US" sz="2800" dirty="0" smtClean="0"/>
              <a:t>Water curing:</a:t>
            </a:r>
          </a:p>
          <a:p>
            <a:pPr marL="514350" indent="-514350"/>
            <a:r>
              <a:rPr lang="en-US" sz="2400" dirty="0" smtClean="0"/>
              <a:t> immersion</a:t>
            </a:r>
          </a:p>
          <a:p>
            <a:pPr marL="514350" indent="-514350"/>
            <a:r>
              <a:rPr lang="en-US" sz="2400" dirty="0" err="1" smtClean="0"/>
              <a:t>Ponding</a:t>
            </a:r>
            <a:endParaRPr lang="en-US" sz="2400" dirty="0" smtClean="0"/>
          </a:p>
          <a:p>
            <a:pPr marL="514350" indent="-514350"/>
            <a:r>
              <a:rPr lang="en-US" sz="2400" dirty="0" smtClean="0"/>
              <a:t>Spraying</a:t>
            </a:r>
          </a:p>
          <a:p>
            <a:pPr marL="514350" indent="-514350"/>
            <a:r>
              <a:rPr lang="en-US" sz="2400" dirty="0" smtClean="0"/>
              <a:t>Wet covering</a:t>
            </a:r>
            <a:endParaRPr lang="en-US" sz="2800" dirty="0" smtClean="0"/>
          </a:p>
          <a:p>
            <a:pPr marL="514350" indent="-514350">
              <a:buNone/>
            </a:pPr>
            <a:r>
              <a:rPr lang="en-US" sz="2800" dirty="0" smtClean="0"/>
              <a:t>b)  Steam curing</a:t>
            </a:r>
          </a:p>
          <a:p>
            <a:pPr marL="514350" indent="-514350">
              <a:buNone/>
            </a:pPr>
            <a:r>
              <a:rPr lang="en-US" sz="2800" b="1" dirty="0" smtClean="0"/>
              <a:t>c)   Self curing/ membrane curing</a:t>
            </a:r>
          </a:p>
          <a:p>
            <a:pPr marL="514350" indent="-514350">
              <a:buAutoNum type="alphaLcParenR" startAt="4"/>
            </a:pPr>
            <a:r>
              <a:rPr lang="en-US" sz="2800" dirty="0" smtClean="0"/>
              <a:t>miscellaneous: </a:t>
            </a:r>
          </a:p>
          <a:p>
            <a:pPr marL="514350" indent="-514350">
              <a:buNone/>
            </a:pPr>
            <a:r>
              <a:rPr lang="en-US" sz="2400" dirty="0" smtClean="0"/>
              <a:t>      like, curing by infra red radiation, electrical curing etc.</a:t>
            </a:r>
          </a:p>
          <a:p>
            <a:pPr marL="514350" indent="-514350">
              <a:buNone/>
            </a:pP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What is self curing concrete?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r>
              <a:rPr lang="en-US" dirty="0" smtClean="0"/>
              <a:t>It has been pointed out earlier that curing does not means application of water ,it means also creation of condition for promotion of </a:t>
            </a:r>
            <a:r>
              <a:rPr lang="en-US" b="1" dirty="0" smtClean="0"/>
              <a:t>Uninterrupted </a:t>
            </a:r>
            <a:r>
              <a:rPr lang="en-US" dirty="0" smtClean="0"/>
              <a:t> and </a:t>
            </a:r>
            <a:r>
              <a:rPr lang="en-US" b="1" dirty="0" smtClean="0"/>
              <a:t>Progressive hydration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It is also pointed out that the quantity of water, normally mixed for making concrete is sufficient to hydrate the cement content.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dirty="0" smtClean="0"/>
              <a:t>(…</a:t>
            </a:r>
            <a:r>
              <a:rPr lang="en-US" sz="2800" dirty="0" err="1" smtClean="0"/>
              <a:t>cntd</a:t>
            </a:r>
            <a:r>
              <a:rPr lang="en-US" sz="2800" dirty="0" smtClean="0"/>
              <a:t>. ) 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 Concrete in which the mixing water is restricted by means of some chemical compounds, to go out from the concrete body is known as “</a:t>
            </a:r>
            <a:r>
              <a:rPr lang="en-US" b="1" dirty="0" smtClean="0"/>
              <a:t>self curing concrete</a:t>
            </a:r>
            <a:r>
              <a:rPr lang="en-US" dirty="0" smtClean="0"/>
              <a:t>.”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/>
          <a:lstStyle/>
          <a:p>
            <a:r>
              <a:rPr lang="en-US" u="sng" dirty="0" smtClean="0"/>
              <a:t>Why  self curing concrete?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5200" y="1600200"/>
            <a:ext cx="5410200" cy="45259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Some times works are carried out in place where there is acute shortage of water and the application of water curing is not possible for reasons of economy.</a:t>
            </a:r>
          </a:p>
          <a:p>
            <a:endParaRPr lang="en-US" dirty="0" smtClean="0"/>
          </a:p>
          <a:p>
            <a:r>
              <a:rPr lang="en-US" dirty="0" smtClean="0"/>
              <a:t> prevention of moisture loss from the surface of flat concrete works such as highways and airports have been challenging task for construction managers.</a:t>
            </a:r>
          </a:p>
        </p:txBody>
      </p:sp>
      <p:pic>
        <p:nvPicPr>
          <p:cNvPr id="2052" name="Picture 4" descr="E:\harsh\cept\hhs seminar\selfcuring\photo\Steuben-County-Airpor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962400"/>
            <a:ext cx="3048000" cy="2624138"/>
          </a:xfrm>
          <a:prstGeom prst="rect">
            <a:avLst/>
          </a:prstGeom>
          <a:noFill/>
        </p:spPr>
      </p:pic>
      <p:pic>
        <p:nvPicPr>
          <p:cNvPr id="2053" name="Picture 5" descr="E:\harsh\cept\hhs seminar\selfcuring\photo\stock-photo-sudan-march-sudan-people-traveling-to-far-places-for-water-great-trekking-adventure-march-1555609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1600200"/>
            <a:ext cx="2895600" cy="190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716</TotalTime>
  <Words>1758</Words>
  <Application>Microsoft Office PowerPoint</Application>
  <PresentationFormat>On-screen Show (4:3)</PresentationFormat>
  <Paragraphs>204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   </vt:lpstr>
      <vt:lpstr>What is curing of concrete?</vt:lpstr>
      <vt:lpstr>Hydration of cement:</vt:lpstr>
      <vt:lpstr>      </vt:lpstr>
      <vt:lpstr>  </vt:lpstr>
      <vt:lpstr>Types Of Curing</vt:lpstr>
      <vt:lpstr>What is self curing concrete?</vt:lpstr>
      <vt:lpstr>(…cntd. )  </vt:lpstr>
      <vt:lpstr>Why  self curing concrete?</vt:lpstr>
      <vt:lpstr>(…cntd)   </vt:lpstr>
      <vt:lpstr>              </vt:lpstr>
      <vt:lpstr>How the self curing is being done?</vt:lpstr>
      <vt:lpstr>        </vt:lpstr>
      <vt:lpstr>    </vt:lpstr>
      <vt:lpstr>    </vt:lpstr>
      <vt:lpstr>   </vt:lpstr>
      <vt:lpstr>   </vt:lpstr>
      <vt:lpstr>   </vt:lpstr>
      <vt:lpstr>Liquid membrane forming compound:</vt:lpstr>
      <vt:lpstr> White-pigmented concrete curing compounds</vt:lpstr>
      <vt:lpstr>Advantages</vt:lpstr>
      <vt:lpstr>    </vt:lpstr>
      <vt:lpstr>Resin-Based, Water-Based Concrete Curing Compound:</vt:lpstr>
      <vt:lpstr>    </vt:lpstr>
      <vt:lpstr>Conclusion</vt:lpstr>
      <vt:lpstr>   </vt:lpstr>
      <vt:lpstr>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</dc:title>
  <dc:creator>soni</dc:creator>
  <cp:lastModifiedBy>WILD ROSE</cp:lastModifiedBy>
  <cp:revision>71</cp:revision>
  <dcterms:created xsi:type="dcterms:W3CDTF">2010-11-17T09:31:32Z</dcterms:created>
  <dcterms:modified xsi:type="dcterms:W3CDTF">2010-11-19T04:51:52Z</dcterms:modified>
</cp:coreProperties>
</file>