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notesMasterIdLst>
    <p:notesMasterId r:id="rId37"/>
  </p:notesMasterIdLst>
  <p:sldIdLst>
    <p:sldId id="256" r:id="rId3"/>
    <p:sldId id="316" r:id="rId4"/>
    <p:sldId id="350" r:id="rId5"/>
    <p:sldId id="351" r:id="rId6"/>
    <p:sldId id="315" r:id="rId7"/>
    <p:sldId id="342" r:id="rId8"/>
    <p:sldId id="343" r:id="rId9"/>
    <p:sldId id="344" r:id="rId10"/>
    <p:sldId id="345" r:id="rId11"/>
    <p:sldId id="433" r:id="rId12"/>
    <p:sldId id="356" r:id="rId13"/>
    <p:sldId id="358" r:id="rId14"/>
    <p:sldId id="364" r:id="rId15"/>
    <p:sldId id="365" r:id="rId16"/>
    <p:sldId id="366" r:id="rId17"/>
    <p:sldId id="349" r:id="rId18"/>
    <p:sldId id="428" r:id="rId19"/>
    <p:sldId id="429" r:id="rId20"/>
    <p:sldId id="430" r:id="rId21"/>
    <p:sldId id="431" r:id="rId22"/>
    <p:sldId id="432" r:id="rId23"/>
    <p:sldId id="326" r:id="rId24"/>
    <p:sldId id="327" r:id="rId25"/>
    <p:sldId id="328" r:id="rId26"/>
    <p:sldId id="329" r:id="rId27"/>
    <p:sldId id="330" r:id="rId28"/>
    <p:sldId id="409" r:id="rId29"/>
    <p:sldId id="332" r:id="rId30"/>
    <p:sldId id="333" r:id="rId31"/>
    <p:sldId id="334" r:id="rId32"/>
    <p:sldId id="410" r:id="rId33"/>
    <p:sldId id="338" r:id="rId34"/>
    <p:sldId id="313" r:id="rId35"/>
    <p:sldId id="314"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 xmlns:p14="http://schemas.microsoft.com/office/powerpoint/2007/7/12/main" val="0"/>
    </p:ext>
    <p:ext uri="{D31A062A-798A-4329-ABDD-BBA856620510}">
      <p14:defaultImageDpi xmlns="" xmlns:p14="http://schemas.microsoft.com/office/powerpoint/2007/7/12/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62" autoAdjust="0"/>
    <p:restoredTop sz="94660"/>
  </p:normalViewPr>
  <p:slideViewPr>
    <p:cSldViewPr>
      <p:cViewPr varScale="1">
        <p:scale>
          <a:sx n="88" d="100"/>
          <a:sy n="88" d="100"/>
        </p:scale>
        <p:origin x="-105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C7B6BE-3AB6-496E-9E94-C81B60C0CF6C}" type="datetimeFigureOut">
              <a:rPr lang="en-US" smtClean="0"/>
              <a:pPr/>
              <a:t>11/19/2010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294050-F321-4604-8805-0A3EA6DEA4A9}" type="slidenum">
              <a:rPr lang="en-US" smtClean="0"/>
              <a:pPr/>
              <a:t>‹#›</a:t>
            </a:fld>
            <a:endParaRPr lang="en-US"/>
          </a:p>
        </p:txBody>
      </p:sp>
    </p:spTree>
    <p:extLst>
      <p:ext uri="{BB962C8B-B14F-4D97-AF65-F5344CB8AC3E}">
        <p14:creationId xmlns="" xmlns:p14="http://schemas.microsoft.com/office/powerpoint/2007/7/12/main" val="835668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B0A4BD1-185E-4EC4-9608-FD56569F8B34}" type="datetimeFigureOut">
              <a:rPr lang="en-US" smtClean="0"/>
              <a:pPr/>
              <a:t>11/19/2010</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A10A4A2A-DF80-44A1-8F78-87904A8C7882}"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0A4BD1-185E-4EC4-9608-FD56569F8B34}" type="datetimeFigureOut">
              <a:rPr lang="en-US" smtClean="0"/>
              <a:pPr/>
              <a:t>11/19/2010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0A4A2A-DF80-44A1-8F78-87904A8C788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0A4BD1-185E-4EC4-9608-FD56569F8B34}" type="datetimeFigureOut">
              <a:rPr lang="en-US" smtClean="0"/>
              <a:pPr/>
              <a:t>11/19/2010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0A4A2A-DF80-44A1-8F78-87904A8C788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0A4BD1-185E-4EC4-9608-FD56569F8B34}" type="datetimeFigureOut">
              <a:rPr lang="en-US" smtClean="0"/>
              <a:pPr/>
              <a:t>11/19/2010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0A4A2A-DF80-44A1-8F78-87904A8C788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B0A4BD1-185E-4EC4-9608-FD56569F8B34}" type="datetimeFigureOut">
              <a:rPr lang="en-US" smtClean="0"/>
              <a:pPr/>
              <a:t>11/19/2010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0A4A2A-DF80-44A1-8F78-87904A8C7882}"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B0A4BD1-185E-4EC4-9608-FD56569F8B34}" type="datetimeFigureOut">
              <a:rPr lang="en-US" smtClean="0"/>
              <a:pPr/>
              <a:t>11/19/2010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10A4A2A-DF80-44A1-8F78-87904A8C788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B0A4BD1-185E-4EC4-9608-FD56569F8B34}" type="datetimeFigureOut">
              <a:rPr lang="en-US" smtClean="0"/>
              <a:pPr/>
              <a:t>11/19/2010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10A4A2A-DF80-44A1-8F78-87904A8C788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FB0A4BD1-185E-4EC4-9608-FD56569F8B34}" type="datetimeFigureOut">
              <a:rPr lang="en-US" smtClean="0"/>
              <a:pPr/>
              <a:t>11/19/2010</a:t>
            </a:fld>
            <a:endParaRPr lang="en-US" dirty="0"/>
          </a:p>
        </p:txBody>
      </p:sp>
      <p:sp>
        <p:nvSpPr>
          <p:cNvPr id="8" name="Slide Number Placeholder 7"/>
          <p:cNvSpPr>
            <a:spLocks noGrp="1"/>
          </p:cNvSpPr>
          <p:nvPr>
            <p:ph type="sldNum" sz="quarter" idx="11"/>
          </p:nvPr>
        </p:nvSpPr>
        <p:spPr/>
        <p:txBody>
          <a:bodyPr/>
          <a:lstStyle/>
          <a:p>
            <a:fld id="{A10A4A2A-DF80-44A1-8F78-87904A8C7882}"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0A4BD1-185E-4EC4-9608-FD56569F8B34}" type="datetimeFigureOut">
              <a:rPr lang="en-US" smtClean="0"/>
              <a:pPr/>
              <a:t>11/19/2010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10A4A2A-DF80-44A1-8F78-87904A8C788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B0A4BD1-185E-4EC4-9608-FD56569F8B34}" type="datetimeFigureOut">
              <a:rPr lang="en-US" smtClean="0"/>
              <a:pPr/>
              <a:t>11/19/2010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156448" y="6422064"/>
            <a:ext cx="762000" cy="365125"/>
          </a:xfrm>
        </p:spPr>
        <p:txBody>
          <a:bodyPr/>
          <a:lstStyle/>
          <a:p>
            <a:fld id="{A10A4A2A-DF80-44A1-8F78-87904A8C788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FB0A4BD1-185E-4EC4-9608-FD56569F8B34}" type="datetimeFigureOut">
              <a:rPr lang="en-US" smtClean="0"/>
              <a:pPr/>
              <a:t>11/19/2010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10A4A2A-DF80-44A1-8F78-87904A8C788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FB0A4BD1-185E-4EC4-9608-FD56569F8B34}" type="datetimeFigureOut">
              <a:rPr lang="en-US" smtClean="0"/>
              <a:pPr/>
              <a:t>11/19/2010</a:t>
            </a:fld>
            <a:endParaRPr lang="en-US" dirty="0"/>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dirty="0"/>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A10A4A2A-DF80-44A1-8F78-87904A8C7882}"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en.wikipedia.org/wiki/International_Society_for_Trenchless_Technology" TargetMode="External"/><Relationship Id="rId2" Type="http://schemas.openxmlformats.org/officeDocument/2006/relationships/hyperlink" Target="http://en.wikipedia.org/w/index.php?title=North_American_Society_for_Trenchless_Technology&amp;action=edit&amp;redlink=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www.trenchlessonline.com/"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133600"/>
            <a:ext cx="7543800" cy="1371600"/>
          </a:xfrm>
        </p:spPr>
        <p:txBody>
          <a:bodyPr/>
          <a:lstStyle/>
          <a:p>
            <a:r>
              <a:rPr smtClean="0"/>
              <a:t>TRENCHLESS TECHNOLOGY</a:t>
            </a:r>
            <a:endParaRPr lang="en-US" dirty="0"/>
          </a:p>
        </p:txBody>
      </p:sp>
      <p:sp>
        <p:nvSpPr>
          <p:cNvPr id="3" name="Subtitle 2"/>
          <p:cNvSpPr>
            <a:spLocks noGrp="1"/>
          </p:cNvSpPr>
          <p:nvPr>
            <p:ph type="subTitle" idx="1"/>
          </p:nvPr>
        </p:nvSpPr>
        <p:spPr>
          <a:xfrm>
            <a:off x="2133600" y="4648200"/>
            <a:ext cx="6480048" cy="1752600"/>
          </a:xfrm>
        </p:spPr>
        <p:txBody>
          <a:bodyPr/>
          <a:lstStyle/>
          <a:p>
            <a:r>
              <a:rPr lang="en-US" dirty="0" smtClean="0"/>
              <a:t>Prepared By: DIMPI MISTRI</a:t>
            </a:r>
          </a:p>
          <a:p>
            <a:r>
              <a:rPr lang="en-US" dirty="0" smtClean="0"/>
              <a:t>SD0710</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latin typeface="+mn-lt"/>
              </a:rPr>
              <a:t>TRENCHLESS TECHNOLOGY METHODS</a:t>
            </a:r>
            <a:endParaRPr lang="en-US" dirty="0">
              <a:latin typeface="+mn-lt"/>
            </a:endParaRPr>
          </a:p>
        </p:txBody>
      </p:sp>
      <p:sp>
        <p:nvSpPr>
          <p:cNvPr id="3" name="Content Placeholder 2"/>
          <p:cNvSpPr>
            <a:spLocks noGrp="1"/>
          </p:cNvSpPr>
          <p:nvPr>
            <p:ph idx="1"/>
          </p:nvPr>
        </p:nvSpPr>
        <p:spPr/>
        <p:txBody>
          <a:bodyPr>
            <a:normAutofit fontScale="70000" lnSpcReduction="20000"/>
          </a:bodyPr>
          <a:lstStyle/>
          <a:p>
            <a:r>
              <a:rPr lang="en-US" dirty="0" smtClean="0"/>
              <a:t>Trenchless technology methods system have been categorized in to two groups</a:t>
            </a:r>
          </a:p>
          <a:p>
            <a:pPr>
              <a:buNone/>
            </a:pPr>
            <a:r>
              <a:rPr lang="en-US" dirty="0" smtClean="0"/>
              <a:t> 1) New installation</a:t>
            </a:r>
          </a:p>
          <a:p>
            <a:pPr lvl="1"/>
            <a:r>
              <a:rPr lang="en-US" dirty="0" smtClean="0"/>
              <a:t>Micro tunneling</a:t>
            </a:r>
          </a:p>
          <a:p>
            <a:pPr lvl="1"/>
            <a:r>
              <a:rPr lang="en-US" dirty="0" smtClean="0"/>
              <a:t>Horizontal directional drilling</a:t>
            </a:r>
          </a:p>
          <a:p>
            <a:pPr lvl="1"/>
            <a:r>
              <a:rPr lang="en-US" dirty="0" smtClean="0"/>
              <a:t>Short drive system</a:t>
            </a:r>
          </a:p>
          <a:p>
            <a:pPr lvl="1"/>
            <a:r>
              <a:rPr lang="en-US" dirty="0" smtClean="0"/>
              <a:t>Guided drilling</a:t>
            </a:r>
          </a:p>
          <a:p>
            <a:pPr>
              <a:buNone/>
            </a:pPr>
            <a:r>
              <a:rPr lang="en-US" dirty="0" smtClean="0"/>
              <a:t> 2) Rehabilitation and Renovation</a:t>
            </a:r>
          </a:p>
          <a:p>
            <a:pPr lvl="1"/>
            <a:r>
              <a:rPr lang="en-US" dirty="0" smtClean="0"/>
              <a:t>Pipe bursting</a:t>
            </a:r>
          </a:p>
          <a:p>
            <a:pPr lvl="1"/>
            <a:r>
              <a:rPr lang="en-US" dirty="0" smtClean="0"/>
              <a:t> Pipe eating</a:t>
            </a:r>
          </a:p>
          <a:p>
            <a:pPr lvl="1"/>
            <a:r>
              <a:rPr lang="en-US" dirty="0" smtClean="0"/>
              <a:t> Slip lining</a:t>
            </a:r>
          </a:p>
          <a:p>
            <a:pPr lvl="1"/>
            <a:r>
              <a:rPr lang="en-US" dirty="0" smtClean="0"/>
              <a:t> Lining Formed in Place</a:t>
            </a:r>
          </a:p>
          <a:p>
            <a:pPr lvl="1"/>
            <a:r>
              <a:rPr lang="en-US" dirty="0" smtClean="0"/>
              <a:t>Spray-On Lining</a:t>
            </a:r>
          </a:p>
          <a:p>
            <a:pPr lvl="1"/>
            <a:r>
              <a:rPr lang="en-US" dirty="0" smtClean="0"/>
              <a:t>Localized Repair</a:t>
            </a:r>
          </a:p>
          <a:p>
            <a:pPr lvl="1"/>
            <a:r>
              <a:rPr lang="en-US" dirty="0" smtClean="0"/>
              <a:t>Chemical Stabilization</a:t>
            </a:r>
          </a:p>
          <a:p>
            <a:pPr>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MICRO TUNNELING</a:t>
            </a:r>
            <a:endParaRPr lang="en-US" sz="4400" dirty="0"/>
          </a:p>
        </p:txBody>
      </p:sp>
      <p:sp>
        <p:nvSpPr>
          <p:cNvPr id="3" name="Content Placeholder 2"/>
          <p:cNvSpPr>
            <a:spLocks noGrp="1"/>
          </p:cNvSpPr>
          <p:nvPr>
            <p:ph idx="1"/>
          </p:nvPr>
        </p:nvSpPr>
        <p:spPr>
          <a:xfrm>
            <a:off x="457200" y="1600200"/>
            <a:ext cx="8229600" cy="4525963"/>
          </a:xfrm>
        </p:spPr>
        <p:txBody>
          <a:bodyPr>
            <a:normAutofit fontScale="92500" lnSpcReduction="20000"/>
          </a:bodyPr>
          <a:lstStyle/>
          <a:p>
            <a:pPr>
              <a:buNone/>
            </a:pPr>
            <a:endParaRPr lang="en-US" dirty="0" smtClean="0"/>
          </a:p>
          <a:p>
            <a:r>
              <a:rPr lang="en-US" dirty="0" smtClean="0"/>
              <a:t>Suitable for pipe dia. less than 1000mm and sewerage work where surface disruption should be minimum. </a:t>
            </a:r>
          </a:p>
          <a:p>
            <a:r>
              <a:rPr lang="en-US" dirty="0" smtClean="0"/>
              <a:t>The only excavation required from the service is for drive and receptions shafts. Soil may be removed from the face by an auger running through the newly installed pipeline.</a:t>
            </a:r>
          </a:p>
          <a:p>
            <a:r>
              <a:rPr lang="en-US" dirty="0" smtClean="0"/>
              <a:t>water or </a:t>
            </a:r>
            <a:r>
              <a:rPr lang="en-US" dirty="0" err="1" smtClean="0"/>
              <a:t>bentonite</a:t>
            </a:r>
            <a:r>
              <a:rPr lang="en-US" dirty="0" smtClean="0"/>
              <a:t> may be used to convert the soil into slurry at the cutting face. The slurry  then pumped to the surface</a:t>
            </a:r>
          </a:p>
          <a:p>
            <a:endParaRPr lang="en-US"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HAH'S\Pictures\MT\microtunneling.jpg"/>
          <p:cNvPicPr>
            <a:picLocks noGrp="1" noChangeAspect="1" noChangeArrowheads="1"/>
          </p:cNvPicPr>
          <p:nvPr>
            <p:ph idx="1"/>
          </p:nvPr>
        </p:nvPicPr>
        <p:blipFill>
          <a:blip r:embed="rId2"/>
          <a:srcRect/>
          <a:stretch>
            <a:fillRect/>
          </a:stretch>
        </p:blipFill>
        <p:spPr bwMode="auto">
          <a:xfrm>
            <a:off x="228600" y="381000"/>
            <a:ext cx="8915400" cy="59436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HORIZONTAL DIRECTIONAL DRILLING</a:t>
            </a:r>
            <a:endParaRPr lang="en-US" dirty="0"/>
          </a:p>
        </p:txBody>
      </p:sp>
      <p:sp>
        <p:nvSpPr>
          <p:cNvPr id="3" name="Content Placeholder 2"/>
          <p:cNvSpPr>
            <a:spLocks noGrp="1"/>
          </p:cNvSpPr>
          <p:nvPr>
            <p:ph idx="1"/>
          </p:nvPr>
        </p:nvSpPr>
        <p:spPr/>
        <p:txBody>
          <a:bodyPr>
            <a:normAutofit/>
          </a:bodyPr>
          <a:lstStyle/>
          <a:p>
            <a:r>
              <a:rPr lang="en-US" sz="2800" dirty="0" smtClean="0"/>
              <a:t>Horizontal drilling systems are widely used for installing pressure pipes under major obstacles such a large rivers and airports runways.</a:t>
            </a:r>
          </a:p>
          <a:p>
            <a:r>
              <a:rPr lang="en-US" sz="2800" dirty="0" smtClean="0"/>
              <a:t>A small rotating and steerable drill bit is launched from the surface at an angle 10-15 and is used to drill 90mm mud filled diameter hole</a:t>
            </a:r>
            <a:endParaRPr lang="en-US"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77500" lnSpcReduction="20000"/>
          </a:bodyPr>
          <a:lstStyle/>
          <a:p>
            <a:pPr algn="just">
              <a:spcAft>
                <a:spcPts val="600"/>
              </a:spcAft>
            </a:pPr>
            <a:r>
              <a:rPr lang="en-US" dirty="0" smtClean="0"/>
              <a:t>During the drilling operation a 125mm diameter washer pipe is drilled over the pilot string and following some 100mm behind the head. Alternate drilling then continues on the pilot string is removed and the bore is enlarged by a rotating barrel reamer attached to and pulled back by the washer, drilling mud being used to llushed away the cuttings and to support the reamed hole. Subsequent caming continues until required diameter is achieved. </a:t>
            </a:r>
          </a:p>
          <a:p>
            <a:pPr algn="just">
              <a:spcAft>
                <a:spcPts val="600"/>
              </a:spcAft>
            </a:pPr>
            <a:r>
              <a:rPr lang="en-US" dirty="0" smtClean="0"/>
              <a:t>The product pipe is then attached to the reaming head and pulled through the bore drives of more than 1.5km and of up to 1200mm diameter have been carried out.</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Users\SHAH'S\Pictures\MT\DirectionalDrillingMethod_Pilot.gif"/>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Investigations</a:t>
            </a:r>
            <a:endParaRPr lang="en-US" dirty="0"/>
          </a:p>
        </p:txBody>
      </p:sp>
      <p:sp>
        <p:nvSpPr>
          <p:cNvPr id="3" name="Content Placeholder 2"/>
          <p:cNvSpPr>
            <a:spLocks noGrp="1"/>
          </p:cNvSpPr>
          <p:nvPr>
            <p:ph idx="1"/>
          </p:nvPr>
        </p:nvSpPr>
        <p:spPr/>
        <p:txBody>
          <a:bodyPr>
            <a:normAutofit lnSpcReduction="10000"/>
          </a:bodyPr>
          <a:lstStyle/>
          <a:p>
            <a:r>
              <a:rPr lang="en-US" dirty="0" smtClean="0"/>
              <a:t>Geophysical survey</a:t>
            </a:r>
          </a:p>
          <a:p>
            <a:r>
              <a:rPr lang="en-US" dirty="0" smtClean="0"/>
              <a:t>Boring and sampling</a:t>
            </a:r>
          </a:p>
          <a:p>
            <a:r>
              <a:rPr lang="en-US" dirty="0" smtClean="0"/>
              <a:t>Measurement of ground water table</a:t>
            </a:r>
          </a:p>
          <a:p>
            <a:r>
              <a:rPr lang="en-US" dirty="0" smtClean="0"/>
              <a:t>Test pits and trenches</a:t>
            </a:r>
          </a:p>
          <a:p>
            <a:r>
              <a:rPr lang="en-US" dirty="0" smtClean="0"/>
              <a:t>Penetration tests</a:t>
            </a:r>
          </a:p>
          <a:p>
            <a:r>
              <a:rPr lang="en-US" dirty="0" smtClean="0"/>
              <a:t>Special analysis of surface wages</a:t>
            </a:r>
          </a:p>
          <a:p>
            <a:r>
              <a:rPr lang="en-US" dirty="0" smtClean="0"/>
              <a:t>Examination and investigation of existing structure</a:t>
            </a:r>
          </a:p>
          <a:p>
            <a:r>
              <a:rPr lang="en-US" dirty="0" smtClean="0"/>
              <a:t>Laboratory testing</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latin typeface="+mn-lt"/>
              </a:rPr>
              <a:t>Prospect of adopting trenchless technology in India </a:t>
            </a:r>
            <a:endParaRPr lang="en-IN" dirty="0">
              <a:latin typeface="+mn-lt"/>
            </a:endParaRPr>
          </a:p>
        </p:txBody>
      </p:sp>
      <p:sp>
        <p:nvSpPr>
          <p:cNvPr id="3" name="Content Placeholder 2"/>
          <p:cNvSpPr>
            <a:spLocks noGrp="1"/>
          </p:cNvSpPr>
          <p:nvPr>
            <p:ph idx="1"/>
          </p:nvPr>
        </p:nvSpPr>
        <p:spPr/>
        <p:txBody>
          <a:bodyPr>
            <a:normAutofit fontScale="92500" lnSpcReduction="20000"/>
          </a:bodyPr>
          <a:lstStyle/>
          <a:p>
            <a:r>
              <a:rPr lang="en-US" dirty="0" smtClean="0"/>
              <a:t>India offers a huge market for adoption of trenchless technology. </a:t>
            </a:r>
          </a:p>
          <a:p>
            <a:r>
              <a:rPr lang="en-US" dirty="0" smtClean="0"/>
              <a:t>Leading equipment manufacturers world wide are eager to enter in India </a:t>
            </a:r>
          </a:p>
          <a:p>
            <a:r>
              <a:rPr lang="en-US" dirty="0" smtClean="0"/>
              <a:t>Our metro pollution cities viz. Delhi, Mumbai, Chennai, and Bangalore are congested and have out grown their master plan, limits.</a:t>
            </a:r>
          </a:p>
          <a:p>
            <a:r>
              <a:rPr lang="en-US" dirty="0" smtClean="0"/>
              <a:t> This was caused immediate need for rehabilitation, renovation of existing old water supply and sewage pipeline and also new installation. </a:t>
            </a:r>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smtClean="0"/>
              <a:t>Cont.</a:t>
            </a:r>
            <a:endParaRPr lang="en-IN" dirty="0"/>
          </a:p>
        </p:txBody>
      </p:sp>
      <p:sp>
        <p:nvSpPr>
          <p:cNvPr id="3" name="Content Placeholder 2"/>
          <p:cNvSpPr>
            <a:spLocks noGrp="1"/>
          </p:cNvSpPr>
          <p:nvPr>
            <p:ph idx="1"/>
          </p:nvPr>
        </p:nvSpPr>
        <p:spPr/>
        <p:txBody>
          <a:bodyPr>
            <a:normAutofit fontScale="92500" lnSpcReduction="10000"/>
          </a:bodyPr>
          <a:lstStyle/>
          <a:p>
            <a:r>
              <a:rPr lang="en-US" dirty="0" smtClean="0"/>
              <a:t>the number of project using trenchless technology are:</a:t>
            </a:r>
          </a:p>
          <a:p>
            <a:r>
              <a:rPr lang="en-US" dirty="0" smtClean="0"/>
              <a:t> MTNL (telephone dept.) New Delhi was awarded works of laying of cable for 185 km by using trenchless method</a:t>
            </a:r>
          </a:p>
          <a:p>
            <a:r>
              <a:rPr lang="en-US" dirty="0" smtClean="0"/>
              <a:t>Similar telephone cable laying works is being done in the city of Calcutta, Hyderabad and Mumbai.</a:t>
            </a:r>
          </a:p>
          <a:p>
            <a:r>
              <a:rPr lang="en-US" dirty="0" smtClean="0"/>
              <a:t>Rehabilitation work is also progressing in the city of Mumbai for sewage pipe line. </a:t>
            </a:r>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Agencies..</a:t>
            </a:r>
            <a:endParaRPr lang="en-US" dirty="0">
              <a:latin typeface="+mn-lt"/>
            </a:endParaRPr>
          </a:p>
        </p:txBody>
      </p:sp>
      <p:sp>
        <p:nvSpPr>
          <p:cNvPr id="3" name="Content Placeholder 2"/>
          <p:cNvSpPr>
            <a:spLocks noGrp="1"/>
          </p:cNvSpPr>
          <p:nvPr>
            <p:ph idx="1"/>
          </p:nvPr>
        </p:nvSpPr>
        <p:spPr>
          <a:xfrm>
            <a:off x="457200" y="1447800"/>
            <a:ext cx="7467600" cy="5029200"/>
          </a:xfrm>
        </p:spPr>
        <p:txBody>
          <a:bodyPr>
            <a:noAutofit/>
          </a:bodyPr>
          <a:lstStyle/>
          <a:p>
            <a:pPr algn="just"/>
            <a:r>
              <a:rPr lang="en-US" sz="2000" dirty="0" smtClean="0"/>
              <a:t>The trenchless technology industry is represented by several industry associations in addition to standing committees within almost every water and sewer related industry association. </a:t>
            </a:r>
          </a:p>
          <a:p>
            <a:pPr algn="just"/>
            <a:r>
              <a:rPr lang="en-US" sz="2000" dirty="0" smtClean="0"/>
              <a:t> The </a:t>
            </a:r>
            <a:r>
              <a:rPr lang="en-US" sz="2000" dirty="0" smtClean="0">
                <a:hlinkClick r:id="rId2" action="ppaction://hlinkfile" tooltip="North American Society for Trenchless Technology (page does not exist)"/>
              </a:rPr>
              <a:t>North American Society for Trenchless Technology</a:t>
            </a:r>
            <a:r>
              <a:rPr lang="en-US" sz="2000" dirty="0" smtClean="0"/>
              <a:t> (NASTT) was established in 1990.</a:t>
            </a:r>
          </a:p>
          <a:p>
            <a:pPr algn="just"/>
            <a:r>
              <a:rPr lang="en-US" sz="2000" dirty="0" smtClean="0"/>
              <a:t> The </a:t>
            </a:r>
            <a:r>
              <a:rPr lang="en-US" sz="2000" dirty="0" smtClean="0">
                <a:hlinkClick r:id="rId3" action="ppaction://hlinkfile" tooltip="International Society for Trenchless Technology"/>
              </a:rPr>
              <a:t>Indian Society for Trenchless Technology or IndSTT</a:t>
            </a:r>
            <a:r>
              <a:rPr lang="en-US" sz="2000" dirty="0" smtClean="0"/>
              <a:t> is the apex organization to promote Trenchless Technology in India. It was established in 1995 with its head office at New Delhi. </a:t>
            </a:r>
          </a:p>
          <a:p>
            <a:pPr algn="just"/>
            <a:r>
              <a:rPr lang="en-US" sz="2000" dirty="0" smtClean="0"/>
              <a:t>The </a:t>
            </a:r>
            <a:r>
              <a:rPr lang="en-US" sz="2000" dirty="0" smtClean="0">
                <a:hlinkClick r:id="rId3" action="ppaction://hlinkfile" tooltip="International Society for Trenchless Technology"/>
              </a:rPr>
              <a:t>International Society for Trenchless Technology</a:t>
            </a:r>
            <a:r>
              <a:rPr lang="en-US" sz="2000" dirty="0" smtClean="0"/>
              <a:t>, established in 1986, has 25 active national trenchless technology societies associated with it. </a:t>
            </a:r>
          </a:p>
          <a:p>
            <a:pPr algn="just"/>
            <a:r>
              <a:rPr lang="en-US" sz="2000" dirty="0" smtClean="0"/>
              <a:t>National building Construction corp. (NBCC) is now actively engaged in the promotion of trenchless (NO-DIG) technology.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mn-lt"/>
              </a:rPr>
              <a:t>CONTENTS</a:t>
            </a:r>
            <a:endParaRPr lang="en-US" dirty="0">
              <a:latin typeface="+mn-lt"/>
            </a:endParaRPr>
          </a:p>
        </p:txBody>
      </p:sp>
      <p:sp>
        <p:nvSpPr>
          <p:cNvPr id="3" name="Content Placeholder 2"/>
          <p:cNvSpPr>
            <a:spLocks noGrp="1"/>
          </p:cNvSpPr>
          <p:nvPr>
            <p:ph idx="1"/>
          </p:nvPr>
        </p:nvSpPr>
        <p:spPr/>
        <p:txBody>
          <a:bodyPr>
            <a:noAutofit/>
          </a:bodyPr>
          <a:lstStyle/>
          <a:p>
            <a:r>
              <a:rPr lang="en-US" sz="2000" dirty="0" smtClean="0"/>
              <a:t>Introduction</a:t>
            </a:r>
          </a:p>
          <a:p>
            <a:r>
              <a:rPr lang="en-US" sz="2000" dirty="0" smtClean="0"/>
              <a:t>Application</a:t>
            </a:r>
          </a:p>
          <a:p>
            <a:r>
              <a:rPr lang="en-US" sz="2000" dirty="0" smtClean="0"/>
              <a:t>Advantages</a:t>
            </a:r>
          </a:p>
          <a:p>
            <a:r>
              <a:rPr lang="en-US" sz="2000" dirty="0" smtClean="0"/>
              <a:t>Limitation</a:t>
            </a:r>
          </a:p>
          <a:p>
            <a:r>
              <a:rPr lang="en-US" sz="2000" dirty="0" smtClean="0"/>
              <a:t>Trenchless technology method</a:t>
            </a:r>
          </a:p>
          <a:p>
            <a:r>
              <a:rPr lang="en-US" sz="2000" dirty="0" smtClean="0"/>
              <a:t>Investigations</a:t>
            </a:r>
            <a:endParaRPr lang="en-US" sz="2000" dirty="0" smtClean="0"/>
          </a:p>
          <a:p>
            <a:r>
              <a:rPr lang="en-US" sz="2000" dirty="0" smtClean="0"/>
              <a:t>Prospect of adopting trenchless technology in India </a:t>
            </a:r>
          </a:p>
          <a:p>
            <a:r>
              <a:rPr lang="en-US" sz="2000" dirty="0" smtClean="0"/>
              <a:t>Case study of</a:t>
            </a:r>
            <a:r>
              <a:rPr lang="en-US" sz="2000" b="1" dirty="0" smtClean="0"/>
              <a:t> </a:t>
            </a:r>
            <a:r>
              <a:rPr lang="en-US" sz="2000" dirty="0" smtClean="0"/>
              <a:t>San Diego Regional Airport Authority Fiber-Reinforced CIPP (Cured in Place Pipe) Project</a:t>
            </a:r>
          </a:p>
          <a:p>
            <a:endParaRPr lang="en-US" sz="2000" dirty="0" smtClean="0"/>
          </a:p>
          <a:p>
            <a:pPr>
              <a:buNone/>
            </a:pPr>
            <a:endParaRPr lang="en-US"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mn-lt"/>
              </a:rPr>
              <a:t>Role of INDSTT (Indian society of trenchless technology)</a:t>
            </a:r>
            <a:endParaRPr lang="en-US" dirty="0">
              <a:latin typeface="+mn-lt"/>
            </a:endParaRPr>
          </a:p>
        </p:txBody>
      </p:sp>
      <p:sp>
        <p:nvSpPr>
          <p:cNvPr id="3" name="Content Placeholder 2"/>
          <p:cNvSpPr>
            <a:spLocks noGrp="1"/>
          </p:cNvSpPr>
          <p:nvPr>
            <p:ph idx="1"/>
          </p:nvPr>
        </p:nvSpPr>
        <p:spPr/>
        <p:txBody>
          <a:bodyPr>
            <a:normAutofit lnSpcReduction="10000"/>
          </a:bodyPr>
          <a:lstStyle/>
          <a:p>
            <a:r>
              <a:rPr lang="en-US" dirty="0" smtClean="0"/>
              <a:t>Established in 1995</a:t>
            </a:r>
          </a:p>
          <a:p>
            <a:pPr>
              <a:buNone/>
            </a:pPr>
            <a:r>
              <a:rPr lang="en-US" dirty="0" smtClean="0"/>
              <a:t>Activities of INDSTT:</a:t>
            </a:r>
          </a:p>
          <a:p>
            <a:pPr marL="852678" lvl="1" indent="-514350">
              <a:buAutoNum type="alphaLcParenR"/>
            </a:pPr>
            <a:r>
              <a:rPr lang="en-US" dirty="0" smtClean="0"/>
              <a:t>To build awareness programme</a:t>
            </a:r>
          </a:p>
          <a:p>
            <a:pPr marL="852678" lvl="1" indent="-514350">
              <a:buAutoNum type="alphaLcParenR"/>
            </a:pPr>
            <a:r>
              <a:rPr lang="en-US" dirty="0" smtClean="0"/>
              <a:t>Publication of quarterly journal –No dig India</a:t>
            </a:r>
          </a:p>
          <a:p>
            <a:pPr marL="852678" lvl="1" indent="-514350">
              <a:buAutoNum type="alphaLcParenR"/>
            </a:pPr>
            <a:r>
              <a:rPr lang="en-US" dirty="0" smtClean="0"/>
              <a:t>Organize interactive seminars in major cities &amp; regions</a:t>
            </a:r>
          </a:p>
          <a:p>
            <a:pPr marL="852678" lvl="1" indent="-514350">
              <a:buAutoNum type="alphaLcParenR"/>
            </a:pPr>
            <a:r>
              <a:rPr lang="en-US" dirty="0" smtClean="0"/>
              <a:t>Membership drive</a:t>
            </a:r>
          </a:p>
          <a:p>
            <a:pPr marL="852678" lvl="1" indent="-514350">
              <a:buAutoNum type="alphaLcParenR"/>
            </a:pPr>
            <a:r>
              <a:rPr lang="en-US" dirty="0" smtClean="0"/>
              <a:t>Back up information to and from the various users, manufacturers and contractors</a:t>
            </a:r>
          </a:p>
          <a:p>
            <a:pPr marL="550926" indent="-514350">
              <a:buNone/>
            </a:pPr>
            <a:endParaRPr lang="en-US" dirty="0" smtClean="0"/>
          </a:p>
          <a:p>
            <a:pPr marL="550926" indent="-514350">
              <a:buAutoNum type="alphaLcParenR"/>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In Gujarat </a:t>
            </a:r>
            <a:endParaRPr lang="en-IN" dirty="0">
              <a:latin typeface="+mn-lt"/>
            </a:endParaRPr>
          </a:p>
        </p:txBody>
      </p:sp>
      <p:sp>
        <p:nvSpPr>
          <p:cNvPr id="3" name="Content Placeholder 2"/>
          <p:cNvSpPr>
            <a:spLocks noGrp="1"/>
          </p:cNvSpPr>
          <p:nvPr>
            <p:ph idx="1"/>
          </p:nvPr>
        </p:nvSpPr>
        <p:spPr/>
        <p:txBody>
          <a:bodyPr>
            <a:normAutofit/>
          </a:bodyPr>
          <a:lstStyle/>
          <a:p>
            <a:pPr>
              <a:buNone/>
            </a:pPr>
            <a:r>
              <a:rPr lang="en-US" sz="2800" dirty="0" smtClean="0"/>
              <a:t>The number of project using trenchless</a:t>
            </a:r>
          </a:p>
          <a:p>
            <a:pPr>
              <a:buNone/>
            </a:pPr>
            <a:r>
              <a:rPr lang="en-US" sz="2800" dirty="0" smtClean="0"/>
              <a:t>technology in Gujarat</a:t>
            </a:r>
          </a:p>
          <a:p>
            <a:r>
              <a:rPr lang="en-US" sz="2800" dirty="0" smtClean="0"/>
              <a:t>road </a:t>
            </a:r>
            <a:r>
              <a:rPr lang="en-US" sz="2800" dirty="0" smtClean="0"/>
              <a:t>junction at </a:t>
            </a:r>
            <a:r>
              <a:rPr lang="en-US" sz="2800" dirty="0" err="1" smtClean="0"/>
              <a:t>narol</a:t>
            </a:r>
            <a:r>
              <a:rPr lang="en-US" sz="2800" dirty="0" smtClean="0"/>
              <a:t> </a:t>
            </a:r>
            <a:r>
              <a:rPr lang="en-US" sz="2800" dirty="0" err="1" smtClean="0"/>
              <a:t>chowk</a:t>
            </a:r>
            <a:endParaRPr lang="en-IN" sz="2800" dirty="0" smtClean="0"/>
          </a:p>
          <a:p>
            <a:r>
              <a:rPr lang="en-US" sz="2800" dirty="0" err="1" smtClean="0">
                <a:cs typeface="Times New Roman" pitchFamily="18" charset="0"/>
              </a:rPr>
              <a:t>Kaveri</a:t>
            </a:r>
            <a:r>
              <a:rPr lang="en-US" sz="2800" dirty="0" smtClean="0">
                <a:cs typeface="Times New Roman" pitchFamily="18" charset="0"/>
              </a:rPr>
              <a:t> river crossing (rocky strata) with water</a:t>
            </a:r>
          </a:p>
          <a:p>
            <a:r>
              <a:rPr lang="en-US" sz="2800" dirty="0" err="1" smtClean="0">
                <a:cs typeface="Times New Roman" pitchFamily="18" charset="0"/>
              </a:rPr>
              <a:t>Kosamba</a:t>
            </a:r>
            <a:r>
              <a:rPr lang="en-US" sz="2800" dirty="0" smtClean="0">
                <a:cs typeface="Times New Roman" pitchFamily="18" charset="0"/>
              </a:rPr>
              <a:t> </a:t>
            </a:r>
            <a:r>
              <a:rPr lang="en-US" sz="2800" dirty="0" err="1" smtClean="0">
                <a:cs typeface="Times New Roman" pitchFamily="18" charset="0"/>
              </a:rPr>
              <a:t>ukai</a:t>
            </a:r>
            <a:r>
              <a:rPr lang="en-US" sz="2800" dirty="0" smtClean="0">
                <a:cs typeface="Times New Roman" pitchFamily="18" charset="0"/>
              </a:rPr>
              <a:t> unlined canal</a:t>
            </a:r>
          </a:p>
          <a:p>
            <a:r>
              <a:rPr lang="en-US" sz="2800" dirty="0" err="1" smtClean="0">
                <a:cs typeface="Times New Roman" pitchFamily="18" charset="0"/>
              </a:rPr>
              <a:t>Rupen</a:t>
            </a:r>
            <a:r>
              <a:rPr lang="en-US" sz="2800" dirty="0" smtClean="0">
                <a:cs typeface="Times New Roman" pitchFamily="18" charset="0"/>
              </a:rPr>
              <a:t> river crossing</a:t>
            </a:r>
          </a:p>
          <a:p>
            <a:r>
              <a:rPr lang="en-US" sz="2800" dirty="0" smtClean="0">
                <a:cs typeface="Times New Roman" pitchFamily="18" charset="0"/>
              </a:rPr>
              <a:t>Road crossing near </a:t>
            </a:r>
            <a:r>
              <a:rPr lang="en-US" sz="2800" dirty="0" err="1" smtClean="0">
                <a:cs typeface="Times New Roman" pitchFamily="18" charset="0"/>
              </a:rPr>
              <a:t>khirai</a:t>
            </a:r>
            <a:r>
              <a:rPr lang="en-US" sz="2800" dirty="0" smtClean="0">
                <a:cs typeface="Times New Roman" pitchFamily="18" charset="0"/>
              </a:rPr>
              <a:t> village</a:t>
            </a:r>
          </a:p>
          <a:p>
            <a:endParaRPr lang="en-US" sz="2800" dirty="0" smtClean="0"/>
          </a:p>
          <a:p>
            <a:endParaRPr lang="en-IN"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CASE STUDY</a:t>
            </a:r>
            <a:endParaRPr lang="en-US" dirty="0"/>
          </a:p>
        </p:txBody>
      </p:sp>
      <p:sp>
        <p:nvSpPr>
          <p:cNvPr id="3" name="Content Placeholder 2"/>
          <p:cNvSpPr>
            <a:spLocks noGrp="1"/>
          </p:cNvSpPr>
          <p:nvPr>
            <p:ph idx="1"/>
          </p:nvPr>
        </p:nvSpPr>
        <p:spPr>
          <a:xfrm>
            <a:off x="0" y="2743200"/>
            <a:ext cx="9144000" cy="4114800"/>
          </a:xfrm>
        </p:spPr>
        <p:txBody>
          <a:bodyPr>
            <a:noAutofit/>
          </a:bodyPr>
          <a:lstStyle/>
          <a:p>
            <a:pPr algn="ctr">
              <a:buNone/>
            </a:pPr>
            <a:r>
              <a:rPr lang="en-US" sz="3600" b="1" dirty="0" smtClean="0"/>
              <a:t>San Diego Regional Airport Authority Fiber-Reinforced CIPP (Cured in Place Pipe) Project</a:t>
            </a:r>
            <a:endParaRPr lang="en-US" sz="3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Case Study</a:t>
            </a:r>
            <a:endParaRPr lang="en-US" dirty="0">
              <a:latin typeface="+mn-lt"/>
            </a:endParaRPr>
          </a:p>
        </p:txBody>
      </p:sp>
      <p:sp>
        <p:nvSpPr>
          <p:cNvPr id="3" name="Content Placeholder 2"/>
          <p:cNvSpPr>
            <a:spLocks noGrp="1"/>
          </p:cNvSpPr>
          <p:nvPr>
            <p:ph idx="1"/>
          </p:nvPr>
        </p:nvSpPr>
        <p:spPr/>
        <p:txBody>
          <a:bodyPr>
            <a:noAutofit/>
          </a:bodyPr>
          <a:lstStyle/>
          <a:p>
            <a:r>
              <a:rPr lang="en-US" sz="2400" dirty="0" smtClean="0"/>
              <a:t>Airport with the construction of a new 10-gate terminal, engineers for the San Diego County Regional Airport Authority identified nearly 1,700 ft of a 96-in. sanitary sewer trunk main that runs 25 ft directly below the site of the planned terminal.</a:t>
            </a:r>
          </a:p>
          <a:p>
            <a:r>
              <a:rPr lang="en-US" sz="2400" dirty="0" smtClean="0"/>
              <a:t>20-year-old concrete pipe was not originally designed to handle the loading of an airport terminal or the aircraft that would be landing on the runways and apron adjacent to it</a:t>
            </a:r>
          </a:p>
          <a:p>
            <a:r>
              <a:rPr lang="en-US" sz="2400" dirty="0" smtClean="0"/>
              <a:t>The challenge was to increase the load-bearing capacity of this critical pipe without digging it up while also maximizing the pipe’s flow capacity</a:t>
            </a:r>
            <a:endParaRPr lang="en-US"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Case Study</a:t>
            </a:r>
            <a:endParaRPr lang="en-US" dirty="0">
              <a:latin typeface="+mn-lt"/>
            </a:endParaRPr>
          </a:p>
        </p:txBody>
      </p:sp>
      <p:sp>
        <p:nvSpPr>
          <p:cNvPr id="3" name="Content Placeholder 2"/>
          <p:cNvSpPr>
            <a:spLocks noGrp="1"/>
          </p:cNvSpPr>
          <p:nvPr>
            <p:ph idx="1"/>
          </p:nvPr>
        </p:nvSpPr>
        <p:spPr>
          <a:xfrm>
            <a:off x="457200" y="1600200"/>
            <a:ext cx="8229600" cy="5043510"/>
          </a:xfrm>
        </p:spPr>
        <p:txBody>
          <a:bodyPr>
            <a:normAutofit fontScale="70000" lnSpcReduction="20000"/>
          </a:bodyPr>
          <a:lstStyle/>
          <a:p>
            <a:pPr>
              <a:spcAft>
                <a:spcPts val="600"/>
              </a:spcAft>
            </a:pPr>
            <a:r>
              <a:rPr lang="en-US" dirty="0" smtClean="0"/>
              <a:t>The authority considered three trenchless options for the project including slip lining, traditional cured-in-place pipe (CIPP) and composite-reinforced CIPP</a:t>
            </a:r>
          </a:p>
          <a:p>
            <a:pPr>
              <a:spcAft>
                <a:spcPts val="600"/>
              </a:spcAft>
            </a:pPr>
            <a:r>
              <a:rPr lang="en-US" dirty="0" smtClean="0"/>
              <a:t>The pipe rehabilitation thickness was specified not to exceed 1.26 in</a:t>
            </a:r>
          </a:p>
          <a:p>
            <a:pPr>
              <a:spcAft>
                <a:spcPts val="600"/>
              </a:spcAft>
            </a:pPr>
            <a:r>
              <a:rPr lang="en-US" dirty="0" smtClean="0"/>
              <a:t>This ruled out the use of slip lining technology as it would have reduced the pipe thickness by nearly 12 in</a:t>
            </a:r>
          </a:p>
          <a:p>
            <a:pPr>
              <a:spcAft>
                <a:spcPts val="600"/>
              </a:spcAft>
            </a:pPr>
            <a:r>
              <a:rPr lang="en-US" dirty="0" smtClean="0"/>
              <a:t>Traditional CIPP technology was also eliminated as an option on this project because it would require a minimum liner thickness of 2.07 in. at the designed load-bearing capacity</a:t>
            </a:r>
          </a:p>
          <a:p>
            <a:pPr>
              <a:spcAft>
                <a:spcPts val="600"/>
              </a:spcAft>
            </a:pPr>
            <a:r>
              <a:rPr lang="en-US" dirty="0" smtClean="0"/>
              <a:t>With the fiber-reinforced CIPP liner,  it was possible to achieve the prescribed load-bearing capacity and reduce traditional CIPP thickness by approximately 40 percent to 1.26 in., thereby meeting the airport authority’s flow and strength criteria. </a:t>
            </a:r>
            <a:br>
              <a:rPr lang="en-US" dirty="0" smtClean="0"/>
            </a:b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Case Study</a:t>
            </a:r>
            <a:endParaRPr lang="en-US" dirty="0">
              <a:latin typeface="+mn-lt"/>
            </a:endParaRPr>
          </a:p>
        </p:txBody>
      </p:sp>
      <p:sp>
        <p:nvSpPr>
          <p:cNvPr id="3" name="Content Placeholder 2"/>
          <p:cNvSpPr>
            <a:spLocks noGrp="1"/>
          </p:cNvSpPr>
          <p:nvPr>
            <p:ph idx="1"/>
          </p:nvPr>
        </p:nvSpPr>
        <p:spPr/>
        <p:txBody>
          <a:bodyPr>
            <a:normAutofit/>
          </a:bodyPr>
          <a:lstStyle/>
          <a:p>
            <a:r>
              <a:rPr lang="en-US" sz="2400" dirty="0" smtClean="0"/>
              <a:t>Charles King Co., the general contractor for the project, brought in </a:t>
            </a:r>
            <a:r>
              <a:rPr lang="en-US" sz="2400" dirty="0" err="1" smtClean="0"/>
              <a:t>Insituform</a:t>
            </a:r>
            <a:r>
              <a:rPr lang="en-US" sz="2400" dirty="0" smtClean="0"/>
              <a:t> as the lining subcontractor.</a:t>
            </a:r>
          </a:p>
          <a:p>
            <a:r>
              <a:rPr lang="en-US" sz="2400" dirty="0" err="1" smtClean="0"/>
              <a:t>Insituform</a:t>
            </a:r>
            <a:r>
              <a:rPr lang="en-US" sz="2400" dirty="0" smtClean="0"/>
              <a:t> pioneered the traditional CIPP felt and resin approach, and introduced its </a:t>
            </a:r>
            <a:r>
              <a:rPr lang="en-US" sz="2400" dirty="0" err="1" smtClean="0"/>
              <a:t>iPlus</a:t>
            </a:r>
            <a:r>
              <a:rPr lang="en-US" sz="2400" dirty="0" smtClean="0"/>
              <a:t> Composite CIPP process which was used in this project.</a:t>
            </a:r>
            <a:endParaRPr lang="en-US"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Case Study</a:t>
            </a:r>
            <a:endParaRPr lang="en-US" dirty="0">
              <a:latin typeface="+mn-lt"/>
            </a:endParaRPr>
          </a:p>
        </p:txBody>
      </p:sp>
      <p:sp>
        <p:nvSpPr>
          <p:cNvPr id="3" name="Content Placeholder 2"/>
          <p:cNvSpPr>
            <a:spLocks noGrp="1"/>
          </p:cNvSpPr>
          <p:nvPr>
            <p:ph idx="1"/>
          </p:nvPr>
        </p:nvSpPr>
        <p:spPr/>
        <p:txBody>
          <a:bodyPr>
            <a:normAutofit/>
          </a:bodyPr>
          <a:lstStyle/>
          <a:p>
            <a:r>
              <a:rPr lang="en-US" sz="2400" dirty="0" smtClean="0"/>
              <a:t>Because there were no properly located manholes at the site, a single access point was constructed from which two CIPP installations in opposite directions were staged: one 300 ft in length and the other 1,393 ft in length</a:t>
            </a:r>
          </a:p>
          <a:p>
            <a:r>
              <a:rPr lang="en-US" sz="2400" dirty="0" smtClean="0"/>
              <a:t>It took more than 5.8 full tankers – to impregnate the 1,700-ft-long fiber-reinforced CIPP tube.</a:t>
            </a:r>
          </a:p>
          <a:p>
            <a:r>
              <a:rPr lang="en-US" sz="2400" dirty="0" smtClean="0"/>
              <a:t>More than 638,000 gal of water were required to cure the finished pipe</a:t>
            </a:r>
          </a:p>
          <a:p>
            <a:r>
              <a:rPr lang="en-US" sz="2400" dirty="0" smtClean="0"/>
              <a:t>The Project was completed in 4 days</a:t>
            </a:r>
            <a:endParaRPr lang="en-US"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SHAH'S\Pictures\MT\CS-1010-Rehab-3.jpg"/>
          <p:cNvPicPr>
            <a:picLocks noGrp="1" noChangeAspect="1" noChangeArrowheads="1"/>
          </p:cNvPicPr>
          <p:nvPr>
            <p:ph idx="1"/>
          </p:nvPr>
        </p:nvPicPr>
        <p:blipFill>
          <a:blip r:embed="rId2"/>
          <a:srcRect/>
          <a:stretch>
            <a:fillRect/>
          </a:stretch>
        </p:blipFill>
        <p:spPr bwMode="auto">
          <a:xfrm>
            <a:off x="304800" y="228600"/>
            <a:ext cx="8153400" cy="6400800"/>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SHAH'S\Pictures\MT\Infusion%20Wetout%20web.jpg"/>
          <p:cNvPicPr>
            <a:picLocks noGrp="1" noChangeAspect="1" noChangeArrowheads="1"/>
          </p:cNvPicPr>
          <p:nvPr>
            <p:ph idx="1"/>
          </p:nvPr>
        </p:nvPicPr>
        <p:blipFill>
          <a:blip r:embed="rId2"/>
          <a:srcRect/>
          <a:stretch>
            <a:fillRect/>
          </a:stretch>
        </p:blipFill>
        <p:spPr bwMode="auto">
          <a:xfrm>
            <a:off x="381000" y="609600"/>
            <a:ext cx="5791200" cy="5105400"/>
          </a:xfrm>
          <a:prstGeom prst="rect">
            <a:avLst/>
          </a:prstGeom>
          <a:noFill/>
        </p:spPr>
      </p:pic>
      <p:sp>
        <p:nvSpPr>
          <p:cNvPr id="6" name="TextBox 5"/>
          <p:cNvSpPr txBox="1"/>
          <p:nvPr/>
        </p:nvSpPr>
        <p:spPr>
          <a:xfrm>
            <a:off x="6248400" y="2133601"/>
            <a:ext cx="2895600" cy="2308324"/>
          </a:xfrm>
          <a:prstGeom prst="rect">
            <a:avLst/>
          </a:prstGeom>
          <a:noFill/>
        </p:spPr>
        <p:txBody>
          <a:bodyPr wrap="square" rtlCol="0">
            <a:spAutoFit/>
          </a:bodyPr>
          <a:lstStyle/>
          <a:p>
            <a:r>
              <a:rPr lang="en-US" b="1" dirty="0" smtClean="0"/>
              <a:t>Step 1: The </a:t>
            </a:r>
            <a:r>
              <a:rPr lang="en-US" b="1" dirty="0" err="1" smtClean="0"/>
              <a:t>iPlus</a:t>
            </a:r>
            <a:r>
              <a:rPr lang="en-US" b="1" dirty="0" smtClean="0"/>
              <a:t> infusion tubes are "wet out" using a controlled resin impregnation system that fully saturates the tube with thermosetting resin.</a:t>
            </a:r>
            <a:br>
              <a:rPr lang="en-US" b="1" dirty="0" smtClean="0"/>
            </a:b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SHAH'S\Pictures\MT\Infusion%20Step%202.jpg"/>
          <p:cNvPicPr>
            <a:picLocks noGrp="1" noChangeAspect="1" noChangeArrowheads="1"/>
          </p:cNvPicPr>
          <p:nvPr>
            <p:ph idx="1"/>
          </p:nvPr>
        </p:nvPicPr>
        <p:blipFill>
          <a:blip r:embed="rId2"/>
          <a:srcRect/>
          <a:stretch>
            <a:fillRect/>
          </a:stretch>
        </p:blipFill>
        <p:spPr bwMode="auto">
          <a:xfrm>
            <a:off x="228600" y="381000"/>
            <a:ext cx="6705600" cy="5720424"/>
          </a:xfrm>
          <a:prstGeom prst="rect">
            <a:avLst/>
          </a:prstGeom>
          <a:noFill/>
        </p:spPr>
      </p:pic>
      <p:sp>
        <p:nvSpPr>
          <p:cNvPr id="5" name="TextBox 4"/>
          <p:cNvSpPr txBox="1"/>
          <p:nvPr/>
        </p:nvSpPr>
        <p:spPr>
          <a:xfrm>
            <a:off x="7086600" y="1752600"/>
            <a:ext cx="2057400" cy="1477328"/>
          </a:xfrm>
          <a:prstGeom prst="rect">
            <a:avLst/>
          </a:prstGeom>
          <a:noFill/>
        </p:spPr>
        <p:txBody>
          <a:bodyPr wrap="square" rtlCol="0">
            <a:spAutoFit/>
          </a:bodyPr>
          <a:lstStyle/>
          <a:p>
            <a:r>
              <a:rPr lang="en-US" b="1" dirty="0" smtClean="0"/>
              <a:t>Step 2: The resin-saturated tube is pulled into a damaged pipe.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Introduction to topic</a:t>
            </a:r>
            <a:endParaRPr lang="en-IN" dirty="0">
              <a:latin typeface="+mn-lt"/>
            </a:endParaRPr>
          </a:p>
        </p:txBody>
      </p:sp>
      <p:sp>
        <p:nvSpPr>
          <p:cNvPr id="3" name="Content Placeholder 2"/>
          <p:cNvSpPr>
            <a:spLocks noGrp="1"/>
          </p:cNvSpPr>
          <p:nvPr>
            <p:ph idx="1"/>
          </p:nvPr>
        </p:nvSpPr>
        <p:spPr/>
        <p:txBody>
          <a:bodyPr>
            <a:normAutofit fontScale="85000" lnSpcReduction="20000"/>
          </a:bodyPr>
          <a:lstStyle/>
          <a:p>
            <a:pPr algn="just"/>
            <a:r>
              <a:rPr lang="en-US" dirty="0" smtClean="0"/>
              <a:t>Digging of open trenches is a common practice for laying of almost all underground utility services.</a:t>
            </a:r>
          </a:p>
          <a:p>
            <a:pPr algn="just"/>
            <a:r>
              <a:rPr lang="en-US" dirty="0" smtClean="0"/>
              <a:t>Cities with growing population have road congestion, vehicular traffic jams, pollution problem etc.</a:t>
            </a:r>
          </a:p>
          <a:p>
            <a:pPr algn="just"/>
            <a:r>
              <a:rPr lang="en-US" dirty="0" smtClean="0"/>
              <a:t>If streets are excavated for laying pipes and cables the situation will more difficult.</a:t>
            </a:r>
          </a:p>
          <a:p>
            <a:pPr algn="just"/>
            <a:r>
              <a:rPr lang="en-US" dirty="0" smtClean="0"/>
              <a:t>If it happens in rainy season it involves dewatering.</a:t>
            </a:r>
          </a:p>
          <a:p>
            <a:pPr algn="just"/>
            <a:r>
              <a:rPr lang="en-US" dirty="0" smtClean="0"/>
              <a:t>To overcome this problem Trenchless Technology is the best solution.</a:t>
            </a:r>
            <a:endParaRPr lang="en-IN"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SHAH'S\Pictures\MT\ILS%20job%20site%20web.jpg"/>
          <p:cNvPicPr>
            <a:picLocks noGrp="1" noChangeAspect="1" noChangeArrowheads="1"/>
          </p:cNvPicPr>
          <p:nvPr>
            <p:ph idx="1"/>
          </p:nvPr>
        </p:nvPicPr>
        <p:blipFill>
          <a:blip r:embed="rId2"/>
          <a:srcRect/>
          <a:stretch>
            <a:fillRect/>
          </a:stretch>
        </p:blipFill>
        <p:spPr bwMode="auto">
          <a:xfrm>
            <a:off x="304800" y="533400"/>
            <a:ext cx="6324600" cy="5562600"/>
          </a:xfrm>
          <a:prstGeom prst="rect">
            <a:avLst/>
          </a:prstGeom>
          <a:noFill/>
        </p:spPr>
      </p:pic>
      <p:sp>
        <p:nvSpPr>
          <p:cNvPr id="5" name="TextBox 4"/>
          <p:cNvSpPr txBox="1"/>
          <p:nvPr/>
        </p:nvSpPr>
        <p:spPr>
          <a:xfrm>
            <a:off x="6858000" y="1600200"/>
            <a:ext cx="2286000" cy="3139321"/>
          </a:xfrm>
          <a:prstGeom prst="rect">
            <a:avLst/>
          </a:prstGeom>
          <a:noFill/>
        </p:spPr>
        <p:txBody>
          <a:bodyPr wrap="square" rtlCol="0">
            <a:spAutoFit/>
          </a:bodyPr>
          <a:lstStyle/>
          <a:p>
            <a:r>
              <a:rPr lang="en-US" b="1" dirty="0" smtClean="0"/>
              <a:t>Step 3: Air is used to inflate the tube and steam is used to cure the resin and form a tight-fitting, joint less and corrosion-resistant replacement pipe. </a:t>
            </a:r>
            <a:br>
              <a:rPr lang="en-US" b="1" dirty="0" smtClean="0"/>
            </a:br>
            <a:r>
              <a:rPr lang="en-US" dirty="0" smtClean="0"/>
              <a:t/>
            </a:r>
            <a:br>
              <a:rPr lang="en-US" dirty="0" smtClean="0"/>
            </a:b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srcRect/>
          <a:stretch>
            <a:fillRect/>
          </a:stretch>
        </p:blipFill>
        <p:spPr bwMode="auto">
          <a:xfrm>
            <a:off x="533400" y="381000"/>
            <a:ext cx="8153400" cy="6172200"/>
          </a:xfrm>
          <a:prstGeom prst="rect">
            <a:avLst/>
          </a:prstGeom>
          <a:noFill/>
          <a:ln w="9525">
            <a:noFill/>
            <a:miter lim="800000"/>
            <a:headEnd/>
            <a:tailEnd/>
          </a:ln>
          <a:effec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mn-lt"/>
              </a:rPr>
              <a:t>Reasons for lack for popularity</a:t>
            </a:r>
            <a:endParaRPr lang="en-US" dirty="0">
              <a:latin typeface="+mn-lt"/>
            </a:endParaRPr>
          </a:p>
        </p:txBody>
      </p:sp>
      <p:sp>
        <p:nvSpPr>
          <p:cNvPr id="3" name="Content Placeholder 2"/>
          <p:cNvSpPr>
            <a:spLocks noGrp="1"/>
          </p:cNvSpPr>
          <p:nvPr>
            <p:ph idx="1"/>
          </p:nvPr>
        </p:nvSpPr>
        <p:spPr/>
        <p:txBody>
          <a:bodyPr/>
          <a:lstStyle/>
          <a:p>
            <a:r>
              <a:rPr lang="en-US" dirty="0" smtClean="0"/>
              <a:t>New technology- Engineers do not have knowledge.</a:t>
            </a:r>
          </a:p>
          <a:p>
            <a:r>
              <a:rPr lang="en-US" dirty="0" smtClean="0"/>
              <a:t>Lack of awareness</a:t>
            </a:r>
          </a:p>
          <a:p>
            <a:r>
              <a:rPr lang="en-US" dirty="0" smtClean="0"/>
              <a:t>No guidelines and codes available</a:t>
            </a:r>
          </a:p>
          <a:p>
            <a:r>
              <a:rPr lang="en-US" dirty="0" smtClean="0"/>
              <a:t>Direct project cost is high</a:t>
            </a:r>
          </a:p>
          <a:p>
            <a:r>
              <a:rPr lang="en-US" dirty="0" smtClean="0"/>
              <a:t>Essential to have in depth knowledge of sub surface condition</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hlinkClick r:id="rId2"/>
              </a:rPr>
              <a:t>www.trenchlessonline.com</a:t>
            </a:r>
            <a:endParaRPr lang="en-US" dirty="0" smtClean="0"/>
          </a:p>
          <a:p>
            <a:r>
              <a:rPr lang="en-US" i="1" dirty="0" smtClean="0"/>
              <a:t>books.google.co.in</a:t>
            </a:r>
          </a:p>
          <a:p>
            <a:r>
              <a:rPr lang="en-US" i="1" dirty="0" smtClean="0"/>
              <a:t>en.wikipedia.org</a:t>
            </a:r>
          </a:p>
          <a:p>
            <a:r>
              <a:rPr lang="en-US" dirty="0" smtClean="0"/>
              <a:t>Civil engineer and construction review October 2000.</a:t>
            </a:r>
            <a:endParaRPr lang="en-IN" dirty="0"/>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2819400"/>
            <a:ext cx="7467600" cy="1295400"/>
          </a:xfrm>
        </p:spPr>
        <p:txBody>
          <a:bodyPr>
            <a:normAutofit lnSpcReduction="10000"/>
          </a:bodyPr>
          <a:lstStyle/>
          <a:p>
            <a:pPr marL="36576" indent="0" algn="ctr">
              <a:buNone/>
            </a:pPr>
            <a:r>
              <a:rPr lang="en-US" sz="8000" dirty="0" smtClean="0">
                <a:latin typeface="+mj-lt"/>
              </a:rPr>
              <a:t>Thank you</a:t>
            </a:r>
            <a:endParaRPr lang="en-IN" sz="8000" dirty="0">
              <a:latin typeface="+mj-lt"/>
            </a:endParaRPr>
          </a:p>
        </p:txBody>
      </p:sp>
    </p:spTree>
    <p:extLst>
      <p:ext uri="{BB962C8B-B14F-4D97-AF65-F5344CB8AC3E}">
        <p14:creationId xmlns="" xmlns:p14="http://schemas.microsoft.com/office/powerpoint/2007/7/12/main" val="3327113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Definition</a:t>
            </a:r>
            <a:r>
              <a:rPr lang="en-US" dirty="0" smtClean="0"/>
              <a:t> </a:t>
            </a:r>
            <a:endParaRPr lang="en-IN" dirty="0"/>
          </a:p>
        </p:txBody>
      </p:sp>
      <p:sp>
        <p:nvSpPr>
          <p:cNvPr id="3" name="Content Placeholder 2"/>
          <p:cNvSpPr>
            <a:spLocks noGrp="1"/>
          </p:cNvSpPr>
          <p:nvPr>
            <p:ph idx="1"/>
          </p:nvPr>
        </p:nvSpPr>
        <p:spPr/>
        <p:txBody>
          <a:bodyPr>
            <a:normAutofit/>
          </a:bodyPr>
          <a:lstStyle/>
          <a:p>
            <a:pPr algn="just"/>
            <a:r>
              <a:rPr lang="en-US" dirty="0" smtClean="0"/>
              <a:t>Trenchless technology can be defined</a:t>
            </a:r>
            <a:r>
              <a:rPr lang="en-IN" dirty="0" smtClean="0"/>
              <a:t> as an innovative process of installing utilities, rehabilitating and reconstructing</a:t>
            </a:r>
            <a:r>
              <a:rPr lang="en-US" dirty="0" smtClean="0"/>
              <a:t> the existing underground utilities without digging the ground or minimum digging.</a:t>
            </a:r>
          </a:p>
          <a:p>
            <a:pPr algn="just"/>
            <a:r>
              <a:rPr lang="en-US" dirty="0" smtClean="0"/>
              <a:t>It also means no demolition of buildings, dislocation of traffic, or disruption of existing sub surface cable or pipe network.</a:t>
            </a:r>
          </a:p>
          <a:p>
            <a:pPr algn="just"/>
            <a:endParaRPr lang="en-IN"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Application</a:t>
            </a:r>
            <a:endParaRPr lang="en-IN" dirty="0">
              <a:latin typeface="+mn-lt"/>
            </a:endParaRPr>
          </a:p>
        </p:txBody>
      </p:sp>
      <p:sp>
        <p:nvSpPr>
          <p:cNvPr id="3" name="Content Placeholder 2"/>
          <p:cNvSpPr>
            <a:spLocks noGrp="1"/>
          </p:cNvSpPr>
          <p:nvPr>
            <p:ph idx="1"/>
          </p:nvPr>
        </p:nvSpPr>
        <p:spPr/>
        <p:txBody>
          <a:bodyPr/>
          <a:lstStyle/>
          <a:p>
            <a:r>
              <a:rPr lang="en-US" dirty="0"/>
              <a:t>Gas pipeline</a:t>
            </a:r>
          </a:p>
          <a:p>
            <a:r>
              <a:rPr lang="en-US" dirty="0"/>
              <a:t>Oil pipeline</a:t>
            </a:r>
          </a:p>
          <a:p>
            <a:r>
              <a:rPr lang="en-US" dirty="0"/>
              <a:t>Water pipeline</a:t>
            </a:r>
          </a:p>
          <a:p>
            <a:r>
              <a:rPr lang="en-US" dirty="0"/>
              <a:t>Sewer pipeline</a:t>
            </a:r>
          </a:p>
          <a:p>
            <a:r>
              <a:rPr lang="en-US" dirty="0"/>
              <a:t>Electric power lines and cables</a:t>
            </a:r>
          </a:p>
          <a:p>
            <a:r>
              <a:rPr lang="en-US" dirty="0"/>
              <a:t>Data communication cables</a:t>
            </a:r>
          </a:p>
          <a:p>
            <a:r>
              <a:rPr lang="en-US" dirty="0"/>
              <a:t>Telecommunication cables</a:t>
            </a:r>
          </a:p>
          <a:p>
            <a:endParaRPr lang="en-IN" dirty="0"/>
          </a:p>
        </p:txBody>
      </p:sp>
    </p:spTree>
    <p:extLst>
      <p:ext uri="{BB962C8B-B14F-4D97-AF65-F5344CB8AC3E}">
        <p14:creationId xmlns="" xmlns:p14="http://schemas.microsoft.com/office/powerpoint/2007/7/12/main" val="996834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600200"/>
            <a:ext cx="8429684" cy="5257800"/>
          </a:xfrm>
        </p:spPr>
        <p:txBody>
          <a:bodyPr>
            <a:normAutofit fontScale="85000" lnSpcReduction="10000"/>
          </a:bodyPr>
          <a:lstStyle/>
          <a:p>
            <a:pPr marL="550926" indent="-514350" algn="just">
              <a:buAutoNum type="arabicParenR"/>
            </a:pPr>
            <a:r>
              <a:rPr lang="en-US" u="sng" dirty="0" smtClean="0"/>
              <a:t>No Digging</a:t>
            </a:r>
            <a:r>
              <a:rPr lang="en-US" dirty="0" smtClean="0"/>
              <a:t> - </a:t>
            </a:r>
          </a:p>
          <a:p>
            <a:pPr lvl="1" algn="just"/>
            <a:r>
              <a:rPr lang="en-US" dirty="0" smtClean="0"/>
              <a:t>The only digging involve for the access shaft located some 200M spacing. </a:t>
            </a:r>
          </a:p>
          <a:p>
            <a:pPr lvl="1" algn="just"/>
            <a:r>
              <a:rPr lang="en-US" dirty="0" smtClean="0"/>
              <a:t>Even this shaft can be covered up with steel plates over which the traffic can flow during busy day time. During lean time traffic period the shafts can be open up &amp; the work can carry out. </a:t>
            </a:r>
          </a:p>
          <a:p>
            <a:pPr lvl="1" algn="just"/>
            <a:r>
              <a:rPr lang="en-US" dirty="0" smtClean="0"/>
              <a:t>Therefore the disturbance to traffic is minimum or negligible.</a:t>
            </a:r>
            <a:endParaRPr lang="en-IN" dirty="0" smtClean="0"/>
          </a:p>
          <a:p>
            <a:pPr algn="just">
              <a:buNone/>
            </a:pPr>
            <a:r>
              <a:rPr lang="en-US" dirty="0" smtClean="0"/>
              <a:t>2) </a:t>
            </a:r>
            <a:r>
              <a:rPr lang="en-US" u="sng" dirty="0" smtClean="0"/>
              <a:t>Trenching below the structure </a:t>
            </a:r>
            <a:r>
              <a:rPr lang="en-US" dirty="0" smtClean="0"/>
              <a:t>-</a:t>
            </a:r>
            <a:endParaRPr lang="en-IN" dirty="0" smtClean="0"/>
          </a:p>
          <a:p>
            <a:pPr lvl="1" algn="just"/>
            <a:r>
              <a:rPr lang="en-US" dirty="0" smtClean="0"/>
              <a:t>It can be used to lay the services below the valuable property and existing structure like building and shades.</a:t>
            </a:r>
            <a:endParaRPr lang="en-IN" dirty="0" smtClean="0"/>
          </a:p>
          <a:p>
            <a:pPr algn="just">
              <a:buNone/>
            </a:pPr>
            <a:r>
              <a:rPr lang="en-US" dirty="0" smtClean="0"/>
              <a:t>3) </a:t>
            </a:r>
            <a:r>
              <a:rPr lang="en-US" u="sng" dirty="0" smtClean="0"/>
              <a:t>Across the River or Lake</a:t>
            </a:r>
            <a:r>
              <a:rPr lang="en-US" dirty="0" smtClean="0"/>
              <a:t> -</a:t>
            </a:r>
            <a:endParaRPr lang="en-IN" dirty="0" smtClean="0"/>
          </a:p>
          <a:p>
            <a:pPr lvl="1" algn="just"/>
            <a:r>
              <a:rPr lang="en-US" dirty="0" smtClean="0"/>
              <a:t>It is very use full for laying the service line of gas line below the river or lake.</a:t>
            </a:r>
            <a:endParaRPr lang="en-IN" dirty="0" smtClean="0"/>
          </a:p>
        </p:txBody>
      </p:sp>
      <p:sp>
        <p:nvSpPr>
          <p:cNvPr id="2" name="Title 1"/>
          <p:cNvSpPr>
            <a:spLocks noGrp="1"/>
          </p:cNvSpPr>
          <p:nvPr>
            <p:ph type="title"/>
          </p:nvPr>
        </p:nvSpPr>
        <p:spPr/>
        <p:txBody>
          <a:bodyPr>
            <a:normAutofit/>
          </a:bodyPr>
          <a:lstStyle/>
          <a:p>
            <a:r>
              <a:rPr lang="en-US" sz="4000" dirty="0" smtClean="0">
                <a:latin typeface="+mn-lt"/>
              </a:rPr>
              <a:t>Advantages of trenchless </a:t>
            </a:r>
            <a:endParaRPr lang="en-IN" sz="4000" dirty="0">
              <a:latin typeface="+mn-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IN" dirty="0"/>
          </a:p>
        </p:txBody>
      </p:sp>
      <p:sp>
        <p:nvSpPr>
          <p:cNvPr id="3" name="Content Placeholder 2"/>
          <p:cNvSpPr>
            <a:spLocks noGrp="1"/>
          </p:cNvSpPr>
          <p:nvPr>
            <p:ph idx="1"/>
          </p:nvPr>
        </p:nvSpPr>
        <p:spPr/>
        <p:txBody>
          <a:bodyPr>
            <a:normAutofit fontScale="77500" lnSpcReduction="20000"/>
          </a:bodyPr>
          <a:lstStyle/>
          <a:p>
            <a:pPr algn="just">
              <a:buNone/>
            </a:pPr>
            <a:r>
              <a:rPr lang="en-US" sz="2800" dirty="0" smtClean="0"/>
              <a:t>4) </a:t>
            </a:r>
            <a:r>
              <a:rPr lang="en-US" sz="2800" u="sng" dirty="0" smtClean="0"/>
              <a:t>Time required </a:t>
            </a:r>
            <a:r>
              <a:rPr lang="en-US" sz="2800" dirty="0" smtClean="0"/>
              <a:t>-</a:t>
            </a:r>
            <a:endParaRPr lang="en-IN" sz="2800" dirty="0" smtClean="0"/>
          </a:p>
          <a:p>
            <a:pPr lvl="1" algn="just"/>
            <a:r>
              <a:rPr lang="en-US" sz="2800" dirty="0" smtClean="0"/>
              <a:t>Trenchless excavation is much faster than a conventional excavation which may also necessity extra time for shoring, strutting, dewatering, backfilling etc. All of these can be avoided in Trenchless excavation. </a:t>
            </a:r>
            <a:endParaRPr lang="en-IN" sz="2800" dirty="0" smtClean="0"/>
          </a:p>
          <a:p>
            <a:pPr lvl="1" algn="just"/>
            <a:r>
              <a:rPr lang="en-US" sz="2800" dirty="0" smtClean="0"/>
              <a:t>Trenchless technology required about 1 to 3 days where traditional digging required about 1 to 4 weeks.</a:t>
            </a:r>
            <a:endParaRPr lang="en-IN" sz="1400" dirty="0" smtClean="0"/>
          </a:p>
          <a:p>
            <a:pPr algn="just">
              <a:buNone/>
            </a:pPr>
            <a:r>
              <a:rPr lang="en-US" sz="3200" dirty="0" smtClean="0"/>
              <a:t>5) </a:t>
            </a:r>
            <a:r>
              <a:rPr lang="en-US" sz="3200" u="sng" dirty="0" smtClean="0"/>
              <a:t>Site space requirement</a:t>
            </a:r>
            <a:r>
              <a:rPr lang="en-US" sz="3200" dirty="0" smtClean="0"/>
              <a:t> - </a:t>
            </a:r>
            <a:endParaRPr lang="en-IN" sz="1800" dirty="0" smtClean="0"/>
          </a:p>
          <a:p>
            <a:pPr lvl="1" algn="just"/>
            <a:r>
              <a:rPr lang="en-US" sz="2800" dirty="0" smtClean="0"/>
              <a:t>At crossing trenchless technique requires 30 m</a:t>
            </a:r>
            <a:r>
              <a:rPr lang="en-US" sz="2800" baseline="30000" dirty="0" smtClean="0"/>
              <a:t>2</a:t>
            </a:r>
            <a:r>
              <a:rPr lang="en-US" sz="2800" dirty="0" smtClean="0"/>
              <a:t> to 80 m</a:t>
            </a:r>
            <a:r>
              <a:rPr lang="en-US" sz="2800" baseline="30000" dirty="0" smtClean="0"/>
              <a:t>2 </a:t>
            </a:r>
            <a:r>
              <a:rPr lang="en-US" sz="2800" dirty="0" smtClean="0"/>
              <a:t>area whereas traditional excavation requires @ 300 m</a:t>
            </a:r>
            <a:r>
              <a:rPr lang="en-US" sz="2800" baseline="30000" dirty="0" smtClean="0"/>
              <a:t>2 </a:t>
            </a:r>
            <a:endParaRPr lang="en-IN" dirty="0" smtClean="0"/>
          </a:p>
          <a:p>
            <a:pPr algn="just">
              <a:buNone/>
            </a:pPr>
            <a:r>
              <a:rPr lang="en-US" dirty="0" smtClean="0"/>
              <a:t> </a:t>
            </a:r>
            <a:endParaRPr lang="en-IN"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Limitation </a:t>
            </a:r>
            <a:endParaRPr lang="en-IN" dirty="0">
              <a:latin typeface="+mn-lt"/>
            </a:endParaRPr>
          </a:p>
        </p:txBody>
      </p:sp>
      <p:sp>
        <p:nvSpPr>
          <p:cNvPr id="3" name="Content Placeholder 2"/>
          <p:cNvSpPr>
            <a:spLocks noGrp="1"/>
          </p:cNvSpPr>
          <p:nvPr>
            <p:ph idx="1"/>
          </p:nvPr>
        </p:nvSpPr>
        <p:spPr/>
        <p:txBody>
          <a:bodyPr>
            <a:normAutofit lnSpcReduction="10000"/>
          </a:bodyPr>
          <a:lstStyle/>
          <a:p>
            <a:pPr>
              <a:buNone/>
            </a:pPr>
            <a:endParaRPr lang="en-IN" dirty="0" smtClean="0"/>
          </a:p>
          <a:p>
            <a:pPr marL="550926" indent="-514350">
              <a:buAutoNum type="arabicParenR"/>
            </a:pPr>
            <a:r>
              <a:rPr lang="en-US" sz="2600" dirty="0" smtClean="0"/>
              <a:t>If the underground strata consist of both soil and hard material like rock or boulders different type of machine will be required which may inconvenient and uneconomical.</a:t>
            </a:r>
          </a:p>
          <a:p>
            <a:pPr marL="550926" indent="-514350">
              <a:buAutoNum type="arabicParenR"/>
            </a:pPr>
            <a:r>
              <a:rPr lang="en-US" sz="2600" dirty="0" smtClean="0"/>
              <a:t>Ground obstacle like existing services, old pipe lines etc. May create a problem</a:t>
            </a:r>
          </a:p>
          <a:p>
            <a:pPr marL="550926" indent="-514350">
              <a:buAutoNum type="arabicParenR"/>
            </a:pPr>
            <a:r>
              <a:rPr lang="en-US" sz="2600" dirty="0" smtClean="0"/>
              <a:t>Precise control of gradient and alignment are sometime difficult to achieve, and large tolerance should be acceptable with certain machine and in certain ground condition.</a:t>
            </a:r>
            <a:endParaRPr lang="en-IN" sz="2600" dirty="0" smtClean="0"/>
          </a:p>
          <a:p>
            <a:pPr>
              <a:buNone/>
            </a:pPr>
            <a:endParaRPr lang="en-IN"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IN" dirty="0"/>
          </a:p>
        </p:txBody>
      </p:sp>
      <p:sp>
        <p:nvSpPr>
          <p:cNvPr id="3" name="Content Placeholder 2"/>
          <p:cNvSpPr>
            <a:spLocks noGrp="1"/>
          </p:cNvSpPr>
          <p:nvPr>
            <p:ph idx="1"/>
          </p:nvPr>
        </p:nvSpPr>
        <p:spPr/>
        <p:txBody>
          <a:bodyPr>
            <a:noAutofit/>
          </a:bodyPr>
          <a:lstStyle/>
          <a:p>
            <a:pPr>
              <a:buNone/>
            </a:pPr>
            <a:endParaRPr lang="en-IN" sz="2400" dirty="0" smtClean="0"/>
          </a:p>
          <a:p>
            <a:pPr>
              <a:buNone/>
            </a:pPr>
            <a:r>
              <a:rPr lang="en-US" sz="2400" dirty="0" smtClean="0"/>
              <a:t>4) Equipment for trenchless technology are presently not manufactured in India, additional time has to allowed while planning the work.</a:t>
            </a:r>
            <a:endParaRPr lang="en-IN" sz="2400" dirty="0" smtClean="0"/>
          </a:p>
          <a:p>
            <a:pPr>
              <a:buNone/>
            </a:pPr>
            <a:r>
              <a:rPr lang="en-US" sz="2400" dirty="0" smtClean="0"/>
              <a:t>5) The machine operator should have extensive experience in this work</a:t>
            </a:r>
            <a:r>
              <a:rPr lang="en-US" sz="2400" smtClean="0"/>
              <a:t>. </a:t>
            </a:r>
            <a:endParaRPr lang="en-IN" sz="2400" dirty="0" smtClean="0"/>
          </a:p>
        </p:txBody>
      </p:sp>
    </p:spTree>
  </p:cSld>
  <p:clrMapOvr>
    <a:masterClrMapping/>
  </p:clrMapOvr>
</p:sld>
</file>

<file path=ppt/theme/theme1.xml><?xml version="1.0" encoding="utf-8"?>
<a:theme xmlns:a="http://schemas.openxmlformats.org/drawingml/2006/main" name="Technic">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outs:outSpaceData xmlns:outs="http://schemas.microsoft.com/office/2009/outspace/metadata">
  <outs:relatedDates>
    <outs:relatedDate>
      <outs:type>3</outs:type>
      <outs:displayName>Last Modified</outs:displayName>
      <outs:dateTime>2010-10-28T18:54:19Z</outs:dateTime>
      <outs:isPinned>true</outs:isPinned>
    </outs:relatedDate>
    <outs:relatedDate>
      <outs:type>2</outs:type>
      <outs:displayName>Created</outs:displayName>
      <outs:dateTime>2010-10-20T09:59:50Z</outs:dateTime>
      <outs:isPinned>true</outs:isPinned>
    </outs:relatedDate>
    <outs:relatedDate>
      <outs:type>4</outs:type>
      <outs:displayName>Last Printed</outs:displayName>
      <outs:dateTime/>
      <outs:isPinned>true</outs:isPinned>
    </outs:relatedDate>
  </outs:relatedDates>
  <outs:relatedDocuments>
    <outs:relatedDocument>
      <outs:type>2</outs:type>
      <outs:displayName>Other documents in current folder</outs:displayName>
      <outs:uri/>
      <outs:isPinned>true</outs:isPinned>
    </outs:relatedDocument>
  </outs:relatedDocuments>
  <outs:relatedPeople>
    <outs:relatedPeopleItem>
      <outs:category>Author</outs:category>
      <outs:people>
        <outs:relatedPerson>
          <outs:displayName>SHAH'S</outs:displayName>
          <outs:accountName/>
        </outs:relatedPerson>
      </outs:people>
      <outs:source>0</outs:source>
      <outs:isPinned>true</outs:isPinned>
    </outs:relatedPeopleItem>
    <outs:relatedPeopleItem>
      <outs:category>Last modified by</outs:category>
      <outs:people>
        <outs:relatedPerson>
          <outs:displayName>Home</outs:displayName>
          <outs:accountName/>
        </outs:relatedPerson>
      </outs:people>
      <outs:source>0</outs:source>
      <outs:isPinned>true</outs:isPinned>
    </outs:relatedPeopleItem>
    <outs:relatedPeopleItem>
      <outs:category>Manager</outs:category>
      <outs:people/>
      <outs:source>0</outs:source>
      <outs:isPinned>false</outs:isPinned>
    </outs:relatedPeopleItem>
  </outs:relatedPeople>
  <propertyMetadataList xmlns="http://schemas.microsoft.com/office/2009/outspace/metadata">
    <propertyMetadata>
      <type>0</type>
      <propertyId>2228224</propertyId>
      <propertyName/>
      <isPinned>true</isPinned>
    </propertyMetadata>
    <propertyMetadata>
      <type>0</type>
      <propertyId>1114115</propertyId>
      <propertyName/>
      <isPinned>true</isPinned>
    </propertyMetadata>
    <propertyMetadata>
      <type>0</type>
      <propertyId>1114117</propertyId>
      <propertyName/>
      <isPinned>true</isPinned>
    </propertyMetadata>
    <propertyMetadata>
      <type>0</type>
      <propertyId>589825</propertyId>
      <propertyName/>
      <isPinned>false</isPinned>
    </propertyMetadata>
    <propertyMetadata>
      <type>0</type>
      <propertyId>1114116</propertyId>
      <propertyName/>
      <isPinned>false</isPinned>
    </propertyMetadata>
    <propertyMetadata>
      <type>0</type>
      <propertyId>14</propertyId>
      <propertyName/>
      <isPinned>true</isPinned>
    </propertyMetadata>
    <propertyMetadata>
      <type>0</type>
      <propertyId>8</propertyId>
      <propertyName/>
      <isPinned>true</isPinned>
    </propertyMetadata>
    <propertyMetadata>
      <type>0</type>
      <propertyId>6</propertyId>
      <propertyName/>
      <isPinned>false</isPinned>
    </propertyMetadata>
    <propertyMetadata>
      <type>0</type>
      <propertyId>1114118</propertyId>
      <propertyName/>
      <isPinned>false</isPinned>
    </propertyMetadata>
    <propertyMetadata>
      <type>0</type>
      <propertyId>1179649</propertyId>
      <propertyName/>
      <isPinned>false</isPinned>
    </propertyMetadata>
    <propertyMetadata>
      <type>0</type>
      <propertyId>655365</propertyId>
      <propertyName/>
      <isPinned>false</isPinned>
    </propertyMetadata>
    <propertyMetadata>
      <type>0</type>
      <propertyId>1</propertyId>
      <propertyName/>
      <isPinned>false</isPinned>
    </propertyMetadata>
    <propertyMetadata>
      <type>0</type>
      <propertyId>0</propertyId>
      <propertyName/>
      <isPinned>true</isPinned>
    </propertyMetadata>
    <propertyMetadata>
      <type>0</type>
      <propertyId>13</propertyId>
      <propertyName/>
      <isPinned>false</isPinned>
    </propertyMetadata>
    <propertyMetadata>
      <type>0</type>
      <propertyId>1179653</propertyId>
      <propertyName/>
      <isPinned>false</isPinned>
    </propertyMetadata>
    <propertyMetadata>
      <type>0</type>
      <propertyId>22</propertyId>
      <propertyName/>
      <isPinned>false</isPinned>
    </propertyMetadata>
  </propertyMetadataList>
  <outs:corruptMetadataWasLost/>
</outs:outSpaceData>
</file>

<file path=customXml/itemProps1.xml><?xml version="1.0" encoding="utf-8"?>
<ds:datastoreItem xmlns:ds="http://schemas.openxmlformats.org/officeDocument/2006/customXml" ds:itemID="{58EA29B9-013C-4A48-82CD-05B73656D433}">
  <ds:schemaRefs>
    <ds:schemaRef ds:uri="http://schemas.microsoft.com/office/2009/outspace/metadata"/>
  </ds:schemaRefs>
</ds:datastoreItem>
</file>

<file path=docProps/app.xml><?xml version="1.0" encoding="utf-8"?>
<Properties xmlns="http://schemas.openxmlformats.org/officeDocument/2006/extended-properties" xmlns:vt="http://schemas.openxmlformats.org/officeDocument/2006/docPropsVTypes">
  <Template>Technic</Template>
  <TotalTime>1794</TotalTime>
  <Words>1652</Words>
  <Application>Microsoft Office PowerPoint</Application>
  <PresentationFormat>On-screen Show (4:3)</PresentationFormat>
  <Paragraphs>156</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Technic</vt:lpstr>
      <vt:lpstr>TRENCHLESS TECHNOLOGY</vt:lpstr>
      <vt:lpstr>CONTENTS</vt:lpstr>
      <vt:lpstr>Introduction to topic</vt:lpstr>
      <vt:lpstr>Definition </vt:lpstr>
      <vt:lpstr>Application</vt:lpstr>
      <vt:lpstr>Advantages of trenchless </vt:lpstr>
      <vt:lpstr>Cont.</vt:lpstr>
      <vt:lpstr>Limitation </vt:lpstr>
      <vt:lpstr>cont.</vt:lpstr>
      <vt:lpstr>TRENCHLESS TECHNOLOGY METHODS</vt:lpstr>
      <vt:lpstr>MICRO TUNNELING</vt:lpstr>
      <vt:lpstr>Slide 12</vt:lpstr>
      <vt:lpstr>HORIZONTAL DIRECTIONAL DRILLING</vt:lpstr>
      <vt:lpstr>Cont.</vt:lpstr>
      <vt:lpstr>Slide 15</vt:lpstr>
      <vt:lpstr>Investigations</vt:lpstr>
      <vt:lpstr>Prospect of adopting trenchless technology in India </vt:lpstr>
      <vt:lpstr>Cont.</vt:lpstr>
      <vt:lpstr>Agencies..</vt:lpstr>
      <vt:lpstr>Role of INDSTT (Indian society of trenchless technology)</vt:lpstr>
      <vt:lpstr>In Gujarat </vt:lpstr>
      <vt:lpstr>CASE STUDY</vt:lpstr>
      <vt:lpstr>Case Study</vt:lpstr>
      <vt:lpstr>Case Study</vt:lpstr>
      <vt:lpstr>Case Study</vt:lpstr>
      <vt:lpstr>Case Study</vt:lpstr>
      <vt:lpstr>Slide 27</vt:lpstr>
      <vt:lpstr>Slide 28</vt:lpstr>
      <vt:lpstr>Slide 29</vt:lpstr>
      <vt:lpstr>Slide 30</vt:lpstr>
      <vt:lpstr>Slide 31</vt:lpstr>
      <vt:lpstr>Reasons for lack for popularity</vt:lpstr>
      <vt:lpstr>References</vt:lpstr>
      <vt:lpstr>Slide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TRENCHLESS TECHNOLOGY</dc:title>
  <dc:creator>SHAH'S</dc:creator>
  <cp:lastModifiedBy>hp</cp:lastModifiedBy>
  <cp:revision>293</cp:revision>
  <dcterms:created xsi:type="dcterms:W3CDTF">2010-10-20T09:59:50Z</dcterms:created>
  <dcterms:modified xsi:type="dcterms:W3CDTF">2010-11-19T07:56:23Z</dcterms:modified>
</cp:coreProperties>
</file>