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58"/>
  </p:notesMasterIdLst>
  <p:sldIdLst>
    <p:sldId id="257" r:id="rId2"/>
    <p:sldId id="258" r:id="rId3"/>
    <p:sldId id="261" r:id="rId4"/>
    <p:sldId id="278" r:id="rId5"/>
    <p:sldId id="279" r:id="rId6"/>
    <p:sldId id="280" r:id="rId7"/>
    <p:sldId id="281" r:id="rId8"/>
    <p:sldId id="282" r:id="rId9"/>
    <p:sldId id="283" r:id="rId10"/>
    <p:sldId id="284" r:id="rId11"/>
    <p:sldId id="285" r:id="rId12"/>
    <p:sldId id="286" r:id="rId13"/>
    <p:sldId id="287" r:id="rId14"/>
    <p:sldId id="288" r:id="rId15"/>
    <p:sldId id="289" r:id="rId16"/>
    <p:sldId id="290" r:id="rId17"/>
    <p:sldId id="291" r:id="rId18"/>
    <p:sldId id="292" r:id="rId19"/>
    <p:sldId id="293" r:id="rId20"/>
    <p:sldId id="294" r:id="rId21"/>
    <p:sldId id="295" r:id="rId22"/>
    <p:sldId id="307" r:id="rId23"/>
    <p:sldId id="309" r:id="rId24"/>
    <p:sldId id="310" r:id="rId25"/>
    <p:sldId id="311" r:id="rId26"/>
    <p:sldId id="312" r:id="rId27"/>
    <p:sldId id="313" r:id="rId28"/>
    <p:sldId id="314" r:id="rId29"/>
    <p:sldId id="315" r:id="rId30"/>
    <p:sldId id="296" r:id="rId31"/>
    <p:sldId id="304" r:id="rId32"/>
    <p:sldId id="316" r:id="rId33"/>
    <p:sldId id="318" r:id="rId34"/>
    <p:sldId id="297" r:id="rId35"/>
    <p:sldId id="308" r:id="rId36"/>
    <p:sldId id="260" r:id="rId37"/>
    <p:sldId id="317" r:id="rId38"/>
    <p:sldId id="259" r:id="rId39"/>
    <p:sldId id="303" r:id="rId40"/>
    <p:sldId id="306" r:id="rId41"/>
    <p:sldId id="300" r:id="rId42"/>
    <p:sldId id="301" r:id="rId43"/>
    <p:sldId id="262" r:id="rId44"/>
    <p:sldId id="263" r:id="rId45"/>
    <p:sldId id="264" r:id="rId46"/>
    <p:sldId id="265" r:id="rId47"/>
    <p:sldId id="266" r:id="rId48"/>
    <p:sldId id="267" r:id="rId49"/>
    <p:sldId id="268" r:id="rId50"/>
    <p:sldId id="269" r:id="rId51"/>
    <p:sldId id="270" r:id="rId52"/>
    <p:sldId id="271" r:id="rId53"/>
    <p:sldId id="272" r:id="rId54"/>
    <p:sldId id="275" r:id="rId55"/>
    <p:sldId id="305" r:id="rId56"/>
    <p:sldId id="276" r:id="rId5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228" autoAdjust="0"/>
    <p:restoredTop sz="94660"/>
  </p:normalViewPr>
  <p:slideViewPr>
    <p:cSldViewPr>
      <p:cViewPr varScale="1">
        <p:scale>
          <a:sx n="69" d="100"/>
          <a:sy n="69" d="100"/>
        </p:scale>
        <p:origin x="-552" y="-9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784742D-A327-4649-9FA8-3F00E65CE3DB}" type="datetimeFigureOut">
              <a:rPr lang="en-US" smtClean="0"/>
              <a:pPr/>
              <a:t>11/19/2010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AAF84F3-D91B-4C84-AB9D-90EE44458C75}" type="slidenum">
              <a:rPr lang="en-US" smtClean="0"/>
              <a:pPr/>
              <a:t>‹#›</a:t>
            </a:fld>
            <a:endParaRPr lang="en-US"/>
          </a:p>
        </p:txBody>
      </p:sp>
    </p:spTree>
    <p:extLst>
      <p:ext uri="{BB962C8B-B14F-4D97-AF65-F5344CB8AC3E}">
        <p14:creationId xmlns:p14="http://schemas.microsoft.com/office/powerpoint/2010/main" val="185111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AAF84F3-D91B-4C84-AB9D-90EE44458C75}" type="slidenum">
              <a:rPr lang="en-US" smtClean="0"/>
              <a:pPr/>
              <a:t>52</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637BB6B-EE1B-48FB-8575-0D55C373DE88}" type="datetimeFigureOut">
              <a:rPr lang="en-US" smtClean="0"/>
              <a:pPr/>
              <a:t>11/19/2010</a:t>
            </a:fld>
            <a:endParaRPr lang="en-US" dirty="0"/>
          </a:p>
        </p:txBody>
      </p:sp>
      <p:sp>
        <p:nvSpPr>
          <p:cNvPr id="5" name="Footer Placeholder 4"/>
          <p:cNvSpPr>
            <a:spLocks noGrp="1"/>
          </p:cNvSpPr>
          <p:nvPr>
            <p:ph type="ftr" sz="quarter" idx="11"/>
          </p:nvPr>
        </p:nvSpPr>
        <p:spPr/>
        <p:txBody>
          <a:bodyPr/>
          <a:lstStyle/>
          <a:p>
            <a:endParaRPr kumimoji="0" lang="en-US" dirty="0"/>
          </a:p>
        </p:txBody>
      </p:sp>
      <p:sp>
        <p:nvSpPr>
          <p:cNvPr id="6" name="Slide Number Placeholder 5"/>
          <p:cNvSpPr>
            <a:spLocks noGrp="1"/>
          </p:cNvSpPr>
          <p:nvPr>
            <p:ph type="sldNum" sz="quarter" idx="12"/>
          </p:nvPr>
        </p:nvSpPr>
        <p:spPr/>
        <p:txBody>
          <a:bodyPr/>
          <a:lstStyle/>
          <a:p>
            <a:fld id="{2AA957AF-53C0-420B-9C2D-77DB1416566C}" type="slidenum">
              <a:rPr kumimoji="0" lang="en-US" smtClean="0"/>
              <a:pPr/>
              <a:t>‹#›</a:t>
            </a:fld>
            <a:endParaRPr kumimoji="0"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637BB6B-EE1B-48FB-8575-0D55C373DE88}" type="datetimeFigureOut">
              <a:rPr lang="en-US" smtClean="0"/>
              <a:pPr/>
              <a:t>11/19/2010</a:t>
            </a:fld>
            <a:endParaRPr lang="en-US" dirty="0"/>
          </a:p>
        </p:txBody>
      </p:sp>
      <p:sp>
        <p:nvSpPr>
          <p:cNvPr id="5" name="Footer Placeholder 4"/>
          <p:cNvSpPr>
            <a:spLocks noGrp="1"/>
          </p:cNvSpPr>
          <p:nvPr>
            <p:ph type="ftr" sz="quarter" idx="11"/>
          </p:nvPr>
        </p:nvSpPr>
        <p:spPr/>
        <p:txBody>
          <a:bodyPr/>
          <a:lstStyle/>
          <a:p>
            <a:endParaRPr kumimoji="0" lang="en-US" dirty="0"/>
          </a:p>
        </p:txBody>
      </p:sp>
      <p:sp>
        <p:nvSpPr>
          <p:cNvPr id="6" name="Slide Number Placeholder 5"/>
          <p:cNvSpPr>
            <a:spLocks noGrp="1"/>
          </p:cNvSpPr>
          <p:nvPr>
            <p:ph type="sldNum" sz="quarter" idx="12"/>
          </p:nvPr>
        </p:nvSpPr>
        <p:spPr/>
        <p:txBody>
          <a:bodyPr/>
          <a:lstStyle/>
          <a:p>
            <a:fld id="{2AA957AF-53C0-420B-9C2D-77DB1416566C}" type="slidenum">
              <a:rPr kumimoji="0" lang="en-US" smtClean="0"/>
              <a:pPr/>
              <a:t>‹#›</a:t>
            </a:fld>
            <a:endParaRPr kumimoji="0"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637BB6B-EE1B-48FB-8575-0D55C373DE88}" type="datetimeFigureOut">
              <a:rPr lang="en-US" smtClean="0"/>
              <a:pPr/>
              <a:t>11/19/2010</a:t>
            </a:fld>
            <a:endParaRPr lang="en-US" dirty="0"/>
          </a:p>
        </p:txBody>
      </p:sp>
      <p:sp>
        <p:nvSpPr>
          <p:cNvPr id="5" name="Footer Placeholder 4"/>
          <p:cNvSpPr>
            <a:spLocks noGrp="1"/>
          </p:cNvSpPr>
          <p:nvPr>
            <p:ph type="ftr" sz="quarter" idx="11"/>
          </p:nvPr>
        </p:nvSpPr>
        <p:spPr/>
        <p:txBody>
          <a:bodyPr/>
          <a:lstStyle/>
          <a:p>
            <a:endParaRPr kumimoji="0" lang="en-US" dirty="0"/>
          </a:p>
        </p:txBody>
      </p:sp>
      <p:sp>
        <p:nvSpPr>
          <p:cNvPr id="6" name="Slide Number Placeholder 5"/>
          <p:cNvSpPr>
            <a:spLocks noGrp="1"/>
          </p:cNvSpPr>
          <p:nvPr>
            <p:ph type="sldNum" sz="quarter" idx="12"/>
          </p:nvPr>
        </p:nvSpPr>
        <p:spPr/>
        <p:txBody>
          <a:bodyPr/>
          <a:lstStyle/>
          <a:p>
            <a:fld id="{2AA957AF-53C0-420B-9C2D-77DB1416566C}" type="slidenum">
              <a:rPr kumimoji="0" lang="en-US" smtClean="0"/>
              <a:pPr/>
              <a:t>‹#›</a:t>
            </a:fld>
            <a:endParaRPr kumimoji="0"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637BB6B-EE1B-48FB-8575-0D55C373DE88}" type="datetimeFigureOut">
              <a:rPr lang="en-US" smtClean="0"/>
              <a:pPr/>
              <a:t>11/19/2010</a:t>
            </a:fld>
            <a:endParaRPr lang="en-US" dirty="0"/>
          </a:p>
        </p:txBody>
      </p:sp>
      <p:sp>
        <p:nvSpPr>
          <p:cNvPr id="5" name="Footer Placeholder 4"/>
          <p:cNvSpPr>
            <a:spLocks noGrp="1"/>
          </p:cNvSpPr>
          <p:nvPr>
            <p:ph type="ftr" sz="quarter" idx="11"/>
          </p:nvPr>
        </p:nvSpPr>
        <p:spPr/>
        <p:txBody>
          <a:bodyPr/>
          <a:lstStyle/>
          <a:p>
            <a:endParaRPr kumimoji="0" lang="en-US" dirty="0"/>
          </a:p>
        </p:txBody>
      </p:sp>
      <p:sp>
        <p:nvSpPr>
          <p:cNvPr id="6" name="Slide Number Placeholder 5"/>
          <p:cNvSpPr>
            <a:spLocks noGrp="1"/>
          </p:cNvSpPr>
          <p:nvPr>
            <p:ph type="sldNum" sz="quarter" idx="12"/>
          </p:nvPr>
        </p:nvSpPr>
        <p:spPr/>
        <p:txBody>
          <a:bodyPr/>
          <a:lstStyle/>
          <a:p>
            <a:fld id="{2AA957AF-53C0-420B-9C2D-77DB1416566C}" type="slidenum">
              <a:rPr kumimoji="0" lang="en-US" smtClean="0"/>
              <a:pPr/>
              <a:t>‹#›</a:t>
            </a:fld>
            <a:endParaRPr kumimoji="0"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637BB6B-EE1B-48FB-8575-0D55C373DE88}" type="datetimeFigureOut">
              <a:rPr lang="en-US" smtClean="0"/>
              <a:pPr/>
              <a:t>11/19/2010</a:t>
            </a:fld>
            <a:endParaRPr lang="en-US" dirty="0"/>
          </a:p>
        </p:txBody>
      </p:sp>
      <p:sp>
        <p:nvSpPr>
          <p:cNvPr id="5" name="Footer Placeholder 4"/>
          <p:cNvSpPr>
            <a:spLocks noGrp="1"/>
          </p:cNvSpPr>
          <p:nvPr>
            <p:ph type="ftr" sz="quarter" idx="11"/>
          </p:nvPr>
        </p:nvSpPr>
        <p:spPr/>
        <p:txBody>
          <a:bodyPr/>
          <a:lstStyle/>
          <a:p>
            <a:endParaRPr kumimoji="0" lang="en-US" dirty="0"/>
          </a:p>
        </p:txBody>
      </p:sp>
      <p:sp>
        <p:nvSpPr>
          <p:cNvPr id="6" name="Slide Number Placeholder 5"/>
          <p:cNvSpPr>
            <a:spLocks noGrp="1"/>
          </p:cNvSpPr>
          <p:nvPr>
            <p:ph type="sldNum" sz="quarter" idx="12"/>
          </p:nvPr>
        </p:nvSpPr>
        <p:spPr/>
        <p:txBody>
          <a:bodyPr/>
          <a:lstStyle/>
          <a:p>
            <a:fld id="{2AA957AF-53C0-420B-9C2D-77DB1416566C}" type="slidenum">
              <a:rPr kumimoji="0" lang="en-US" smtClean="0"/>
              <a:pPr/>
              <a:t>‹#›</a:t>
            </a:fld>
            <a:endParaRPr kumimoji="0"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637BB6B-EE1B-48FB-8575-0D55C373DE88}" type="datetimeFigureOut">
              <a:rPr lang="en-US" smtClean="0"/>
              <a:pPr/>
              <a:t>11/19/2010</a:t>
            </a:fld>
            <a:endParaRPr lang="en-US" dirty="0"/>
          </a:p>
        </p:txBody>
      </p:sp>
      <p:sp>
        <p:nvSpPr>
          <p:cNvPr id="6" name="Footer Placeholder 5"/>
          <p:cNvSpPr>
            <a:spLocks noGrp="1"/>
          </p:cNvSpPr>
          <p:nvPr>
            <p:ph type="ftr" sz="quarter" idx="11"/>
          </p:nvPr>
        </p:nvSpPr>
        <p:spPr/>
        <p:txBody>
          <a:bodyPr/>
          <a:lstStyle/>
          <a:p>
            <a:endParaRPr kumimoji="0" lang="en-US" dirty="0"/>
          </a:p>
        </p:txBody>
      </p:sp>
      <p:sp>
        <p:nvSpPr>
          <p:cNvPr id="7" name="Slide Number Placeholder 6"/>
          <p:cNvSpPr>
            <a:spLocks noGrp="1"/>
          </p:cNvSpPr>
          <p:nvPr>
            <p:ph type="sldNum" sz="quarter" idx="12"/>
          </p:nvPr>
        </p:nvSpPr>
        <p:spPr/>
        <p:txBody>
          <a:bodyPr/>
          <a:lstStyle/>
          <a:p>
            <a:fld id="{2AA957AF-53C0-420B-9C2D-77DB1416566C}" type="slidenum">
              <a:rPr kumimoji="0" lang="en-US" smtClean="0"/>
              <a:pPr/>
              <a:t>‹#›</a:t>
            </a:fld>
            <a:endParaRPr kumimoji="0"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637BB6B-EE1B-48FB-8575-0D55C373DE88}" type="datetimeFigureOut">
              <a:rPr lang="en-US" smtClean="0"/>
              <a:pPr/>
              <a:t>11/19/2010</a:t>
            </a:fld>
            <a:endParaRPr lang="en-US" dirty="0"/>
          </a:p>
        </p:txBody>
      </p:sp>
      <p:sp>
        <p:nvSpPr>
          <p:cNvPr id="8" name="Footer Placeholder 7"/>
          <p:cNvSpPr>
            <a:spLocks noGrp="1"/>
          </p:cNvSpPr>
          <p:nvPr>
            <p:ph type="ftr" sz="quarter" idx="11"/>
          </p:nvPr>
        </p:nvSpPr>
        <p:spPr/>
        <p:txBody>
          <a:bodyPr/>
          <a:lstStyle/>
          <a:p>
            <a:endParaRPr kumimoji="0" lang="en-US" dirty="0"/>
          </a:p>
        </p:txBody>
      </p:sp>
      <p:sp>
        <p:nvSpPr>
          <p:cNvPr id="9" name="Slide Number Placeholder 8"/>
          <p:cNvSpPr>
            <a:spLocks noGrp="1"/>
          </p:cNvSpPr>
          <p:nvPr>
            <p:ph type="sldNum" sz="quarter" idx="12"/>
          </p:nvPr>
        </p:nvSpPr>
        <p:spPr/>
        <p:txBody>
          <a:bodyPr/>
          <a:lstStyle/>
          <a:p>
            <a:fld id="{2AA957AF-53C0-420B-9C2D-77DB1416566C}" type="slidenum">
              <a:rPr kumimoji="0" lang="en-US" smtClean="0"/>
              <a:pPr/>
              <a:t>‹#›</a:t>
            </a:fld>
            <a:endParaRPr kumimoji="0"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637BB6B-EE1B-48FB-8575-0D55C373DE88}" type="datetimeFigureOut">
              <a:rPr lang="en-US" smtClean="0"/>
              <a:pPr/>
              <a:t>11/19/2010</a:t>
            </a:fld>
            <a:endParaRPr lang="en-US" dirty="0"/>
          </a:p>
        </p:txBody>
      </p:sp>
      <p:sp>
        <p:nvSpPr>
          <p:cNvPr id="4" name="Footer Placeholder 3"/>
          <p:cNvSpPr>
            <a:spLocks noGrp="1"/>
          </p:cNvSpPr>
          <p:nvPr>
            <p:ph type="ftr" sz="quarter" idx="11"/>
          </p:nvPr>
        </p:nvSpPr>
        <p:spPr/>
        <p:txBody>
          <a:bodyPr/>
          <a:lstStyle/>
          <a:p>
            <a:endParaRPr kumimoji="0" lang="en-US" dirty="0"/>
          </a:p>
        </p:txBody>
      </p:sp>
      <p:sp>
        <p:nvSpPr>
          <p:cNvPr id="5" name="Slide Number Placeholder 4"/>
          <p:cNvSpPr>
            <a:spLocks noGrp="1"/>
          </p:cNvSpPr>
          <p:nvPr>
            <p:ph type="sldNum" sz="quarter" idx="12"/>
          </p:nvPr>
        </p:nvSpPr>
        <p:spPr/>
        <p:txBody>
          <a:bodyPr/>
          <a:lstStyle/>
          <a:p>
            <a:fld id="{2AA957AF-53C0-420B-9C2D-77DB1416566C}" type="slidenum">
              <a:rPr kumimoji="0" lang="en-US" smtClean="0"/>
              <a:pPr/>
              <a:t>‹#›</a:t>
            </a:fld>
            <a:endParaRPr kumimoji="0"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637BB6B-EE1B-48FB-8575-0D55C373DE88}" type="datetimeFigureOut">
              <a:rPr lang="en-US" smtClean="0"/>
              <a:pPr/>
              <a:t>11/19/2010</a:t>
            </a:fld>
            <a:endParaRPr lang="en-US" dirty="0"/>
          </a:p>
        </p:txBody>
      </p:sp>
      <p:sp>
        <p:nvSpPr>
          <p:cNvPr id="3" name="Footer Placeholder 2"/>
          <p:cNvSpPr>
            <a:spLocks noGrp="1"/>
          </p:cNvSpPr>
          <p:nvPr>
            <p:ph type="ftr" sz="quarter" idx="11"/>
          </p:nvPr>
        </p:nvSpPr>
        <p:spPr/>
        <p:txBody>
          <a:bodyPr/>
          <a:lstStyle/>
          <a:p>
            <a:endParaRPr kumimoji="0" lang="en-US" dirty="0"/>
          </a:p>
        </p:txBody>
      </p:sp>
      <p:sp>
        <p:nvSpPr>
          <p:cNvPr id="4" name="Slide Number Placeholder 3"/>
          <p:cNvSpPr>
            <a:spLocks noGrp="1"/>
          </p:cNvSpPr>
          <p:nvPr>
            <p:ph type="sldNum" sz="quarter" idx="12"/>
          </p:nvPr>
        </p:nvSpPr>
        <p:spPr/>
        <p:txBody>
          <a:bodyPr/>
          <a:lstStyle/>
          <a:p>
            <a:fld id="{2AA957AF-53C0-420B-9C2D-77DB1416566C}" type="slidenum">
              <a:rPr kumimoji="0" lang="en-US" smtClean="0"/>
              <a:pPr/>
              <a:t>‹#›</a:t>
            </a:fld>
            <a:endParaRPr kumimoji="0"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637BB6B-EE1B-48FB-8575-0D55C373DE88}" type="datetimeFigureOut">
              <a:rPr lang="en-US" smtClean="0"/>
              <a:pPr/>
              <a:t>11/19/2010</a:t>
            </a:fld>
            <a:endParaRPr lang="en-US" dirty="0"/>
          </a:p>
        </p:txBody>
      </p:sp>
      <p:sp>
        <p:nvSpPr>
          <p:cNvPr id="6" name="Footer Placeholder 5"/>
          <p:cNvSpPr>
            <a:spLocks noGrp="1"/>
          </p:cNvSpPr>
          <p:nvPr>
            <p:ph type="ftr" sz="quarter" idx="11"/>
          </p:nvPr>
        </p:nvSpPr>
        <p:spPr/>
        <p:txBody>
          <a:bodyPr/>
          <a:lstStyle/>
          <a:p>
            <a:endParaRPr kumimoji="0" lang="en-US" dirty="0"/>
          </a:p>
        </p:txBody>
      </p:sp>
      <p:sp>
        <p:nvSpPr>
          <p:cNvPr id="7" name="Slide Number Placeholder 6"/>
          <p:cNvSpPr>
            <a:spLocks noGrp="1"/>
          </p:cNvSpPr>
          <p:nvPr>
            <p:ph type="sldNum" sz="quarter" idx="12"/>
          </p:nvPr>
        </p:nvSpPr>
        <p:spPr/>
        <p:txBody>
          <a:bodyPr/>
          <a:lstStyle/>
          <a:p>
            <a:fld id="{2AA957AF-53C0-420B-9C2D-77DB1416566C}" type="slidenum">
              <a:rPr kumimoji="0" lang="en-US" smtClean="0"/>
              <a:pPr/>
              <a:t>‹#›</a:t>
            </a:fld>
            <a:endParaRPr kumimoji="0"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637BB6B-EE1B-48FB-8575-0D55C373DE88}" type="datetimeFigureOut">
              <a:rPr lang="en-US" smtClean="0"/>
              <a:pPr/>
              <a:t>11/19/2010</a:t>
            </a:fld>
            <a:endParaRPr lang="en-US" dirty="0"/>
          </a:p>
        </p:txBody>
      </p:sp>
      <p:sp>
        <p:nvSpPr>
          <p:cNvPr id="6" name="Footer Placeholder 5"/>
          <p:cNvSpPr>
            <a:spLocks noGrp="1"/>
          </p:cNvSpPr>
          <p:nvPr>
            <p:ph type="ftr" sz="quarter" idx="11"/>
          </p:nvPr>
        </p:nvSpPr>
        <p:spPr/>
        <p:txBody>
          <a:bodyPr/>
          <a:lstStyle/>
          <a:p>
            <a:endParaRPr kumimoji="0" lang="en-US" dirty="0"/>
          </a:p>
        </p:txBody>
      </p:sp>
      <p:sp>
        <p:nvSpPr>
          <p:cNvPr id="7" name="Slide Number Placeholder 6"/>
          <p:cNvSpPr>
            <a:spLocks noGrp="1"/>
          </p:cNvSpPr>
          <p:nvPr>
            <p:ph type="sldNum" sz="quarter" idx="12"/>
          </p:nvPr>
        </p:nvSpPr>
        <p:spPr/>
        <p:txBody>
          <a:bodyPr/>
          <a:lstStyle/>
          <a:p>
            <a:fld id="{2AA957AF-53C0-420B-9C2D-77DB1416566C}" type="slidenum">
              <a:rPr kumimoji="0" lang="en-US" smtClean="0"/>
              <a:pPr/>
              <a:t>‹#›</a:t>
            </a:fld>
            <a:endParaRPr kumimoji="0"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b="-9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37BB6B-EE1B-48FB-8575-0D55C373DE88}" type="datetimeFigureOut">
              <a:rPr lang="en-US" smtClean="0"/>
              <a:pPr/>
              <a:t>11/19/2010</a:t>
            </a:fld>
            <a:endParaRPr lang="en-US" sz="1000" dirty="0">
              <a:solidFill>
                <a:schemeClr val="tx2">
                  <a:shade val="50000"/>
                </a:scheme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lgn="ctr" eaLnBrk="1" latinLnBrk="0" hangingPunct="1"/>
            <a:endParaRPr kumimoji="0" lang="en-US" sz="1000" dirty="0">
              <a:solidFill>
                <a:schemeClr val="tx2">
                  <a:shade val="50000"/>
                </a:scheme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AA957AF-53C0-420B-9C2D-77DB1416566C}" type="slidenum">
              <a:rPr kumimoji="0" lang="en-US" smtClean="0"/>
              <a:pPr/>
              <a:t>‹#›</a:t>
            </a:fld>
            <a:endParaRPr kumimoji="0" lang="en-US" sz="1000" dirty="0">
              <a:solidFill>
                <a:schemeClr val="tx2">
                  <a:shade val="50000"/>
                </a:schemeClr>
              </a:solidFill>
            </a:endParaRPr>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0.png"/></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 Id="rId6" Type="http://schemas.openxmlformats.org/officeDocument/2006/relationships/image" Target="../media/image38.jpeg"/><Relationship Id="rId5" Type="http://schemas.openxmlformats.org/officeDocument/2006/relationships/image" Target="../media/image37.png"/><Relationship Id="rId4" Type="http://schemas.openxmlformats.org/officeDocument/2006/relationships/image" Target="../media/image36.png"/></Relationships>
</file>

<file path=ppt/slides/_rels/slide1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 Id="rId4" Type="http://schemas.openxmlformats.org/officeDocument/2006/relationships/image" Target="../media/image32.jpeg"/></Relationships>
</file>

<file path=ppt/slides/_rels/slide1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slideLayout" Target="../slideLayouts/slideLayout2.xml"/><Relationship Id="rId1" Type="http://schemas.openxmlformats.org/officeDocument/2006/relationships/video" Target="file:///C:\Documents%20and%20Settings\Abhi777\My%20Documents\FFOutput\YouTube%20-%20tbm%20Tunnel%20boring%20Machine.wmv" TargetMode="Externa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wmv"/><Relationship Id="rId1" Type="http://schemas.microsoft.com/office/2007/relationships/media" Target="../media/media1.wmv"/><Relationship Id="rId4" Type="http://schemas.openxmlformats.org/officeDocument/2006/relationships/image" Target="../media/image58.png"/></Relationships>
</file>

<file path=ppt/slides/_rels/slide34.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60.png"/><Relationship Id="rId7" Type="http://schemas.openxmlformats.org/officeDocument/2006/relationships/image" Target="../media/image64.png"/><Relationship Id="rId2" Type="http://schemas.openxmlformats.org/officeDocument/2006/relationships/image" Target="../media/image59.png"/><Relationship Id="rId1" Type="http://schemas.openxmlformats.org/officeDocument/2006/relationships/slideLayout" Target="../slideLayouts/slideLayout2.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35.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gi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2.xml"/><Relationship Id="rId4" Type="http://schemas.openxmlformats.org/officeDocument/2006/relationships/image" Target="../media/image70.png"/></Relationships>
</file>

<file path=ppt/slides/_rels/slide37.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2.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png"/></Relationships>
</file>

<file path=ppt/slides/_rels/slide39.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jpeg"/><Relationship Id="rId1" Type="http://schemas.openxmlformats.org/officeDocument/2006/relationships/slideLayout" Target="../slideLayouts/slideLayout2.xml"/><Relationship Id="rId5" Type="http://schemas.openxmlformats.org/officeDocument/2006/relationships/image" Target="../media/image80.png"/><Relationship Id="rId4" Type="http://schemas.openxmlformats.org/officeDocument/2006/relationships/image" Target="../media/image79.jpe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2.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86.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2.xml"/><Relationship Id="rId4" Type="http://schemas.openxmlformats.org/officeDocument/2006/relationships/image" Target="../media/image91.png"/></Relationships>
</file>

<file path=ppt/slides/_rels/slide48.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50.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2.xml"/><Relationship Id="rId4" Type="http://schemas.openxmlformats.org/officeDocument/2006/relationships/image" Target="../media/image96.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98.png"/></Relationships>
</file>

<file path=ppt/slides/_rels/slide53.xml.rels><?xml version="1.0" encoding="UTF-8" standalone="yes"?>
<Relationships xmlns="http://schemas.openxmlformats.org/package/2006/relationships"><Relationship Id="rId8" Type="http://schemas.openxmlformats.org/officeDocument/2006/relationships/image" Target="../media/image105.png"/><Relationship Id="rId3" Type="http://schemas.openxmlformats.org/officeDocument/2006/relationships/image" Target="../media/image100.png"/><Relationship Id="rId7" Type="http://schemas.openxmlformats.org/officeDocument/2006/relationships/image" Target="../media/image104.png"/><Relationship Id="rId2" Type="http://schemas.openxmlformats.org/officeDocument/2006/relationships/image" Target="../media/image99.png"/><Relationship Id="rId1" Type="http://schemas.openxmlformats.org/officeDocument/2006/relationships/slideLayout" Target="../slideLayouts/slideLayout2.xml"/><Relationship Id="rId6" Type="http://schemas.openxmlformats.org/officeDocument/2006/relationships/image" Target="../media/image103.png"/><Relationship Id="rId5" Type="http://schemas.openxmlformats.org/officeDocument/2006/relationships/image" Target="../media/image102.png"/><Relationship Id="rId4" Type="http://schemas.openxmlformats.org/officeDocument/2006/relationships/image" Target="../media/image101.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underground_city_by_gamefan84.jpg"/>
          <p:cNvPicPr>
            <a:picLocks noChangeAspect="1"/>
          </p:cNvPicPr>
          <p:nvPr/>
        </p:nvPicPr>
        <p:blipFill>
          <a:blip r:embed="rId2"/>
          <a:stretch>
            <a:fillRect/>
          </a:stretch>
        </p:blipFill>
        <p:spPr>
          <a:xfrm>
            <a:off x="0" y="0"/>
            <a:ext cx="9144000" cy="6858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 name="Title 1"/>
          <p:cNvSpPr>
            <a:spLocks noGrp="1"/>
          </p:cNvSpPr>
          <p:nvPr>
            <p:ph type="ctrTitle"/>
          </p:nvPr>
        </p:nvSpPr>
        <p:spPr>
          <a:xfrm>
            <a:off x="609600" y="838200"/>
            <a:ext cx="8077200" cy="1470025"/>
          </a:xfrm>
        </p:spPr>
        <p:txBody>
          <a:bodyPr>
            <a:noAutofit/>
          </a:bodyPr>
          <a:lstStyle/>
          <a:p>
            <a:r>
              <a:rPr lang="en-US" sz="48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AdageDisplayCapsSSi" pitchFamily="2" charset="0"/>
              </a:rPr>
              <a:t>UNDERGROUND CONSTRUCTION</a:t>
            </a:r>
            <a:endParaRPr lang="en-US" sz="48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AdageDisplayCapsSSi" pitchFamily="2" charset="0"/>
            </a:endParaRPr>
          </a:p>
        </p:txBody>
      </p:sp>
      <p:pic>
        <p:nvPicPr>
          <p:cNvPr id="4" name="Picture 4" descr="CEPT LOGO (color)"/>
          <p:cNvPicPr>
            <a:picLocks noChangeAspect="1" noChangeArrowheads="1"/>
          </p:cNvPicPr>
          <p:nvPr/>
        </p:nvPicPr>
        <p:blipFill>
          <a:blip r:embed="rId3" cstate="print"/>
          <a:srcRect/>
          <a:stretch>
            <a:fillRect/>
          </a:stretch>
        </p:blipFill>
        <p:spPr bwMode="auto">
          <a:xfrm>
            <a:off x="0" y="5036911"/>
            <a:ext cx="1143000" cy="1821089"/>
          </a:xfrm>
          <a:prstGeom prst="rect">
            <a:avLst/>
          </a:prstGeom>
          <a:noFill/>
          <a:ln w="9525">
            <a:noFill/>
            <a:miter lim="800000"/>
            <a:headEnd/>
            <a:tailEnd/>
          </a:ln>
        </p:spPr>
      </p:pic>
      <p:sp>
        <p:nvSpPr>
          <p:cNvPr id="5" name="Rectangle 3"/>
          <p:cNvSpPr txBox="1">
            <a:spLocks noChangeArrowheads="1"/>
          </p:cNvSpPr>
          <p:nvPr/>
        </p:nvSpPr>
        <p:spPr>
          <a:xfrm>
            <a:off x="5562600" y="5715000"/>
            <a:ext cx="3581400" cy="1143000"/>
          </a:xfrm>
          <a:prstGeom prst="rect">
            <a:avLst/>
          </a:prstGeom>
        </p:spPr>
        <p:txBody>
          <a:bodyPr vert="horz" lIns="91440" tIns="45720" rIns="91440" bIns="45720" rtlCol="0">
            <a:normAutofit fontScale="92500" lnSpcReduction="10000"/>
          </a:bodyPr>
          <a:lstStyle/>
          <a:p>
            <a:pPr marL="0" marR="0" lvl="0" indent="0" algn="r" defTabSz="914400" rtl="0" eaLnBrk="1" fontAlgn="auto" latinLnBrk="0" hangingPunct="1">
              <a:lnSpc>
                <a:spcPct val="80000"/>
              </a:lnSpc>
              <a:spcBef>
                <a:spcPct val="20000"/>
              </a:spcBef>
              <a:spcAft>
                <a:spcPts val="0"/>
              </a:spcAft>
              <a:buClrTx/>
              <a:buSzTx/>
              <a:buFont typeface="Arial" pitchFamily="34" charset="0"/>
              <a:buNone/>
              <a:tabLst/>
              <a:defRPr/>
            </a:pPr>
            <a:endParaRPr kumimoji="0" lang="en-US" sz="2800" b="0" i="0" u="none" strike="noStrike" kern="1200" cap="none" spc="0" normalizeH="0" baseline="0" noProof="0" dirty="0" smtClean="0">
              <a:ln>
                <a:noFill/>
              </a:ln>
              <a:solidFill>
                <a:schemeClr val="tx2"/>
              </a:solidFill>
              <a:effectLst/>
              <a:uLnTx/>
              <a:uFillTx/>
              <a:latin typeface="+mn-lt"/>
              <a:ea typeface="+mn-ea"/>
              <a:cs typeface="+mn-cs"/>
            </a:endParaRPr>
          </a:p>
          <a:p>
            <a:pPr marL="0" marR="0" lvl="0" indent="0" algn="r" defTabSz="914400" rtl="0" eaLnBrk="1" fontAlgn="auto" latinLnBrk="0" hangingPunct="1">
              <a:lnSpc>
                <a:spcPct val="80000"/>
              </a:lnSpc>
              <a:spcBef>
                <a:spcPct val="20000"/>
              </a:spcBef>
              <a:spcAft>
                <a:spcPts val="0"/>
              </a:spcAft>
              <a:buClrTx/>
              <a:buSzTx/>
              <a:buFont typeface="Arial" pitchFamily="34" charset="0"/>
              <a:buNone/>
              <a:tabLst/>
              <a:defRPr/>
            </a:pPr>
            <a:r>
              <a:rPr kumimoji="0" lang="en-US" sz="2800" b="0" i="0" u="none" strike="noStrike" kern="1200" cap="none" spc="0" normalizeH="0" baseline="0" noProof="0" dirty="0" smtClean="0">
                <a:ln>
                  <a:noFill/>
                </a:ln>
                <a:solidFill>
                  <a:schemeClr val="accent5">
                    <a:lumMod val="40000"/>
                    <a:lumOff val="60000"/>
                  </a:schemeClr>
                </a:solidFill>
                <a:effectLst/>
                <a:uLnTx/>
                <a:uFillTx/>
                <a:latin typeface="+mn-lt"/>
                <a:ea typeface="+mn-ea"/>
                <a:cs typeface="+mn-cs"/>
              </a:rPr>
              <a:t>By Abhijitsinh A. Parmar</a:t>
            </a:r>
          </a:p>
          <a:p>
            <a:pPr marL="0" marR="0" lvl="0" indent="0" algn="r" defTabSz="914400" rtl="0" eaLnBrk="1" fontAlgn="auto" latinLnBrk="0" hangingPunct="1">
              <a:lnSpc>
                <a:spcPct val="80000"/>
              </a:lnSpc>
              <a:spcBef>
                <a:spcPct val="20000"/>
              </a:spcBef>
              <a:spcAft>
                <a:spcPts val="0"/>
              </a:spcAft>
              <a:buClrTx/>
              <a:buSzTx/>
              <a:buFont typeface="Arial" pitchFamily="34" charset="0"/>
              <a:buNone/>
              <a:tabLst/>
              <a:defRPr/>
            </a:pPr>
            <a:r>
              <a:rPr kumimoji="0" lang="en-US" sz="2800" b="0" i="0" u="none" strike="noStrike" kern="1200" cap="none" spc="0" normalizeH="0" baseline="0" noProof="0" dirty="0" smtClean="0">
                <a:ln>
                  <a:noFill/>
                </a:ln>
                <a:solidFill>
                  <a:schemeClr val="accent5">
                    <a:lumMod val="40000"/>
                    <a:lumOff val="60000"/>
                  </a:schemeClr>
                </a:solidFill>
                <a:effectLst/>
                <a:uLnTx/>
                <a:uFillTx/>
                <a:latin typeface="+mn-lt"/>
                <a:ea typeface="+mn-ea"/>
                <a:cs typeface="+mn-cs"/>
              </a:rPr>
              <a:t>Code:- SD1010</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62400" y="0"/>
            <a:ext cx="5181600" cy="1143000"/>
          </a:xfrm>
        </p:spPr>
        <p:txBody>
          <a:bodyPr>
            <a:normAutofit/>
          </a:bodyPr>
          <a:lstStyle/>
          <a:p>
            <a:r>
              <a:rPr lang="en-US" dirty="0" smtClean="0">
                <a:solidFill>
                  <a:schemeClr val="bg1"/>
                </a:solidFill>
                <a:latin typeface="Algerian" pitchFamily="82" charset="0"/>
              </a:rPr>
              <a:t>Fuel </a:t>
            </a:r>
            <a:r>
              <a:rPr lang="en-US" dirty="0">
                <a:solidFill>
                  <a:schemeClr val="bg1"/>
                </a:solidFill>
                <a:latin typeface="Algerian" pitchFamily="82" charset="0"/>
              </a:rPr>
              <a:t>Storage..</a:t>
            </a:r>
          </a:p>
        </p:txBody>
      </p:sp>
      <p:grpSp>
        <p:nvGrpSpPr>
          <p:cNvPr id="7" name="Group 6"/>
          <p:cNvGrpSpPr/>
          <p:nvPr/>
        </p:nvGrpSpPr>
        <p:grpSpPr>
          <a:xfrm>
            <a:off x="4419600" y="2743200"/>
            <a:ext cx="4724400" cy="4114800"/>
            <a:chOff x="3581400" y="1552575"/>
            <a:chExt cx="4448174" cy="4833585"/>
          </a:xfrm>
        </p:grpSpPr>
        <p:pic>
          <p:nvPicPr>
            <p:cNvPr id="5123" name="Picture 3"/>
            <p:cNvPicPr>
              <a:picLocks noChangeAspect="1" noChangeArrowheads="1"/>
            </p:cNvPicPr>
            <p:nvPr/>
          </p:nvPicPr>
          <p:blipFill>
            <a:blip r:embed="rId2"/>
            <a:srcRect/>
            <a:stretch>
              <a:fillRect/>
            </a:stretch>
          </p:blipFill>
          <p:spPr bwMode="auto">
            <a:xfrm>
              <a:off x="3589135" y="1552575"/>
              <a:ext cx="4440439" cy="2409825"/>
            </a:xfrm>
            <a:prstGeom prst="rect">
              <a:avLst/>
            </a:prstGeom>
            <a:ln>
              <a:noFill/>
            </a:ln>
            <a:effectLst>
              <a:outerShdw blurRad="292100" dist="139700" dir="2700000" algn="tl" rotWithShape="0">
                <a:srgbClr val="333333">
                  <a:alpha val="65000"/>
                </a:srgbClr>
              </a:outerShdw>
            </a:effectLst>
          </p:spPr>
        </p:pic>
        <p:pic>
          <p:nvPicPr>
            <p:cNvPr id="5124" name="Picture 4"/>
            <p:cNvPicPr>
              <a:picLocks noChangeAspect="1" noChangeArrowheads="1"/>
            </p:cNvPicPr>
            <p:nvPr/>
          </p:nvPicPr>
          <p:blipFill>
            <a:blip r:embed="rId3"/>
            <a:srcRect/>
            <a:stretch>
              <a:fillRect/>
            </a:stretch>
          </p:blipFill>
          <p:spPr bwMode="auto">
            <a:xfrm>
              <a:off x="3581400" y="3963473"/>
              <a:ext cx="4445693" cy="2422687"/>
            </a:xfrm>
            <a:prstGeom prst="rect">
              <a:avLst/>
            </a:prstGeom>
            <a:ln>
              <a:noFill/>
            </a:ln>
            <a:effectLst>
              <a:outerShdw blurRad="292100" dist="139700" dir="2700000" algn="tl" rotWithShape="0">
                <a:srgbClr val="333333">
                  <a:alpha val="65000"/>
                </a:srgbClr>
              </a:outerShdw>
            </a:effectLst>
          </p:spPr>
        </p:pic>
      </p:grpSp>
      <p:pic>
        <p:nvPicPr>
          <p:cNvPr id="5125" name="Picture 5"/>
          <p:cNvPicPr>
            <a:picLocks noChangeAspect="1" noChangeArrowheads="1"/>
          </p:cNvPicPr>
          <p:nvPr/>
        </p:nvPicPr>
        <p:blipFill>
          <a:blip r:embed="rId4"/>
          <a:srcRect/>
          <a:stretch>
            <a:fillRect/>
          </a:stretch>
        </p:blipFill>
        <p:spPr bwMode="auto">
          <a:xfrm>
            <a:off x="38637" y="25759"/>
            <a:ext cx="4419600" cy="683224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Rectangle 7"/>
          <p:cNvSpPr/>
          <p:nvPr/>
        </p:nvSpPr>
        <p:spPr>
          <a:xfrm>
            <a:off x="4572000" y="990600"/>
            <a:ext cx="4572000" cy="1477328"/>
          </a:xfrm>
          <a:prstGeom prst="rect">
            <a:avLst/>
          </a:prstGeom>
        </p:spPr>
        <p:txBody>
          <a:bodyPr>
            <a:spAutoFit/>
          </a:bodyPr>
          <a:lstStyle/>
          <a:p>
            <a:r>
              <a:rPr lang="en-US" dirty="0" smtClean="0">
                <a:solidFill>
                  <a:schemeClr val="bg1"/>
                </a:solidFill>
              </a:rPr>
              <a:t>Other Ground Storage Media..</a:t>
            </a:r>
          </a:p>
          <a:p>
            <a:r>
              <a:rPr lang="en-US" dirty="0" smtClean="0">
                <a:solidFill>
                  <a:schemeClr val="bg1"/>
                </a:solidFill>
              </a:rPr>
              <a:t>–Solution-Mined Salt Domes</a:t>
            </a:r>
          </a:p>
          <a:p>
            <a:r>
              <a:rPr lang="en-US" dirty="0" smtClean="0">
                <a:solidFill>
                  <a:schemeClr val="bg1"/>
                </a:solidFill>
              </a:rPr>
              <a:t>–Depleted “Reservoir Rocks”(CO2)</a:t>
            </a:r>
          </a:p>
          <a:p>
            <a:r>
              <a:rPr lang="en-US" dirty="0" smtClean="0">
                <a:solidFill>
                  <a:schemeClr val="bg1"/>
                </a:solidFill>
              </a:rPr>
              <a:t>–Lined Hard Rock Caverns (Compressed and Liquified Natural Gas, LNG)</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7315200" cy="1143000"/>
          </a:xfrm>
        </p:spPr>
        <p:txBody>
          <a:bodyPr>
            <a:normAutofit fontScale="90000"/>
          </a:bodyPr>
          <a:lstStyle/>
          <a:p>
            <a:r>
              <a:rPr lang="en-US" dirty="0" smtClean="0">
                <a:solidFill>
                  <a:schemeClr val="bg1"/>
                </a:solidFill>
                <a:latin typeface="Algerian" pitchFamily="82" charset="0"/>
              </a:rPr>
              <a:t>Packaged </a:t>
            </a:r>
            <a:r>
              <a:rPr lang="en-US" dirty="0">
                <a:solidFill>
                  <a:schemeClr val="bg1"/>
                </a:solidFill>
                <a:latin typeface="Algerian" pitchFamily="82" charset="0"/>
              </a:rPr>
              <a:t>and Bulk Materials</a:t>
            </a:r>
            <a:r>
              <a:rPr lang="en-US" dirty="0" smtClean="0">
                <a:solidFill>
                  <a:schemeClr val="bg1"/>
                </a:solidFill>
                <a:latin typeface="Algerian" pitchFamily="82" charset="0"/>
              </a:rPr>
              <a:t>..</a:t>
            </a:r>
            <a:endParaRPr lang="en-US" dirty="0">
              <a:solidFill>
                <a:schemeClr val="bg1"/>
              </a:solidFill>
              <a:latin typeface="Algerian" pitchFamily="82" charset="0"/>
            </a:endParaRPr>
          </a:p>
        </p:txBody>
      </p:sp>
      <p:pic>
        <p:nvPicPr>
          <p:cNvPr id="4" name="Picture 4"/>
          <p:cNvPicPr>
            <a:picLocks noChangeAspect="1" noChangeArrowheads="1"/>
          </p:cNvPicPr>
          <p:nvPr/>
        </p:nvPicPr>
        <p:blipFill>
          <a:blip r:embed="rId2"/>
          <a:srcRect/>
          <a:stretch>
            <a:fillRect/>
          </a:stretch>
        </p:blipFill>
        <p:spPr bwMode="auto">
          <a:xfrm>
            <a:off x="4191000" y="2057400"/>
            <a:ext cx="4953000" cy="20574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2"/>
          <p:cNvPicPr>
            <a:picLocks noChangeAspect="1" noChangeArrowheads="1"/>
          </p:cNvPicPr>
          <p:nvPr/>
        </p:nvPicPr>
        <p:blipFill>
          <a:blip r:embed="rId3"/>
          <a:srcRect/>
          <a:stretch>
            <a:fillRect/>
          </a:stretch>
        </p:blipFill>
        <p:spPr bwMode="auto">
          <a:xfrm>
            <a:off x="4191000" y="4011272"/>
            <a:ext cx="4953000" cy="2846728"/>
          </a:xfrm>
          <a:prstGeom prst="rect">
            <a:avLst/>
          </a:prstGeom>
          <a:noFill/>
          <a:ln w="9525">
            <a:noFill/>
            <a:miter lim="800000"/>
            <a:headEnd/>
            <a:tailEnd/>
          </a:ln>
          <a:effectLst/>
        </p:spPr>
      </p:pic>
      <p:pic>
        <p:nvPicPr>
          <p:cNvPr id="6" name="Picture 3"/>
          <p:cNvPicPr>
            <a:picLocks noChangeAspect="1" noChangeArrowheads="1"/>
          </p:cNvPicPr>
          <p:nvPr/>
        </p:nvPicPr>
        <p:blipFill>
          <a:blip r:embed="rId4"/>
          <a:srcRect/>
          <a:stretch>
            <a:fillRect/>
          </a:stretch>
        </p:blipFill>
        <p:spPr bwMode="auto">
          <a:xfrm>
            <a:off x="0" y="2556164"/>
            <a:ext cx="4191000" cy="4301836"/>
          </a:xfrm>
          <a:prstGeom prst="rect">
            <a:avLst/>
          </a:prstGeom>
          <a:noFill/>
          <a:ln w="9525">
            <a:noFill/>
            <a:miter lim="800000"/>
            <a:headEnd/>
            <a:tailEnd/>
          </a:ln>
          <a:effectLst/>
        </p:spPr>
      </p:pic>
      <p:pic>
        <p:nvPicPr>
          <p:cNvPr id="7" name="Picture 5"/>
          <p:cNvPicPr>
            <a:picLocks noChangeAspect="1" noChangeArrowheads="1"/>
          </p:cNvPicPr>
          <p:nvPr/>
        </p:nvPicPr>
        <p:blipFill>
          <a:blip r:embed="rId5"/>
          <a:srcRect/>
          <a:stretch>
            <a:fillRect/>
          </a:stretch>
        </p:blipFill>
        <p:spPr bwMode="auto">
          <a:xfrm>
            <a:off x="6587836" y="0"/>
            <a:ext cx="2556164" cy="2049607"/>
          </a:xfrm>
          <a:prstGeom prst="rect">
            <a:avLst/>
          </a:prstGeom>
          <a:noFill/>
          <a:ln w="9525">
            <a:noFill/>
            <a:miter lim="800000"/>
            <a:headEnd/>
            <a:tailEnd/>
          </a:ln>
          <a:effectLst/>
        </p:spPr>
      </p:pic>
      <p:sp>
        <p:nvSpPr>
          <p:cNvPr id="8" name="Rectangle 7"/>
          <p:cNvSpPr/>
          <p:nvPr/>
        </p:nvSpPr>
        <p:spPr>
          <a:xfrm>
            <a:off x="228600" y="1066800"/>
            <a:ext cx="4572000" cy="1477328"/>
          </a:xfrm>
          <a:prstGeom prst="rect">
            <a:avLst/>
          </a:prstGeom>
        </p:spPr>
        <p:txBody>
          <a:bodyPr>
            <a:spAutoFit/>
          </a:bodyPr>
          <a:lstStyle/>
          <a:p>
            <a:endParaRPr lang="en-US" dirty="0" smtClean="0">
              <a:solidFill>
                <a:schemeClr val="bg1"/>
              </a:solidFill>
            </a:endParaRPr>
          </a:p>
          <a:p>
            <a:pPr>
              <a:buFont typeface="Arial" pitchFamily="34" charset="0"/>
              <a:buChar char="•"/>
            </a:pPr>
            <a:r>
              <a:rPr lang="en-US" dirty="0" smtClean="0">
                <a:solidFill>
                  <a:schemeClr val="bg1"/>
                </a:solidFill>
              </a:rPr>
              <a:t>Silo/Bunker Storage..</a:t>
            </a:r>
          </a:p>
          <a:p>
            <a:r>
              <a:rPr lang="en-US" dirty="0" smtClean="0">
                <a:solidFill>
                  <a:schemeClr val="bg1"/>
                </a:solidFill>
              </a:rPr>
              <a:t>–Coal, Grains, Ore..</a:t>
            </a:r>
          </a:p>
          <a:p>
            <a:r>
              <a:rPr lang="en-US" dirty="0" smtClean="0">
                <a:solidFill>
                  <a:schemeClr val="bg1"/>
                </a:solidFill>
              </a:rPr>
              <a:t>•Warehousing </a:t>
            </a:r>
          </a:p>
          <a:p>
            <a:r>
              <a:rPr lang="en-US" dirty="0" smtClean="0">
                <a:solidFill>
                  <a:schemeClr val="bg1"/>
                </a:solidFill>
              </a:rPr>
              <a:t>–often in converted mine space</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8229600" cy="1143000"/>
          </a:xfrm>
        </p:spPr>
        <p:txBody>
          <a:bodyPr>
            <a:normAutofit/>
          </a:bodyPr>
          <a:lstStyle/>
          <a:p>
            <a:r>
              <a:rPr lang="en-US" dirty="0" smtClean="0">
                <a:solidFill>
                  <a:schemeClr val="bg1"/>
                </a:solidFill>
                <a:latin typeface="Algerian" pitchFamily="82" charset="0"/>
              </a:rPr>
              <a:t>Critical </a:t>
            </a:r>
            <a:r>
              <a:rPr lang="en-US" dirty="0">
                <a:solidFill>
                  <a:schemeClr val="bg1"/>
                </a:solidFill>
                <a:latin typeface="Algerian" pitchFamily="82" charset="0"/>
              </a:rPr>
              <a:t>Infrastructure</a:t>
            </a:r>
            <a:r>
              <a:rPr lang="en-US" dirty="0" smtClean="0">
                <a:solidFill>
                  <a:schemeClr val="bg1"/>
                </a:solidFill>
                <a:latin typeface="Algerian" pitchFamily="82" charset="0"/>
              </a:rPr>
              <a:t>..</a:t>
            </a:r>
            <a:endParaRPr lang="en-US" dirty="0">
              <a:solidFill>
                <a:schemeClr val="bg1"/>
              </a:solidFill>
              <a:latin typeface="Algerian" pitchFamily="82" charset="0"/>
            </a:endParaRPr>
          </a:p>
        </p:txBody>
      </p:sp>
      <p:pic>
        <p:nvPicPr>
          <p:cNvPr id="4" name="Picture 3" descr="091005-sietch-nevada2-02.jpg"/>
          <p:cNvPicPr>
            <a:picLocks noChangeAspect="1"/>
          </p:cNvPicPr>
          <p:nvPr/>
        </p:nvPicPr>
        <p:blipFill>
          <a:blip r:embed="rId2"/>
          <a:stretch>
            <a:fillRect/>
          </a:stretch>
        </p:blipFill>
        <p:spPr>
          <a:xfrm>
            <a:off x="5257800" y="914400"/>
            <a:ext cx="3886199" cy="5943600"/>
          </a:xfrm>
          <a:prstGeom prst="rect">
            <a:avLst/>
          </a:prstGeom>
        </p:spPr>
      </p:pic>
      <p:pic>
        <p:nvPicPr>
          <p:cNvPr id="6146" name="Picture 2"/>
          <p:cNvPicPr>
            <a:picLocks noChangeAspect="1" noChangeArrowheads="1"/>
          </p:cNvPicPr>
          <p:nvPr/>
        </p:nvPicPr>
        <p:blipFill>
          <a:blip r:embed="rId3"/>
          <a:srcRect/>
          <a:stretch>
            <a:fillRect/>
          </a:stretch>
        </p:blipFill>
        <p:spPr bwMode="auto">
          <a:xfrm>
            <a:off x="1295400" y="3657600"/>
            <a:ext cx="4006323" cy="3200400"/>
          </a:xfrm>
          <a:prstGeom prst="rect">
            <a:avLst/>
          </a:prstGeom>
          <a:noFill/>
          <a:ln w="9525">
            <a:noFill/>
            <a:miter lim="800000"/>
            <a:headEnd/>
            <a:tailEnd/>
          </a:ln>
          <a:effectLst/>
        </p:spPr>
      </p:pic>
      <p:sp>
        <p:nvSpPr>
          <p:cNvPr id="5" name="Rectangle 4"/>
          <p:cNvSpPr/>
          <p:nvPr/>
        </p:nvSpPr>
        <p:spPr>
          <a:xfrm>
            <a:off x="0" y="838200"/>
            <a:ext cx="5181600" cy="3970318"/>
          </a:xfrm>
          <a:prstGeom prst="rect">
            <a:avLst/>
          </a:prstGeom>
        </p:spPr>
        <p:txBody>
          <a:bodyPr wrap="square">
            <a:spAutoFit/>
          </a:bodyPr>
          <a:lstStyle/>
          <a:p>
            <a:r>
              <a:rPr lang="en-US" dirty="0" smtClean="0">
                <a:solidFill>
                  <a:schemeClr val="bg1"/>
                </a:solidFill>
              </a:rPr>
              <a:t>•Secure sites with network</a:t>
            </a:r>
          </a:p>
          <a:p>
            <a:r>
              <a:rPr lang="en-US" dirty="0" smtClean="0">
                <a:solidFill>
                  <a:schemeClr val="bg1"/>
                </a:solidFill>
              </a:rPr>
              <a:t>-wide access</a:t>
            </a:r>
          </a:p>
          <a:p>
            <a:r>
              <a:rPr lang="en-US" dirty="0" smtClean="0">
                <a:solidFill>
                  <a:schemeClr val="bg1"/>
                </a:solidFill>
              </a:rPr>
              <a:t> –Controlled exit/entry</a:t>
            </a:r>
          </a:p>
          <a:p>
            <a:r>
              <a:rPr lang="en-US" dirty="0" smtClean="0">
                <a:solidFill>
                  <a:schemeClr val="bg1"/>
                </a:solidFill>
              </a:rPr>
              <a:t>–Atmospheric control (temp., humidity, dust..)</a:t>
            </a:r>
          </a:p>
          <a:p>
            <a:r>
              <a:rPr lang="en-US" dirty="0" smtClean="0">
                <a:solidFill>
                  <a:schemeClr val="bg1"/>
                </a:solidFill>
              </a:rPr>
              <a:t>–Ready access for modification and maintenance •Space and Cost Saving Opportunities (“Utilidors”).. </a:t>
            </a:r>
          </a:p>
          <a:p>
            <a:r>
              <a:rPr lang="en-US" dirty="0" smtClean="0">
                <a:solidFill>
                  <a:schemeClr val="bg1"/>
                </a:solidFill>
              </a:rPr>
              <a:t>–Heating/Cooling</a:t>
            </a:r>
          </a:p>
          <a:p>
            <a:r>
              <a:rPr lang="en-US" dirty="0" smtClean="0">
                <a:solidFill>
                  <a:schemeClr val="bg1"/>
                </a:solidFill>
              </a:rPr>
              <a:t>–Communications</a:t>
            </a:r>
          </a:p>
          <a:p>
            <a:r>
              <a:rPr lang="en-US" dirty="0" smtClean="0">
                <a:solidFill>
                  <a:schemeClr val="bg1"/>
                </a:solidFill>
              </a:rPr>
              <a:t>–Data transfer</a:t>
            </a:r>
          </a:p>
          <a:p>
            <a:r>
              <a:rPr lang="en-US" dirty="0" smtClean="0">
                <a:solidFill>
                  <a:schemeClr val="bg1"/>
                </a:solidFill>
              </a:rPr>
              <a:t>–Wastewater</a:t>
            </a:r>
          </a:p>
          <a:p>
            <a:r>
              <a:rPr lang="en-US" dirty="0" smtClean="0">
                <a:solidFill>
                  <a:schemeClr val="bg1"/>
                </a:solidFill>
              </a:rPr>
              <a:t>–Freshwater</a:t>
            </a:r>
          </a:p>
          <a:p>
            <a:r>
              <a:rPr lang="en-US" dirty="0" smtClean="0">
                <a:solidFill>
                  <a:schemeClr val="bg1"/>
                </a:solidFill>
              </a:rPr>
              <a:t>–Transport</a:t>
            </a:r>
          </a:p>
          <a:p>
            <a:r>
              <a:rPr lang="en-US" dirty="0" smtClean="0">
                <a:solidFill>
                  <a:schemeClr val="bg1"/>
                </a:solidFill>
              </a:rPr>
              <a:t>–Power</a:t>
            </a:r>
          </a:p>
          <a:p>
            <a:r>
              <a:rPr lang="en-US" dirty="0" smtClean="0">
                <a:solidFill>
                  <a:schemeClr val="bg1"/>
                </a:solidFill>
              </a:rPr>
              <a:t>–etcetera..</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38600" y="0"/>
            <a:ext cx="5257800" cy="1143000"/>
          </a:xfrm>
        </p:spPr>
        <p:txBody>
          <a:bodyPr>
            <a:normAutofit fontScale="90000"/>
          </a:bodyPr>
          <a:lstStyle/>
          <a:p>
            <a:r>
              <a:rPr lang="en-US" dirty="0" smtClean="0">
                <a:solidFill>
                  <a:schemeClr val="bg1"/>
                </a:solidFill>
                <a:latin typeface="Algerian" pitchFamily="82" charset="0"/>
              </a:rPr>
              <a:t>Research </a:t>
            </a:r>
            <a:r>
              <a:rPr lang="en-US" dirty="0">
                <a:solidFill>
                  <a:schemeClr val="bg1"/>
                </a:solidFill>
                <a:latin typeface="Algerian" pitchFamily="82" charset="0"/>
              </a:rPr>
              <a:t>Facilities</a:t>
            </a:r>
            <a:r>
              <a:rPr lang="en-US" dirty="0" smtClean="0">
                <a:solidFill>
                  <a:schemeClr val="bg1"/>
                </a:solidFill>
                <a:latin typeface="Algerian" pitchFamily="82" charset="0"/>
              </a:rPr>
              <a:t>•</a:t>
            </a:r>
            <a:endParaRPr lang="en-US" dirty="0">
              <a:solidFill>
                <a:schemeClr val="bg1"/>
              </a:solidFill>
              <a:latin typeface="Algerian" pitchFamily="82" charset="0"/>
            </a:endParaRPr>
          </a:p>
        </p:txBody>
      </p:sp>
      <p:pic>
        <p:nvPicPr>
          <p:cNvPr id="7170" name="Picture 2"/>
          <p:cNvPicPr>
            <a:picLocks noChangeAspect="1" noChangeArrowheads="1"/>
          </p:cNvPicPr>
          <p:nvPr/>
        </p:nvPicPr>
        <p:blipFill>
          <a:blip r:embed="rId2"/>
          <a:srcRect/>
          <a:stretch>
            <a:fillRect/>
          </a:stretch>
        </p:blipFill>
        <p:spPr bwMode="auto">
          <a:xfrm>
            <a:off x="0" y="3505200"/>
            <a:ext cx="3838575" cy="33528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171" name="Picture 3"/>
          <p:cNvPicPr>
            <a:picLocks noChangeAspect="1" noChangeArrowheads="1"/>
          </p:cNvPicPr>
          <p:nvPr/>
        </p:nvPicPr>
        <p:blipFill>
          <a:blip r:embed="rId3"/>
          <a:srcRect/>
          <a:stretch>
            <a:fillRect/>
          </a:stretch>
        </p:blipFill>
        <p:spPr bwMode="auto">
          <a:xfrm>
            <a:off x="4800600" y="1752600"/>
            <a:ext cx="1543050" cy="23145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172" name="Picture 4"/>
          <p:cNvPicPr>
            <a:picLocks noChangeAspect="1" noChangeArrowheads="1"/>
          </p:cNvPicPr>
          <p:nvPr/>
        </p:nvPicPr>
        <p:blipFill>
          <a:blip r:embed="rId4"/>
          <a:srcRect/>
          <a:stretch>
            <a:fillRect/>
          </a:stretch>
        </p:blipFill>
        <p:spPr bwMode="auto">
          <a:xfrm>
            <a:off x="3886200" y="3581937"/>
            <a:ext cx="1362075" cy="20002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173" name="Picture 5"/>
          <p:cNvPicPr>
            <a:picLocks noChangeAspect="1" noChangeArrowheads="1"/>
          </p:cNvPicPr>
          <p:nvPr/>
        </p:nvPicPr>
        <p:blipFill>
          <a:blip r:embed="rId5"/>
          <a:srcRect/>
          <a:stretch>
            <a:fillRect/>
          </a:stretch>
        </p:blipFill>
        <p:spPr bwMode="auto">
          <a:xfrm>
            <a:off x="5052141" y="4991100"/>
            <a:ext cx="1247775" cy="1790700"/>
          </a:xfrm>
          <a:prstGeom prst="rect">
            <a:avLst/>
          </a:prstGeom>
          <a:noFill/>
          <a:ln w="9525">
            <a:noFill/>
            <a:miter lim="800000"/>
            <a:headEnd/>
            <a:tailEnd/>
          </a:ln>
          <a:effectLst/>
        </p:spPr>
      </p:pic>
      <p:pic>
        <p:nvPicPr>
          <p:cNvPr id="8" name="Picture 7" descr="012406.jpg"/>
          <p:cNvPicPr>
            <a:picLocks noChangeAspect="1"/>
          </p:cNvPicPr>
          <p:nvPr/>
        </p:nvPicPr>
        <p:blipFill>
          <a:blip r:embed="rId6"/>
          <a:stretch>
            <a:fillRect/>
          </a:stretch>
        </p:blipFill>
        <p:spPr>
          <a:xfrm>
            <a:off x="12879" y="25758"/>
            <a:ext cx="4802231" cy="35052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9" name="Rectangle 8"/>
          <p:cNvSpPr/>
          <p:nvPr/>
        </p:nvSpPr>
        <p:spPr>
          <a:xfrm>
            <a:off x="6324600" y="1600200"/>
            <a:ext cx="2819400" cy="2308324"/>
          </a:xfrm>
          <a:prstGeom prst="rect">
            <a:avLst/>
          </a:prstGeom>
        </p:spPr>
        <p:txBody>
          <a:bodyPr wrap="square">
            <a:spAutoFit/>
          </a:bodyPr>
          <a:lstStyle/>
          <a:p>
            <a:r>
              <a:rPr lang="en-US" dirty="0" smtClean="0">
                <a:solidFill>
                  <a:schemeClr val="bg1"/>
                </a:solidFill>
              </a:rPr>
              <a:t>Worldwide, many underground research laboratories and test sites (waste repository characterization, physics, geo-’bio-sciences, engineering research, education/training..)</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53000" y="0"/>
            <a:ext cx="4191000" cy="2133600"/>
          </a:xfrm>
        </p:spPr>
        <p:txBody>
          <a:bodyPr>
            <a:normAutofit/>
          </a:bodyPr>
          <a:lstStyle/>
          <a:p>
            <a:r>
              <a:rPr lang="en-US" dirty="0" smtClean="0">
                <a:solidFill>
                  <a:schemeClr val="bg1"/>
                </a:solidFill>
                <a:latin typeface="Algerian" pitchFamily="82" charset="0"/>
              </a:rPr>
              <a:t>Public Facilities</a:t>
            </a:r>
            <a:endParaRPr lang="en-US" dirty="0">
              <a:solidFill>
                <a:schemeClr val="bg1"/>
              </a:solidFill>
              <a:latin typeface="Algerian" pitchFamily="82" charset="0"/>
            </a:endParaRPr>
          </a:p>
        </p:txBody>
      </p:sp>
      <p:pic>
        <p:nvPicPr>
          <p:cNvPr id="8194" name="Picture 2"/>
          <p:cNvPicPr>
            <a:picLocks noChangeAspect="1" noChangeArrowheads="1"/>
          </p:cNvPicPr>
          <p:nvPr/>
        </p:nvPicPr>
        <p:blipFill>
          <a:blip r:embed="rId2"/>
          <a:srcRect/>
          <a:stretch>
            <a:fillRect/>
          </a:stretch>
        </p:blipFill>
        <p:spPr bwMode="auto">
          <a:xfrm>
            <a:off x="4114800" y="2895600"/>
            <a:ext cx="5029200" cy="39624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195" name="Picture 3"/>
          <p:cNvPicPr>
            <a:picLocks noChangeAspect="1" noChangeArrowheads="1"/>
          </p:cNvPicPr>
          <p:nvPr/>
        </p:nvPicPr>
        <p:blipFill>
          <a:blip r:embed="rId3"/>
          <a:srcRect/>
          <a:stretch>
            <a:fillRect/>
          </a:stretch>
        </p:blipFill>
        <p:spPr bwMode="auto">
          <a:xfrm>
            <a:off x="0" y="0"/>
            <a:ext cx="4724400" cy="28575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4" descr="images.jpg"/>
          <p:cNvPicPr>
            <a:picLocks noChangeAspect="1"/>
          </p:cNvPicPr>
          <p:nvPr/>
        </p:nvPicPr>
        <p:blipFill>
          <a:blip r:embed="rId4"/>
          <a:stretch>
            <a:fillRect/>
          </a:stretch>
        </p:blipFill>
        <p:spPr>
          <a:xfrm>
            <a:off x="0" y="2514600"/>
            <a:ext cx="4114800" cy="43434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chemeClr val="bg1"/>
                </a:solidFill>
                <a:latin typeface="Algerian" pitchFamily="82" charset="0"/>
              </a:rPr>
              <a:t>Pretty </a:t>
            </a:r>
            <a:r>
              <a:rPr lang="en-US" dirty="0">
                <a:solidFill>
                  <a:schemeClr val="bg1"/>
                </a:solidFill>
                <a:latin typeface="Algerian" pitchFamily="82" charset="0"/>
              </a:rPr>
              <a:t>Much Anything You Want</a:t>
            </a:r>
          </a:p>
        </p:txBody>
      </p:sp>
      <p:pic>
        <p:nvPicPr>
          <p:cNvPr id="9218" name="Picture 2"/>
          <p:cNvPicPr>
            <a:picLocks noChangeAspect="1" noChangeArrowheads="1"/>
          </p:cNvPicPr>
          <p:nvPr/>
        </p:nvPicPr>
        <p:blipFill>
          <a:blip r:embed="rId2"/>
          <a:srcRect/>
          <a:stretch>
            <a:fillRect/>
          </a:stretch>
        </p:blipFill>
        <p:spPr bwMode="auto">
          <a:xfrm>
            <a:off x="0" y="3686671"/>
            <a:ext cx="4953000" cy="3171329"/>
          </a:xfrm>
          <a:prstGeom prst="rect">
            <a:avLst/>
          </a:prstGeom>
          <a:noFill/>
          <a:ln w="9525">
            <a:noFill/>
            <a:miter lim="800000"/>
            <a:headEnd/>
            <a:tailEnd/>
          </a:ln>
          <a:effectLst/>
        </p:spPr>
      </p:pic>
      <p:pic>
        <p:nvPicPr>
          <p:cNvPr id="9219" name="Picture 3"/>
          <p:cNvPicPr>
            <a:picLocks noChangeAspect="1" noChangeArrowheads="1"/>
          </p:cNvPicPr>
          <p:nvPr/>
        </p:nvPicPr>
        <p:blipFill>
          <a:blip r:embed="rId3"/>
          <a:srcRect/>
          <a:stretch>
            <a:fillRect/>
          </a:stretch>
        </p:blipFill>
        <p:spPr bwMode="auto">
          <a:xfrm>
            <a:off x="4267200" y="1447800"/>
            <a:ext cx="4876800" cy="3181350"/>
          </a:xfrm>
          <a:prstGeom prst="rect">
            <a:avLst/>
          </a:prstGeom>
          <a:noFill/>
          <a:ln w="9525">
            <a:noFill/>
            <a:miter lim="800000"/>
            <a:headEnd/>
            <a:tailEnd/>
          </a:ln>
          <a:effectLst/>
        </p:spPr>
      </p:pic>
      <p:sp>
        <p:nvSpPr>
          <p:cNvPr id="5" name="Rectangle 4"/>
          <p:cNvSpPr/>
          <p:nvPr/>
        </p:nvSpPr>
        <p:spPr>
          <a:xfrm>
            <a:off x="0" y="3048000"/>
            <a:ext cx="4572000" cy="646331"/>
          </a:xfrm>
          <a:prstGeom prst="rect">
            <a:avLst/>
          </a:prstGeom>
        </p:spPr>
        <p:txBody>
          <a:bodyPr>
            <a:spAutoFit/>
          </a:bodyPr>
          <a:lstStyle/>
          <a:p>
            <a:endParaRPr lang="en-US" dirty="0" smtClean="0">
              <a:solidFill>
                <a:schemeClr val="bg1"/>
              </a:solidFill>
            </a:endParaRPr>
          </a:p>
          <a:p>
            <a:r>
              <a:rPr lang="en-US" b="1" dirty="0" smtClean="0">
                <a:solidFill>
                  <a:schemeClr val="bg1"/>
                </a:solidFill>
              </a:rPr>
              <a:t>Temppeliaukio Church</a:t>
            </a:r>
          </a:p>
        </p:txBody>
      </p:sp>
      <p:sp>
        <p:nvSpPr>
          <p:cNvPr id="6" name="Rectangle 5"/>
          <p:cNvSpPr/>
          <p:nvPr/>
        </p:nvSpPr>
        <p:spPr>
          <a:xfrm>
            <a:off x="6705600" y="4572000"/>
            <a:ext cx="1736757" cy="369332"/>
          </a:xfrm>
          <a:prstGeom prst="rect">
            <a:avLst/>
          </a:prstGeom>
        </p:spPr>
        <p:txBody>
          <a:bodyPr wrap="none">
            <a:spAutoFit/>
          </a:bodyPr>
          <a:lstStyle/>
          <a:p>
            <a:r>
              <a:rPr lang="en-US" b="1" dirty="0" smtClean="0">
                <a:solidFill>
                  <a:schemeClr val="bg1"/>
                </a:solidFill>
              </a:rPr>
              <a:t>Le Grand Louvre</a:t>
            </a:r>
            <a:endParaRPr lang="en-US" dirty="0">
              <a:solidFill>
                <a:schemeClr val="bg1"/>
              </a:solidFill>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895600"/>
            <a:ext cx="8229600" cy="1143000"/>
          </a:xfrm>
        </p:spPr>
        <p:txBody>
          <a:bodyPr/>
          <a:lstStyle/>
          <a:p>
            <a:r>
              <a:rPr lang="en-US" dirty="0" smtClean="0">
                <a:solidFill>
                  <a:schemeClr val="bg1"/>
                </a:solidFill>
                <a:latin typeface="Algerian" pitchFamily="82" charset="0"/>
              </a:rPr>
              <a:t>Why go underground?</a:t>
            </a:r>
            <a:endParaRPr lang="en-US" dirty="0">
              <a:solidFill>
                <a:schemeClr val="bg1"/>
              </a:solidFill>
              <a:latin typeface="Algerian" pitchFamily="82" charset="0"/>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solidFill>
                  <a:schemeClr val="bg1"/>
                </a:solidFill>
                <a:latin typeface="Algerian" pitchFamily="82" charset="0"/>
              </a:rPr>
              <a:t>Urban </a:t>
            </a:r>
            <a:r>
              <a:rPr lang="en-US" dirty="0">
                <a:solidFill>
                  <a:schemeClr val="bg1"/>
                </a:solidFill>
                <a:latin typeface="Algerian" pitchFamily="82" charset="0"/>
              </a:rPr>
              <a:t>Congestion.. </a:t>
            </a:r>
          </a:p>
        </p:txBody>
      </p:sp>
      <p:sp>
        <p:nvSpPr>
          <p:cNvPr id="3" name="Content Placeholder 2"/>
          <p:cNvSpPr>
            <a:spLocks noGrp="1"/>
          </p:cNvSpPr>
          <p:nvPr>
            <p:ph idx="1"/>
          </p:nvPr>
        </p:nvSpPr>
        <p:spPr>
          <a:xfrm>
            <a:off x="457200" y="1600200"/>
            <a:ext cx="5257800" cy="3581399"/>
          </a:xfrm>
        </p:spPr>
        <p:txBody>
          <a:bodyPr>
            <a:normAutofit fontScale="85000" lnSpcReduction="10000"/>
          </a:bodyPr>
          <a:lstStyle/>
          <a:p>
            <a:r>
              <a:rPr lang="en-US" dirty="0" smtClean="0">
                <a:solidFill>
                  <a:schemeClr val="bg1"/>
                </a:solidFill>
              </a:rPr>
              <a:t>Go </a:t>
            </a:r>
            <a:r>
              <a:rPr lang="en-US" dirty="0">
                <a:solidFill>
                  <a:schemeClr val="bg1"/>
                </a:solidFill>
              </a:rPr>
              <a:t>underground to avoid</a:t>
            </a:r>
            <a:r>
              <a:rPr lang="en-US" dirty="0" smtClean="0">
                <a:solidFill>
                  <a:schemeClr val="bg1"/>
                </a:solidFill>
              </a:rPr>
              <a:t>..</a:t>
            </a:r>
          </a:p>
          <a:p>
            <a:pPr>
              <a:buNone/>
            </a:pPr>
            <a:r>
              <a:rPr lang="en-US" dirty="0">
                <a:solidFill>
                  <a:schemeClr val="bg1"/>
                </a:solidFill>
              </a:rPr>
              <a:t>	</a:t>
            </a:r>
            <a:r>
              <a:rPr lang="en-US" dirty="0" smtClean="0">
                <a:solidFill>
                  <a:schemeClr val="bg1"/>
                </a:solidFill>
              </a:rPr>
              <a:t>	–</a:t>
            </a:r>
            <a:r>
              <a:rPr lang="en-US" dirty="0">
                <a:solidFill>
                  <a:schemeClr val="bg1"/>
                </a:solidFill>
              </a:rPr>
              <a:t>Road </a:t>
            </a:r>
            <a:r>
              <a:rPr lang="en-US" dirty="0" smtClean="0">
                <a:solidFill>
                  <a:schemeClr val="bg1"/>
                </a:solidFill>
              </a:rPr>
              <a:t>pavement</a:t>
            </a:r>
          </a:p>
          <a:p>
            <a:pPr>
              <a:buNone/>
            </a:pPr>
            <a:r>
              <a:rPr lang="en-US" dirty="0">
                <a:solidFill>
                  <a:schemeClr val="bg1"/>
                </a:solidFill>
              </a:rPr>
              <a:t>	</a:t>
            </a:r>
            <a:r>
              <a:rPr lang="en-US" dirty="0" smtClean="0">
                <a:solidFill>
                  <a:schemeClr val="bg1"/>
                </a:solidFill>
              </a:rPr>
              <a:t>	–</a:t>
            </a:r>
            <a:r>
              <a:rPr lang="en-US" dirty="0">
                <a:solidFill>
                  <a:schemeClr val="bg1"/>
                </a:solidFill>
              </a:rPr>
              <a:t>Buried </a:t>
            </a:r>
            <a:r>
              <a:rPr lang="en-US" dirty="0" smtClean="0">
                <a:solidFill>
                  <a:schemeClr val="bg1"/>
                </a:solidFill>
              </a:rPr>
              <a:t>infrastructure</a:t>
            </a:r>
          </a:p>
          <a:p>
            <a:pPr>
              <a:buNone/>
            </a:pPr>
            <a:r>
              <a:rPr lang="en-US" dirty="0">
                <a:solidFill>
                  <a:schemeClr val="bg1"/>
                </a:solidFill>
              </a:rPr>
              <a:t>	</a:t>
            </a:r>
            <a:r>
              <a:rPr lang="en-US" dirty="0" smtClean="0">
                <a:solidFill>
                  <a:schemeClr val="bg1"/>
                </a:solidFill>
              </a:rPr>
              <a:t>	–</a:t>
            </a:r>
            <a:r>
              <a:rPr lang="en-US" dirty="0">
                <a:solidFill>
                  <a:schemeClr val="bg1"/>
                </a:solidFill>
              </a:rPr>
              <a:t>Basements &amp; </a:t>
            </a:r>
            <a:r>
              <a:rPr lang="en-US" dirty="0" smtClean="0">
                <a:solidFill>
                  <a:schemeClr val="bg1"/>
                </a:solidFill>
              </a:rPr>
              <a:t>foundations</a:t>
            </a:r>
          </a:p>
          <a:p>
            <a:pPr>
              <a:buNone/>
            </a:pPr>
            <a:r>
              <a:rPr lang="en-US" dirty="0">
                <a:solidFill>
                  <a:schemeClr val="bg1"/>
                </a:solidFill>
              </a:rPr>
              <a:t>	</a:t>
            </a:r>
            <a:r>
              <a:rPr lang="en-US" dirty="0" smtClean="0">
                <a:solidFill>
                  <a:schemeClr val="bg1"/>
                </a:solidFill>
              </a:rPr>
              <a:t>	–</a:t>
            </a:r>
            <a:r>
              <a:rPr lang="en-US" dirty="0">
                <a:solidFill>
                  <a:schemeClr val="bg1"/>
                </a:solidFill>
              </a:rPr>
              <a:t>Surface </a:t>
            </a:r>
            <a:r>
              <a:rPr lang="en-US" dirty="0" smtClean="0">
                <a:solidFill>
                  <a:schemeClr val="bg1"/>
                </a:solidFill>
              </a:rPr>
              <a:t>condemnations</a:t>
            </a:r>
          </a:p>
          <a:p>
            <a:pPr>
              <a:buNone/>
            </a:pPr>
            <a:r>
              <a:rPr lang="en-US" dirty="0">
                <a:solidFill>
                  <a:schemeClr val="bg1"/>
                </a:solidFill>
              </a:rPr>
              <a:t>	</a:t>
            </a:r>
            <a:r>
              <a:rPr lang="en-US" dirty="0" smtClean="0">
                <a:solidFill>
                  <a:schemeClr val="bg1"/>
                </a:solidFill>
              </a:rPr>
              <a:t>	–</a:t>
            </a:r>
            <a:r>
              <a:rPr lang="en-US" dirty="0">
                <a:solidFill>
                  <a:schemeClr val="bg1"/>
                </a:solidFill>
              </a:rPr>
              <a:t>Right of way </a:t>
            </a:r>
            <a:r>
              <a:rPr lang="en-US" dirty="0" smtClean="0">
                <a:solidFill>
                  <a:schemeClr val="bg1"/>
                </a:solidFill>
              </a:rPr>
              <a:t>interruptions</a:t>
            </a:r>
          </a:p>
          <a:p>
            <a:pPr>
              <a:buNone/>
            </a:pPr>
            <a:r>
              <a:rPr lang="en-US" dirty="0">
                <a:solidFill>
                  <a:schemeClr val="bg1"/>
                </a:solidFill>
              </a:rPr>
              <a:t>	</a:t>
            </a:r>
            <a:r>
              <a:rPr lang="en-US" dirty="0" smtClean="0">
                <a:solidFill>
                  <a:schemeClr val="bg1"/>
                </a:solidFill>
              </a:rPr>
              <a:t>	–</a:t>
            </a:r>
            <a:r>
              <a:rPr lang="en-US" dirty="0">
                <a:solidFill>
                  <a:schemeClr val="bg1"/>
                </a:solidFill>
              </a:rPr>
              <a:t>Minimize surface </a:t>
            </a:r>
            <a:r>
              <a:rPr lang="en-US" dirty="0" smtClean="0">
                <a:solidFill>
                  <a:schemeClr val="bg1"/>
                </a:solidFill>
              </a:rPr>
              <a:t>disruption</a:t>
            </a:r>
            <a:endParaRPr lang="en-US" b="1" dirty="0">
              <a:solidFill>
                <a:schemeClr val="bg1"/>
              </a:solidFill>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solidFill>
                  <a:schemeClr val="bg1"/>
                </a:solidFill>
                <a:latin typeface="Algerian" pitchFamily="82" charset="0"/>
              </a:rPr>
              <a:t>Create </a:t>
            </a:r>
            <a:r>
              <a:rPr lang="en-US" dirty="0">
                <a:solidFill>
                  <a:schemeClr val="bg1"/>
                </a:solidFill>
                <a:latin typeface="Algerian" pitchFamily="82" charset="0"/>
              </a:rPr>
              <a:t>Green Space.. </a:t>
            </a:r>
          </a:p>
        </p:txBody>
      </p:sp>
      <p:sp>
        <p:nvSpPr>
          <p:cNvPr id="3" name="Content Placeholder 2"/>
          <p:cNvSpPr>
            <a:spLocks noGrp="1"/>
          </p:cNvSpPr>
          <p:nvPr>
            <p:ph idx="1"/>
          </p:nvPr>
        </p:nvSpPr>
        <p:spPr>
          <a:xfrm>
            <a:off x="457200" y="1600200"/>
            <a:ext cx="3124200" cy="4953000"/>
          </a:xfrm>
        </p:spPr>
        <p:txBody>
          <a:bodyPr>
            <a:normAutofit fontScale="92500" lnSpcReduction="20000"/>
          </a:bodyPr>
          <a:lstStyle/>
          <a:p>
            <a:pPr>
              <a:buNone/>
            </a:pPr>
            <a:r>
              <a:rPr lang="en-US" dirty="0" smtClean="0">
                <a:solidFill>
                  <a:schemeClr val="bg1"/>
                </a:solidFill>
              </a:rPr>
              <a:t>•“</a:t>
            </a:r>
            <a:r>
              <a:rPr lang="en-US" dirty="0">
                <a:solidFill>
                  <a:schemeClr val="bg1"/>
                </a:solidFill>
              </a:rPr>
              <a:t>The Central Artery/Tunnel Project will create more than 300 acres of landscaped and restored open space, including over 45 parks and major public plazas”. </a:t>
            </a:r>
          </a:p>
        </p:txBody>
      </p:sp>
      <p:pic>
        <p:nvPicPr>
          <p:cNvPr id="10242" name="Picture 2"/>
          <p:cNvPicPr>
            <a:picLocks noChangeAspect="1" noChangeArrowheads="1"/>
          </p:cNvPicPr>
          <p:nvPr/>
        </p:nvPicPr>
        <p:blipFill>
          <a:blip r:embed="rId2"/>
          <a:srcRect/>
          <a:stretch>
            <a:fillRect/>
          </a:stretch>
        </p:blipFill>
        <p:spPr bwMode="auto">
          <a:xfrm>
            <a:off x="3810000" y="1295400"/>
            <a:ext cx="4972050" cy="55626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solidFill>
                  <a:schemeClr val="bg1"/>
                </a:solidFill>
                <a:latin typeface="Algerian" pitchFamily="82" charset="0"/>
              </a:rPr>
              <a:t>Protection</a:t>
            </a:r>
            <a:r>
              <a:rPr lang="en-US" dirty="0">
                <a:solidFill>
                  <a:schemeClr val="bg1"/>
                </a:solidFill>
                <a:latin typeface="Algerian" pitchFamily="82" charset="0"/>
              </a:rPr>
              <a:t>..</a:t>
            </a:r>
          </a:p>
        </p:txBody>
      </p:sp>
      <p:sp>
        <p:nvSpPr>
          <p:cNvPr id="4" name="Content Placeholder 2"/>
          <p:cNvSpPr txBox="1">
            <a:spLocks/>
          </p:cNvSpPr>
          <p:nvPr/>
        </p:nvSpPr>
        <p:spPr>
          <a:xfrm>
            <a:off x="5867400" y="1066800"/>
            <a:ext cx="3276600" cy="457200"/>
          </a:xfrm>
          <a:prstGeom prst="rect">
            <a:avLst/>
          </a:prstGeom>
        </p:spPr>
        <p:txBody>
          <a:bodyPr vert="horz" lIns="91440" tIns="45720" rIns="91440" bIns="45720" rtlCol="0">
            <a:normAutofit/>
          </a:bodyPr>
          <a:lstStyle/>
          <a:p>
            <a:pPr marL="342900" marR="0" lvl="0" indent="-34290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1400" b="1" i="0" u="none" strike="noStrike" kern="1200" cap="none" spc="0" normalizeH="0" baseline="0" noProof="0" dirty="0" smtClean="0">
                <a:ln>
                  <a:noFill/>
                </a:ln>
                <a:solidFill>
                  <a:schemeClr val="bg1"/>
                </a:solidFill>
                <a:effectLst/>
                <a:uLnTx/>
                <a:uFillTx/>
                <a:latin typeface="AdvisorSSi" pitchFamily="2" charset="0"/>
              </a:rPr>
              <a:t>Kobe Earthquake (Japan – 1995)</a:t>
            </a:r>
            <a:endParaRPr kumimoji="0" lang="en-US" sz="1400" b="0" i="0" u="none" strike="noStrike" kern="1200" cap="none" spc="0" normalizeH="0" baseline="0" noProof="0" dirty="0" smtClean="0">
              <a:ln>
                <a:noFill/>
              </a:ln>
              <a:solidFill>
                <a:schemeClr val="bg1"/>
              </a:solidFill>
              <a:effectLst/>
              <a:uLnTx/>
              <a:uFillTx/>
              <a:latin typeface="AdvisorSSi" pitchFamily="2" charset="0"/>
            </a:endParaRPr>
          </a:p>
        </p:txBody>
      </p:sp>
      <p:pic>
        <p:nvPicPr>
          <p:cNvPr id="5" name="Picture 2"/>
          <p:cNvPicPr>
            <a:picLocks noChangeAspect="1" noChangeArrowheads="1"/>
          </p:cNvPicPr>
          <p:nvPr/>
        </p:nvPicPr>
        <p:blipFill>
          <a:blip r:embed="rId2"/>
          <a:srcRect/>
          <a:stretch>
            <a:fillRect/>
          </a:stretch>
        </p:blipFill>
        <p:spPr bwMode="auto">
          <a:xfrm>
            <a:off x="0" y="1295400"/>
            <a:ext cx="4572000" cy="3476625"/>
          </a:xfrm>
          <a:prstGeom prst="rect">
            <a:avLst/>
          </a:prstGeom>
          <a:noFill/>
          <a:ln w="9525">
            <a:noFill/>
            <a:miter lim="800000"/>
            <a:headEnd/>
            <a:tailEnd/>
          </a:ln>
          <a:effectLst/>
        </p:spPr>
      </p:pic>
      <p:pic>
        <p:nvPicPr>
          <p:cNvPr id="6" name="Picture 3"/>
          <p:cNvPicPr>
            <a:picLocks noChangeAspect="1" noChangeArrowheads="1"/>
          </p:cNvPicPr>
          <p:nvPr/>
        </p:nvPicPr>
        <p:blipFill>
          <a:blip r:embed="rId3"/>
          <a:srcRect/>
          <a:stretch>
            <a:fillRect/>
          </a:stretch>
        </p:blipFill>
        <p:spPr bwMode="auto">
          <a:xfrm>
            <a:off x="4535974" y="3352800"/>
            <a:ext cx="4608026" cy="3505200"/>
          </a:xfrm>
          <a:prstGeom prst="rect">
            <a:avLst/>
          </a:prstGeom>
          <a:noFill/>
          <a:ln w="9525">
            <a:noFill/>
            <a:miter lim="800000"/>
            <a:headEnd/>
            <a:tailEnd/>
          </a:ln>
          <a:effectLst/>
        </p:spPr>
      </p:pic>
      <p:sp>
        <p:nvSpPr>
          <p:cNvPr id="7" name="Rectangle 6"/>
          <p:cNvSpPr/>
          <p:nvPr/>
        </p:nvSpPr>
        <p:spPr>
          <a:xfrm>
            <a:off x="4572000" y="1981200"/>
            <a:ext cx="3647281" cy="369332"/>
          </a:xfrm>
          <a:prstGeom prst="rect">
            <a:avLst/>
          </a:prstGeom>
        </p:spPr>
        <p:txBody>
          <a:bodyPr wrap="none">
            <a:spAutoFit/>
          </a:bodyPr>
          <a:lstStyle/>
          <a:p>
            <a:r>
              <a:rPr lang="en-US" b="1" dirty="0" smtClean="0">
                <a:solidFill>
                  <a:schemeClr val="bg1"/>
                </a:solidFill>
              </a:rPr>
              <a:t>Severe damage to the Kobe City Hall</a:t>
            </a:r>
            <a:endParaRPr lang="en-US" dirty="0">
              <a:solidFill>
                <a:schemeClr val="bg1"/>
              </a:solidFill>
            </a:endParaRPr>
          </a:p>
        </p:txBody>
      </p:sp>
      <p:sp>
        <p:nvSpPr>
          <p:cNvPr id="8" name="Rectangle 7"/>
          <p:cNvSpPr/>
          <p:nvPr/>
        </p:nvSpPr>
        <p:spPr>
          <a:xfrm>
            <a:off x="381000" y="5791200"/>
            <a:ext cx="4572000" cy="646331"/>
          </a:xfrm>
          <a:prstGeom prst="rect">
            <a:avLst/>
          </a:prstGeom>
        </p:spPr>
        <p:txBody>
          <a:bodyPr>
            <a:spAutoFit/>
          </a:bodyPr>
          <a:lstStyle/>
          <a:p>
            <a:r>
              <a:rPr lang="en-US" b="1" dirty="0" smtClean="0">
                <a:solidFill>
                  <a:schemeClr val="bg1"/>
                </a:solidFill>
              </a:rPr>
              <a:t>No damage to the underground shopping</a:t>
            </a:r>
          </a:p>
          <a:p>
            <a:r>
              <a:rPr lang="en-US" b="1" dirty="0" smtClean="0">
                <a:solidFill>
                  <a:schemeClr val="bg1"/>
                </a:solidFill>
              </a:rPr>
              <a:t>mall located below</a:t>
            </a:r>
            <a:endParaRPr lang="en-US" dirty="0">
              <a:solidFill>
                <a:schemeClr val="bg1"/>
              </a:solidFill>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305800" cy="6049962"/>
          </a:xfrm>
        </p:spPr>
        <p:txBody>
          <a:bodyPr>
            <a:normAutofit/>
          </a:bodyPr>
          <a:lstStyle/>
          <a:p>
            <a:r>
              <a:rPr lang="en-US" sz="4900" dirty="0" smtClean="0">
                <a:solidFill>
                  <a:schemeClr val="bg1"/>
                </a:solidFill>
                <a:latin typeface="Algerian" pitchFamily="82" charset="0"/>
              </a:rPr>
              <a:t>Outline</a:t>
            </a:r>
            <a:r>
              <a:rPr lang="en-US" dirty="0" smtClean="0">
                <a:solidFill>
                  <a:schemeClr val="bg1"/>
                </a:solidFill>
                <a:latin typeface="Baskerville Old Face" pitchFamily="18" charset="0"/>
              </a:rPr>
              <a:t/>
            </a:r>
            <a:br>
              <a:rPr lang="en-US" dirty="0" smtClean="0">
                <a:solidFill>
                  <a:schemeClr val="bg1"/>
                </a:solidFill>
                <a:latin typeface="Baskerville Old Face" pitchFamily="18" charset="0"/>
              </a:rPr>
            </a:br>
            <a:r>
              <a:rPr lang="en-US" dirty="0" smtClean="0">
                <a:solidFill>
                  <a:schemeClr val="bg1"/>
                </a:solidFill>
                <a:latin typeface="Baskerville Old Face" pitchFamily="18" charset="0"/>
              </a:rPr>
              <a:t/>
            </a:r>
            <a:br>
              <a:rPr lang="en-US" dirty="0" smtClean="0">
                <a:solidFill>
                  <a:schemeClr val="bg1"/>
                </a:solidFill>
                <a:latin typeface="Baskerville Old Face" pitchFamily="18" charset="0"/>
              </a:rPr>
            </a:br>
            <a:r>
              <a:rPr lang="en-US" b="1" dirty="0" smtClean="0">
                <a:solidFill>
                  <a:schemeClr val="bg1"/>
                </a:solidFill>
                <a:latin typeface="Baskerville Old Face" pitchFamily="18" charset="0"/>
              </a:rPr>
              <a:t>What goes Underground?</a:t>
            </a:r>
            <a:br>
              <a:rPr lang="en-US" b="1" dirty="0" smtClean="0">
                <a:solidFill>
                  <a:schemeClr val="bg1"/>
                </a:solidFill>
                <a:latin typeface="Baskerville Old Face" pitchFamily="18" charset="0"/>
              </a:rPr>
            </a:br>
            <a:r>
              <a:rPr lang="en-US" b="1" dirty="0" smtClean="0">
                <a:solidFill>
                  <a:schemeClr val="bg1"/>
                </a:solidFill>
                <a:latin typeface="Baskerville Old Face" pitchFamily="18" charset="0"/>
              </a:rPr>
              <a:t>Why go Underground?</a:t>
            </a:r>
            <a:br>
              <a:rPr lang="en-US" b="1" dirty="0" smtClean="0">
                <a:solidFill>
                  <a:schemeClr val="bg1"/>
                </a:solidFill>
                <a:latin typeface="Baskerville Old Face" pitchFamily="18" charset="0"/>
              </a:rPr>
            </a:br>
            <a:r>
              <a:rPr lang="en-US" b="1" dirty="0" smtClean="0">
                <a:solidFill>
                  <a:schemeClr val="bg1"/>
                </a:solidFill>
                <a:latin typeface="Baskerville Old Face" pitchFamily="18" charset="0"/>
              </a:rPr>
              <a:t>How is the Underground built? </a:t>
            </a:r>
            <a:br>
              <a:rPr lang="en-US" b="1" dirty="0" smtClean="0">
                <a:solidFill>
                  <a:schemeClr val="bg1"/>
                </a:solidFill>
                <a:latin typeface="Baskerville Old Face" pitchFamily="18" charset="0"/>
              </a:rPr>
            </a:br>
            <a:r>
              <a:rPr lang="en-US" b="1" dirty="0" smtClean="0">
                <a:solidFill>
                  <a:schemeClr val="bg1"/>
                </a:solidFill>
                <a:latin typeface="Baskerville Old Face" pitchFamily="18" charset="0"/>
              </a:rPr>
              <a:t>Where  are problems encountered?</a:t>
            </a:r>
            <a:br>
              <a:rPr lang="en-US" b="1" dirty="0" smtClean="0">
                <a:solidFill>
                  <a:schemeClr val="bg1"/>
                </a:solidFill>
                <a:latin typeface="Baskerville Old Face" pitchFamily="18" charset="0"/>
              </a:rPr>
            </a:br>
            <a:r>
              <a:rPr lang="en-US" b="1" dirty="0" smtClean="0">
                <a:solidFill>
                  <a:schemeClr val="bg1"/>
                </a:solidFill>
                <a:latin typeface="Baskerville Old Face" pitchFamily="18" charset="0"/>
              </a:rPr>
              <a:t>When  do risks get mitigated?</a:t>
            </a:r>
            <a:br>
              <a:rPr lang="en-US" b="1" dirty="0" smtClean="0">
                <a:solidFill>
                  <a:schemeClr val="bg1"/>
                </a:solidFill>
                <a:latin typeface="Baskerville Old Face" pitchFamily="18" charset="0"/>
              </a:rPr>
            </a:br>
            <a:endParaRPr lang="en-US" dirty="0">
              <a:solidFill>
                <a:schemeClr val="bg1"/>
              </a:solidFill>
              <a:latin typeface="Baskerville Old Face" pitchFamily="18" charset="0"/>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untitled.JPG"/>
          <p:cNvPicPr>
            <a:picLocks noGrp="1" noChangeAspect="1"/>
          </p:cNvPicPr>
          <p:nvPr>
            <p:ph idx="1"/>
          </p:nvPr>
        </p:nvPicPr>
        <p:blipFill>
          <a:blip r:embed="rId2"/>
          <a:stretch>
            <a:fillRect/>
          </a:stretch>
        </p:blipFill>
        <p:spPr>
          <a:xfrm>
            <a:off x="37843" y="0"/>
            <a:ext cx="9106157" cy="6858001"/>
          </a:xfrm>
        </p:spPr>
      </p:pic>
      <p:sp>
        <p:nvSpPr>
          <p:cNvPr id="2" name="Title 1"/>
          <p:cNvSpPr>
            <a:spLocks noGrp="1"/>
          </p:cNvSpPr>
          <p:nvPr>
            <p:ph type="title"/>
          </p:nvPr>
        </p:nvSpPr>
        <p:spPr/>
        <p:txBody>
          <a:bodyPr>
            <a:normAutofit/>
          </a:bodyPr>
          <a:lstStyle/>
          <a:p>
            <a:r>
              <a:rPr lang="en-US" dirty="0" smtClean="0">
                <a:solidFill>
                  <a:schemeClr val="bg1"/>
                </a:solidFill>
                <a:latin typeface="Algerian" pitchFamily="82" charset="0"/>
              </a:rPr>
              <a:t>Isolation</a:t>
            </a:r>
            <a:endParaRPr lang="en-US" dirty="0">
              <a:solidFill>
                <a:schemeClr val="bg1"/>
              </a:solidFill>
              <a:latin typeface="Algerian" pitchFamily="82" charset="0"/>
            </a:endParaRPr>
          </a:p>
        </p:txBody>
      </p:sp>
      <p:sp>
        <p:nvSpPr>
          <p:cNvPr id="5" name="Rectangle 4"/>
          <p:cNvSpPr/>
          <p:nvPr/>
        </p:nvSpPr>
        <p:spPr>
          <a:xfrm>
            <a:off x="0" y="228600"/>
            <a:ext cx="4572000" cy="923330"/>
          </a:xfrm>
          <a:prstGeom prst="rect">
            <a:avLst/>
          </a:prstGeom>
        </p:spPr>
        <p:txBody>
          <a:bodyPr wrap="square">
            <a:spAutoFit/>
          </a:bodyPr>
          <a:lstStyle/>
          <a:p>
            <a:r>
              <a:rPr lang="en-US" dirty="0" smtClean="0">
                <a:solidFill>
                  <a:schemeClr val="bg1"/>
                </a:solidFill>
              </a:rPr>
              <a:t>Stable, Quiet and Shielded</a:t>
            </a:r>
          </a:p>
          <a:p>
            <a:r>
              <a:rPr lang="en-US" dirty="0" smtClean="0">
                <a:solidFill>
                  <a:schemeClr val="bg1"/>
                </a:solidFill>
              </a:rPr>
              <a:t>–Waste Isolation</a:t>
            </a:r>
          </a:p>
          <a:p>
            <a:r>
              <a:rPr lang="en-US" dirty="0" smtClean="0">
                <a:solidFill>
                  <a:schemeClr val="bg1"/>
                </a:solidFill>
              </a:rPr>
              <a:t>–Experiments and Testing..</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609600" y="2971800"/>
            <a:ext cx="8229600" cy="1143000"/>
          </a:xfrm>
        </p:spPr>
        <p:txBody>
          <a:bodyPr/>
          <a:lstStyle/>
          <a:p>
            <a:r>
              <a:rPr lang="en-US" dirty="0" smtClean="0">
                <a:solidFill>
                  <a:schemeClr val="bg1"/>
                </a:solidFill>
                <a:latin typeface="Algerian" pitchFamily="82" charset="0"/>
              </a:rPr>
              <a:t>How is underground built?</a:t>
            </a:r>
            <a:endParaRPr lang="en-US" dirty="0">
              <a:solidFill>
                <a:schemeClr val="bg1"/>
              </a:solidFill>
              <a:latin typeface="Algerian" pitchFamily="82" charset="0"/>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l"/>
            <a:r>
              <a:rPr lang="en-US" sz="2400" dirty="0" smtClean="0">
                <a:solidFill>
                  <a:schemeClr val="bg1"/>
                </a:solidFill>
              </a:rPr>
              <a:t>Methods for underground construction</a:t>
            </a:r>
            <a:endParaRPr lang="en-US" sz="2400" dirty="0">
              <a:solidFill>
                <a:schemeClr val="bg1"/>
              </a:solidFill>
            </a:endParaRPr>
          </a:p>
        </p:txBody>
      </p:sp>
      <p:sp>
        <p:nvSpPr>
          <p:cNvPr id="3" name="Content Placeholder 2"/>
          <p:cNvSpPr>
            <a:spLocks noGrp="1"/>
          </p:cNvSpPr>
          <p:nvPr>
            <p:ph idx="1"/>
          </p:nvPr>
        </p:nvSpPr>
        <p:spPr/>
        <p:txBody>
          <a:bodyPr>
            <a:normAutofit/>
          </a:bodyPr>
          <a:lstStyle/>
          <a:p>
            <a:pPr>
              <a:buNone/>
            </a:pPr>
            <a:r>
              <a:rPr lang="en-US" sz="2000" dirty="0" smtClean="0">
                <a:solidFill>
                  <a:schemeClr val="bg1"/>
                </a:solidFill>
              </a:rPr>
              <a:t>• Cut and cover method in open excavation;</a:t>
            </a:r>
          </a:p>
          <a:p>
            <a:pPr>
              <a:buNone/>
            </a:pPr>
            <a:r>
              <a:rPr lang="en-US" sz="2000" dirty="0" smtClean="0">
                <a:solidFill>
                  <a:schemeClr val="bg1"/>
                </a:solidFill>
              </a:rPr>
              <a:t>• Cut and cover method between earth retaining walls with lowering of the ground water levels;</a:t>
            </a:r>
          </a:p>
          <a:p>
            <a:pPr>
              <a:buNone/>
            </a:pPr>
            <a:r>
              <a:rPr lang="en-US" sz="2000" dirty="0" smtClean="0">
                <a:solidFill>
                  <a:schemeClr val="bg1"/>
                </a:solidFill>
              </a:rPr>
              <a:t>• Cut and cover method between earth retaining walls without lowering of the ground water levels;</a:t>
            </a:r>
          </a:p>
          <a:p>
            <a:pPr>
              <a:buNone/>
            </a:pPr>
            <a:r>
              <a:rPr lang="en-US" sz="2000" dirty="0" smtClean="0">
                <a:solidFill>
                  <a:schemeClr val="bg1"/>
                </a:solidFill>
              </a:rPr>
              <a:t>• Wall and roof method;</a:t>
            </a:r>
          </a:p>
          <a:p>
            <a:pPr>
              <a:buNone/>
            </a:pPr>
            <a:r>
              <a:rPr lang="en-US" sz="2000" dirty="0" smtClean="0">
                <a:solidFill>
                  <a:schemeClr val="bg1"/>
                </a:solidFill>
              </a:rPr>
              <a:t>• Pneumatic caisson method;</a:t>
            </a:r>
          </a:p>
          <a:p>
            <a:pPr>
              <a:buNone/>
            </a:pPr>
            <a:r>
              <a:rPr lang="en-US" sz="2000" dirty="0" smtClean="0">
                <a:solidFill>
                  <a:schemeClr val="bg1"/>
                </a:solidFill>
              </a:rPr>
              <a:t>• Immersed tunnel method;</a:t>
            </a:r>
          </a:p>
          <a:p>
            <a:pPr>
              <a:buNone/>
            </a:pPr>
            <a:r>
              <a:rPr lang="en-US" sz="2000" dirty="0" smtClean="0">
                <a:solidFill>
                  <a:schemeClr val="bg1"/>
                </a:solidFill>
              </a:rPr>
              <a:t>• Bored tunnel method;</a:t>
            </a:r>
          </a:p>
          <a:p>
            <a:pPr>
              <a:buNone/>
            </a:pPr>
            <a:r>
              <a:rPr lang="en-US" sz="2000" dirty="0" smtClean="0">
                <a:solidFill>
                  <a:schemeClr val="bg1"/>
                </a:solidFill>
              </a:rPr>
              <a:t>• Top Down method.</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0514-1.JPG"/>
          <p:cNvPicPr>
            <a:picLocks noGrp="1" noChangeAspect="1"/>
          </p:cNvPicPr>
          <p:nvPr>
            <p:ph idx="1"/>
          </p:nvPr>
        </p:nvPicPr>
        <p:blipFill>
          <a:blip r:embed="rId2"/>
          <a:stretch>
            <a:fillRect/>
          </a:stretch>
        </p:blipFill>
        <p:spPr>
          <a:xfrm>
            <a:off x="0" y="0"/>
            <a:ext cx="9144000" cy="6840011"/>
          </a:xfrm>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026" name="Picture 2"/>
          <p:cNvPicPr>
            <a:picLocks noChangeAspect="1" noChangeArrowheads="1"/>
          </p:cNvPicPr>
          <p:nvPr/>
        </p:nvPicPr>
        <p:blipFill>
          <a:blip r:embed="rId2"/>
          <a:srcRect/>
          <a:stretch>
            <a:fillRect/>
          </a:stretch>
        </p:blipFill>
        <p:spPr bwMode="auto">
          <a:xfrm>
            <a:off x="0" y="0"/>
            <a:ext cx="4800600" cy="6858000"/>
          </a:xfrm>
          <a:prstGeom prst="rect">
            <a:avLst/>
          </a:prstGeom>
          <a:noFill/>
          <a:ln w="9525">
            <a:noFill/>
            <a:miter lim="800000"/>
            <a:headEnd/>
            <a:tailEnd/>
          </a:ln>
          <a:effectLst/>
        </p:spPr>
      </p:pic>
      <p:pic>
        <p:nvPicPr>
          <p:cNvPr id="1027" name="Picture 3"/>
          <p:cNvPicPr>
            <a:picLocks noChangeAspect="1" noChangeArrowheads="1"/>
          </p:cNvPicPr>
          <p:nvPr/>
        </p:nvPicPr>
        <p:blipFill>
          <a:blip r:embed="rId3"/>
          <a:srcRect/>
          <a:stretch>
            <a:fillRect/>
          </a:stretch>
        </p:blipFill>
        <p:spPr bwMode="auto">
          <a:xfrm>
            <a:off x="4800600" y="1"/>
            <a:ext cx="4343400" cy="6858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untitled.bmp"/>
          <p:cNvPicPr>
            <a:picLocks noGrp="1" noChangeAspect="1"/>
          </p:cNvPicPr>
          <p:nvPr>
            <p:ph idx="1"/>
          </p:nvPr>
        </p:nvPicPr>
        <p:blipFill>
          <a:blip r:embed="rId2"/>
          <a:stretch>
            <a:fillRect/>
          </a:stretch>
        </p:blipFill>
        <p:spPr>
          <a:xfrm>
            <a:off x="0" y="0"/>
            <a:ext cx="9144000" cy="6858000"/>
          </a:xfrm>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images_3.jpg"/>
          <p:cNvPicPr>
            <a:picLocks noGrp="1" noChangeAspect="1"/>
          </p:cNvPicPr>
          <p:nvPr>
            <p:ph idx="1"/>
          </p:nvPr>
        </p:nvPicPr>
        <p:blipFill>
          <a:blip r:embed="rId2"/>
          <a:stretch>
            <a:fillRect/>
          </a:stretch>
        </p:blipFill>
        <p:spPr>
          <a:xfrm>
            <a:off x="0" y="0"/>
            <a:ext cx="9144000" cy="6860679"/>
          </a:xfrm>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images_2.jpg"/>
          <p:cNvPicPr>
            <a:picLocks noGrp="1" noChangeAspect="1"/>
          </p:cNvPicPr>
          <p:nvPr>
            <p:ph idx="1"/>
          </p:nvPr>
        </p:nvPicPr>
        <p:blipFill>
          <a:blip r:embed="rId2"/>
          <a:stretch>
            <a:fillRect/>
          </a:stretch>
        </p:blipFill>
        <p:spPr>
          <a:xfrm>
            <a:off x="0" y="0"/>
            <a:ext cx="9155784" cy="6858000"/>
          </a:xfrm>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3200"/>
            <a:ext cx="8229600" cy="1143000"/>
          </a:xfrm>
        </p:spPr>
        <p:txBody>
          <a:bodyPr>
            <a:normAutofit fontScale="90000"/>
          </a:bodyPr>
          <a:lstStyle/>
          <a:p>
            <a:r>
              <a:rPr lang="en-US" dirty="0" smtClean="0">
                <a:solidFill>
                  <a:schemeClr val="bg1"/>
                </a:solidFill>
              </a:rPr>
              <a:t>EXCAVATION BY TUNNEL BORING MACHINE</a:t>
            </a:r>
            <a:endParaRPr lang="en-US" dirty="0">
              <a:solidFill>
                <a:schemeClr val="bg1"/>
              </a:solidFill>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Content Placeholder 10" descr="23_tunnelconst_methods_2.jpg"/>
          <p:cNvPicPr>
            <a:picLocks noGrp="1" noChangeAspect="1"/>
          </p:cNvPicPr>
          <p:nvPr>
            <p:ph idx="1"/>
          </p:nvPr>
        </p:nvPicPr>
        <p:blipFill>
          <a:blip r:embed="rId2">
            <a:lum bright="-45000"/>
          </a:blip>
          <a:stretch>
            <a:fillRect/>
          </a:stretch>
        </p:blipFill>
        <p:spPr>
          <a:xfrm>
            <a:off x="0" y="0"/>
            <a:ext cx="9146284" cy="6858000"/>
          </a:xfrm>
        </p:spPr>
      </p:pic>
      <p:sp>
        <p:nvSpPr>
          <p:cNvPr id="2051" name="Rectangle 3"/>
          <p:cNvSpPr>
            <a:spLocks noChangeArrowheads="1"/>
          </p:cNvSpPr>
          <p:nvPr/>
        </p:nvSpPr>
        <p:spPr bwMode="auto">
          <a:xfrm>
            <a:off x="3505200" y="4303455"/>
            <a:ext cx="5638800" cy="255454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smtClean="0">
                <a:ln>
                  <a:noFill/>
                </a:ln>
                <a:solidFill>
                  <a:srgbClr val="FFFF00"/>
                </a:solidFill>
                <a:effectLst/>
                <a:latin typeface="Times New Roman" pitchFamily="18" charset="0"/>
                <a:ea typeface="Times New Roman" pitchFamily="18" charset="0"/>
                <a:cs typeface="Times New Roman" pitchFamily="18" charset="0"/>
              </a:rPr>
              <a:t>1. Excavation and support of working shafts </a:t>
            </a:r>
            <a:br>
              <a:rPr kumimoji="0" lang="en-US" sz="2000" b="0" i="0" u="none" strike="noStrike" cap="none" normalizeH="0" baseline="0" dirty="0" smtClean="0">
                <a:ln>
                  <a:noFill/>
                </a:ln>
                <a:solidFill>
                  <a:srgbClr val="FFFF00"/>
                </a:solidFill>
                <a:effectLst/>
                <a:latin typeface="Times New Roman" pitchFamily="18" charset="0"/>
                <a:ea typeface="Times New Roman" pitchFamily="18" charset="0"/>
                <a:cs typeface="Times New Roman" pitchFamily="18" charset="0"/>
              </a:rPr>
            </a:br>
            <a:r>
              <a:rPr kumimoji="0" lang="en-US" sz="2000" b="0" i="0" u="none" strike="noStrike" cap="none" normalizeH="0" baseline="0" dirty="0" smtClean="0">
                <a:ln>
                  <a:noFill/>
                </a:ln>
                <a:solidFill>
                  <a:srgbClr val="FFFF00"/>
                </a:solidFill>
                <a:effectLst/>
                <a:latin typeface="Times New Roman" pitchFamily="18" charset="0"/>
                <a:ea typeface="Times New Roman" pitchFamily="18" charset="0"/>
                <a:cs typeface="Times New Roman" pitchFamily="18" charset="0"/>
              </a:rPr>
              <a:t>2. Excavation and support of undercut and tail tunnel </a:t>
            </a:r>
            <a:br>
              <a:rPr kumimoji="0" lang="en-US" sz="2000" b="0" i="0" u="none" strike="noStrike" cap="none" normalizeH="0" baseline="0" dirty="0" smtClean="0">
                <a:ln>
                  <a:noFill/>
                </a:ln>
                <a:solidFill>
                  <a:srgbClr val="FFFF00"/>
                </a:solidFill>
                <a:effectLst/>
                <a:latin typeface="Times New Roman" pitchFamily="18" charset="0"/>
                <a:ea typeface="Times New Roman" pitchFamily="18" charset="0"/>
                <a:cs typeface="Times New Roman" pitchFamily="18" charset="0"/>
              </a:rPr>
            </a:br>
            <a:r>
              <a:rPr kumimoji="0" lang="en-US" sz="2000" b="0" i="0" u="none" strike="noStrike" cap="none" normalizeH="0" baseline="0" dirty="0" smtClean="0">
                <a:ln>
                  <a:noFill/>
                </a:ln>
                <a:solidFill>
                  <a:srgbClr val="FFFF00"/>
                </a:solidFill>
                <a:effectLst/>
                <a:latin typeface="Times New Roman" pitchFamily="18" charset="0"/>
                <a:ea typeface="Times New Roman" pitchFamily="18" charset="0"/>
                <a:cs typeface="Times New Roman" pitchFamily="18" charset="0"/>
              </a:rPr>
              <a:t>3. Excavation of the tunnel itself </a:t>
            </a:r>
            <a:br>
              <a:rPr kumimoji="0" lang="en-US" sz="2000" b="0" i="0" u="none" strike="noStrike" cap="none" normalizeH="0" baseline="0" dirty="0" smtClean="0">
                <a:ln>
                  <a:noFill/>
                </a:ln>
                <a:solidFill>
                  <a:srgbClr val="FFFF00"/>
                </a:solidFill>
                <a:effectLst/>
                <a:latin typeface="Times New Roman" pitchFamily="18" charset="0"/>
                <a:ea typeface="Times New Roman" pitchFamily="18" charset="0"/>
                <a:cs typeface="Times New Roman" pitchFamily="18" charset="0"/>
              </a:rPr>
            </a:br>
            <a:r>
              <a:rPr kumimoji="0" lang="en-US" sz="2000" b="0" i="0" u="none" strike="noStrike" cap="none" normalizeH="0" baseline="0" dirty="0" smtClean="0">
                <a:ln>
                  <a:noFill/>
                </a:ln>
                <a:solidFill>
                  <a:srgbClr val="FFFF00"/>
                </a:solidFill>
                <a:effectLst/>
                <a:latin typeface="Times New Roman" pitchFamily="18" charset="0"/>
                <a:ea typeface="Times New Roman" pitchFamily="18" charset="0"/>
                <a:cs typeface="Times New Roman" pitchFamily="18" charset="0"/>
              </a:rPr>
              <a:t>4. Disposal of soil from tunnel face </a:t>
            </a:r>
            <a:br>
              <a:rPr kumimoji="0" lang="en-US" sz="2000" b="0" i="0" u="none" strike="noStrike" cap="none" normalizeH="0" baseline="0" dirty="0" smtClean="0">
                <a:ln>
                  <a:noFill/>
                </a:ln>
                <a:solidFill>
                  <a:srgbClr val="FFFF00"/>
                </a:solidFill>
                <a:effectLst/>
                <a:latin typeface="Times New Roman" pitchFamily="18" charset="0"/>
                <a:ea typeface="Times New Roman" pitchFamily="18" charset="0"/>
                <a:cs typeface="Times New Roman" pitchFamily="18" charset="0"/>
              </a:rPr>
            </a:br>
            <a:r>
              <a:rPr kumimoji="0" lang="en-US" sz="2000" b="0" i="0" u="none" strike="noStrike" cap="none" normalizeH="0" baseline="0" dirty="0" smtClean="0">
                <a:ln>
                  <a:noFill/>
                </a:ln>
                <a:solidFill>
                  <a:srgbClr val="FFFF00"/>
                </a:solidFill>
                <a:effectLst/>
                <a:latin typeface="Times New Roman" pitchFamily="18" charset="0"/>
                <a:ea typeface="Times New Roman" pitchFamily="18" charset="0"/>
                <a:cs typeface="Times New Roman" pitchFamily="18" charset="0"/>
              </a:rPr>
              <a:t>5. Hoisting the soil to ground level </a:t>
            </a:r>
            <a:br>
              <a:rPr kumimoji="0" lang="en-US" sz="2000" b="0" i="0" u="none" strike="noStrike" cap="none" normalizeH="0" baseline="0" dirty="0" smtClean="0">
                <a:ln>
                  <a:noFill/>
                </a:ln>
                <a:solidFill>
                  <a:srgbClr val="FFFF00"/>
                </a:solidFill>
                <a:effectLst/>
                <a:latin typeface="Times New Roman" pitchFamily="18" charset="0"/>
                <a:ea typeface="Times New Roman" pitchFamily="18" charset="0"/>
                <a:cs typeface="Times New Roman" pitchFamily="18" charset="0"/>
              </a:rPr>
            </a:br>
            <a:r>
              <a:rPr kumimoji="0" lang="en-US" sz="2000" b="0" i="0" u="none" strike="noStrike" cap="none" normalizeH="0" baseline="0" dirty="0" smtClean="0">
                <a:ln>
                  <a:noFill/>
                </a:ln>
                <a:solidFill>
                  <a:srgbClr val="FFFF00"/>
                </a:solidFill>
                <a:effectLst/>
                <a:latin typeface="Times New Roman" pitchFamily="18" charset="0"/>
                <a:ea typeface="Times New Roman" pitchFamily="18" charset="0"/>
                <a:cs typeface="Times New Roman" pitchFamily="18" charset="0"/>
              </a:rPr>
              <a:t>6. Lining the tunnel </a:t>
            </a:r>
            <a:br>
              <a:rPr kumimoji="0" lang="en-US" sz="2000" b="0" i="0" u="none" strike="noStrike" cap="none" normalizeH="0" baseline="0" dirty="0" smtClean="0">
                <a:ln>
                  <a:noFill/>
                </a:ln>
                <a:solidFill>
                  <a:srgbClr val="FFFF00"/>
                </a:solidFill>
                <a:effectLst/>
                <a:latin typeface="Times New Roman" pitchFamily="18" charset="0"/>
                <a:ea typeface="Times New Roman" pitchFamily="18" charset="0"/>
                <a:cs typeface="Times New Roman" pitchFamily="18" charset="0"/>
              </a:rPr>
            </a:br>
            <a:r>
              <a:rPr kumimoji="0" lang="en-US" sz="2000" b="0" i="0" u="none" strike="noStrike" cap="none" normalizeH="0" baseline="0" dirty="0" smtClean="0">
                <a:ln>
                  <a:noFill/>
                </a:ln>
                <a:solidFill>
                  <a:srgbClr val="FFFF00"/>
                </a:solidFill>
                <a:effectLst/>
                <a:latin typeface="Times New Roman" pitchFamily="18" charset="0"/>
                <a:ea typeface="Times New Roman" pitchFamily="18" charset="0"/>
                <a:cs typeface="Times New Roman" pitchFamily="18" charset="0"/>
              </a:rPr>
              <a:t>7. Extending services and rail tracks (if necessary) </a:t>
            </a:r>
            <a:br>
              <a:rPr kumimoji="0" lang="en-US" sz="2000" b="0" i="0" u="none" strike="noStrike" cap="none" normalizeH="0" baseline="0" dirty="0" smtClean="0">
                <a:ln>
                  <a:noFill/>
                </a:ln>
                <a:solidFill>
                  <a:srgbClr val="FFFF00"/>
                </a:solidFill>
                <a:effectLst/>
                <a:latin typeface="Times New Roman" pitchFamily="18" charset="0"/>
                <a:ea typeface="Times New Roman" pitchFamily="18" charset="0"/>
                <a:cs typeface="Times New Roman" pitchFamily="18" charset="0"/>
              </a:rPr>
            </a:br>
            <a:r>
              <a:rPr kumimoji="0" lang="en-US" sz="2000" b="0" i="0" u="none" strike="noStrike" cap="none" normalizeH="0" baseline="0" dirty="0" smtClean="0">
                <a:ln>
                  <a:noFill/>
                </a:ln>
                <a:solidFill>
                  <a:srgbClr val="FFFF00"/>
                </a:solidFill>
                <a:effectLst/>
                <a:latin typeface="Times New Roman" pitchFamily="18" charset="0"/>
                <a:ea typeface="Times New Roman" pitchFamily="18" charset="0"/>
                <a:cs typeface="Times New Roman" pitchFamily="18" charset="0"/>
              </a:rPr>
              <a:t>8. Excavation and support of the removal shaft </a:t>
            </a:r>
            <a:endParaRPr kumimoji="0" lang="en-US" sz="3200" b="0" i="0" u="none" strike="noStrike" cap="none" normalizeH="0" baseline="0" dirty="0" smtClean="0">
              <a:ln>
                <a:noFill/>
              </a:ln>
              <a:solidFill>
                <a:srgbClr val="FFFF00"/>
              </a:solidFill>
              <a:effectLst/>
              <a:latin typeface="Arial" pitchFamily="34" charset="0"/>
            </a:endParaRPr>
          </a:p>
        </p:txBody>
      </p:sp>
      <p:sp>
        <p:nvSpPr>
          <p:cNvPr id="12" name="Rectangle 11"/>
          <p:cNvSpPr/>
          <p:nvPr/>
        </p:nvSpPr>
        <p:spPr>
          <a:xfrm>
            <a:off x="0" y="0"/>
            <a:ext cx="9144000" cy="523220"/>
          </a:xfrm>
          <a:prstGeom prst="rect">
            <a:avLst/>
          </a:prstGeom>
        </p:spPr>
        <p:txBody>
          <a:bodyPr wrap="square">
            <a:spAutoFit/>
          </a:bodyPr>
          <a:lstStyle/>
          <a:p>
            <a:pPr fontAlgn="base">
              <a:spcBef>
                <a:spcPct val="0"/>
              </a:spcBef>
              <a:spcAft>
                <a:spcPct val="0"/>
              </a:spcAft>
            </a:pPr>
            <a:r>
              <a:rPr lang="en-US" sz="2800" dirty="0" smtClean="0">
                <a:solidFill>
                  <a:schemeClr val="bg1"/>
                </a:solidFill>
                <a:latin typeface="Algerian" pitchFamily="82" charset="0"/>
              </a:rPr>
              <a:t>Shielded TBM involve the following activities: </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2895600"/>
            <a:ext cx="7467600" cy="1143000"/>
          </a:xfrm>
        </p:spPr>
        <p:txBody>
          <a:bodyPr>
            <a:normAutofit fontScale="90000"/>
          </a:bodyPr>
          <a:lstStyle/>
          <a:p>
            <a:r>
              <a:rPr lang="en-US" sz="4800" dirty="0" smtClean="0">
                <a:solidFill>
                  <a:schemeClr val="bg1"/>
                </a:solidFill>
                <a:latin typeface="Algerian" pitchFamily="82" charset="0"/>
              </a:rPr>
              <a:t>What Goes Underground?</a:t>
            </a:r>
            <a:endParaRPr lang="en-US" sz="4800" dirty="0">
              <a:solidFill>
                <a:schemeClr val="bg1"/>
              </a:solidFill>
              <a:latin typeface="Algerian" pitchFamily="82" charset="0"/>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67000" y="0"/>
            <a:ext cx="6477000" cy="1143000"/>
          </a:xfrm>
        </p:spPr>
        <p:txBody>
          <a:bodyPr>
            <a:normAutofit fontScale="90000"/>
          </a:bodyPr>
          <a:lstStyle/>
          <a:p>
            <a:r>
              <a:rPr lang="en-US" dirty="0" smtClean="0">
                <a:solidFill>
                  <a:schemeClr val="bg1"/>
                </a:solidFill>
                <a:latin typeface="Algerian" pitchFamily="82" charset="0"/>
              </a:rPr>
              <a:t>Excavation </a:t>
            </a:r>
            <a:r>
              <a:rPr lang="en-US" dirty="0">
                <a:solidFill>
                  <a:schemeClr val="bg1"/>
                </a:solidFill>
                <a:latin typeface="Algerian" pitchFamily="82" charset="0"/>
              </a:rPr>
              <a:t>In </a:t>
            </a:r>
            <a:r>
              <a:rPr lang="en-US" dirty="0" smtClean="0">
                <a:solidFill>
                  <a:schemeClr val="bg1"/>
                </a:solidFill>
                <a:latin typeface="Algerian" pitchFamily="82" charset="0"/>
              </a:rPr>
              <a:t>DRY Soils</a:t>
            </a:r>
            <a:endParaRPr lang="en-US" dirty="0">
              <a:solidFill>
                <a:schemeClr val="bg1"/>
              </a:solidFill>
              <a:latin typeface="Algerian" pitchFamily="82" charset="0"/>
            </a:endParaRPr>
          </a:p>
        </p:txBody>
      </p:sp>
      <p:pic>
        <p:nvPicPr>
          <p:cNvPr id="7" name="Picture 2"/>
          <p:cNvPicPr>
            <a:picLocks noChangeAspect="1" noChangeArrowheads="1"/>
          </p:cNvPicPr>
          <p:nvPr/>
        </p:nvPicPr>
        <p:blipFill>
          <a:blip r:embed="rId2"/>
          <a:srcRect/>
          <a:stretch>
            <a:fillRect/>
          </a:stretch>
        </p:blipFill>
        <p:spPr bwMode="auto">
          <a:xfrm rot="5400000">
            <a:off x="-215463" y="2146740"/>
            <a:ext cx="4926723" cy="4495800"/>
          </a:xfrm>
          <a:prstGeom prst="rect">
            <a:avLst/>
          </a:prstGeom>
          <a:noFill/>
          <a:ln w="9525">
            <a:noFill/>
            <a:miter lim="800000"/>
            <a:headEnd/>
            <a:tailEnd/>
          </a:ln>
          <a:effectLst/>
        </p:spPr>
      </p:pic>
      <p:pic>
        <p:nvPicPr>
          <p:cNvPr id="8" name="Picture 3"/>
          <p:cNvPicPr>
            <a:picLocks noChangeAspect="1" noChangeArrowheads="1"/>
          </p:cNvPicPr>
          <p:nvPr/>
        </p:nvPicPr>
        <p:blipFill>
          <a:blip r:embed="rId3"/>
          <a:srcRect/>
          <a:stretch>
            <a:fillRect/>
          </a:stretch>
        </p:blipFill>
        <p:spPr bwMode="auto">
          <a:xfrm rot="5400000">
            <a:off x="4367931" y="2081934"/>
            <a:ext cx="4903937" cy="4648200"/>
          </a:xfrm>
          <a:prstGeom prst="rect">
            <a:avLst/>
          </a:prstGeom>
          <a:noFill/>
          <a:ln w="9525">
            <a:noFill/>
            <a:miter lim="800000"/>
            <a:headEnd/>
            <a:tailEnd/>
          </a:ln>
          <a:effectLst/>
        </p:spPr>
      </p:pic>
      <p:sp>
        <p:nvSpPr>
          <p:cNvPr id="6" name="Rectangle 5"/>
          <p:cNvSpPr/>
          <p:nvPr/>
        </p:nvSpPr>
        <p:spPr>
          <a:xfrm>
            <a:off x="1066800" y="1447800"/>
            <a:ext cx="2286000" cy="338554"/>
          </a:xfrm>
          <a:prstGeom prst="rect">
            <a:avLst/>
          </a:prstGeom>
        </p:spPr>
        <p:txBody>
          <a:bodyPr>
            <a:spAutoFit/>
          </a:bodyPr>
          <a:lstStyle/>
          <a:p>
            <a:r>
              <a:rPr lang="en-US" sz="1600" b="1" dirty="0" smtClean="0">
                <a:solidFill>
                  <a:schemeClr val="bg1"/>
                </a:solidFill>
                <a:latin typeface="Times New Roman"/>
              </a:rPr>
              <a:t>Earth Pressure Balance </a:t>
            </a:r>
          </a:p>
        </p:txBody>
      </p:sp>
      <p:sp>
        <p:nvSpPr>
          <p:cNvPr id="10" name="Rectangle 9"/>
          <p:cNvSpPr/>
          <p:nvPr/>
        </p:nvSpPr>
        <p:spPr>
          <a:xfrm>
            <a:off x="6019800" y="1371600"/>
            <a:ext cx="2286000" cy="338554"/>
          </a:xfrm>
          <a:prstGeom prst="rect">
            <a:avLst/>
          </a:prstGeom>
        </p:spPr>
        <p:txBody>
          <a:bodyPr>
            <a:spAutoFit/>
          </a:bodyPr>
          <a:lstStyle/>
          <a:p>
            <a:r>
              <a:rPr lang="en-US" sz="1600" b="1" dirty="0" smtClean="0">
                <a:solidFill>
                  <a:schemeClr val="bg1"/>
                </a:solidFill>
                <a:latin typeface="Times New Roman"/>
              </a:rPr>
              <a:t>Digger Shield”</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latin typeface="Algerian" pitchFamily="82" charset="0"/>
              </a:rPr>
              <a:t>Excavation In WET Soils</a:t>
            </a:r>
            <a:endParaRPr lang="en-US" dirty="0"/>
          </a:p>
        </p:txBody>
      </p:sp>
      <p:sp>
        <p:nvSpPr>
          <p:cNvPr id="3" name="Content Placeholder 2"/>
          <p:cNvSpPr>
            <a:spLocks noGrp="1"/>
          </p:cNvSpPr>
          <p:nvPr>
            <p:ph idx="1"/>
          </p:nvPr>
        </p:nvSpPr>
        <p:spPr>
          <a:xfrm>
            <a:off x="5715000" y="1600200"/>
            <a:ext cx="2971800" cy="4525963"/>
          </a:xfrm>
        </p:spPr>
        <p:txBody>
          <a:bodyPr/>
          <a:lstStyle/>
          <a:p>
            <a:r>
              <a:rPr lang="en-US" b="1" dirty="0" smtClean="0">
                <a:solidFill>
                  <a:schemeClr val="bg1"/>
                </a:solidFill>
                <a:latin typeface="Times New Roman"/>
              </a:rPr>
              <a:t>Slurry Shield </a:t>
            </a:r>
          </a:p>
          <a:p>
            <a:endParaRPr lang="en-US" dirty="0">
              <a:solidFill>
                <a:schemeClr val="bg1"/>
              </a:solidFill>
            </a:endParaRPr>
          </a:p>
        </p:txBody>
      </p:sp>
      <p:pic>
        <p:nvPicPr>
          <p:cNvPr id="4" name="Picture 4"/>
          <p:cNvPicPr>
            <a:picLocks noChangeAspect="1" noChangeArrowheads="1"/>
          </p:cNvPicPr>
          <p:nvPr/>
        </p:nvPicPr>
        <p:blipFill>
          <a:blip r:embed="rId2"/>
          <a:srcRect/>
          <a:stretch>
            <a:fillRect/>
          </a:stretch>
        </p:blipFill>
        <p:spPr bwMode="auto">
          <a:xfrm>
            <a:off x="0" y="1295400"/>
            <a:ext cx="5562600" cy="55626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YouTube - tbm Tunnel boring Machine.wmv">
            <a:hlinkClick r:id="" action="ppaction://media"/>
          </p:cNvPr>
          <p:cNvPicPr>
            <a:picLocks noRot="1" noChangeAspect="1"/>
          </p:cNvPicPr>
          <p:nvPr>
            <a:videoFile r:link="rId1"/>
          </p:nvPr>
        </p:nvPicPr>
        <p:blipFill>
          <a:blip r:embed="rId3"/>
          <a:stretch>
            <a:fillRect/>
          </a:stretch>
        </p:blipFill>
        <p:spPr>
          <a:xfrm>
            <a:off x="0" y="0"/>
            <a:ext cx="9144000" cy="6858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082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mute="1">
                <p:cTn id="7" fill="hold" display="0">
                  <p:stCondLst>
                    <p:cond delay="indefinite"/>
                  </p:stCondLst>
                  <p:endCondLst>
                    <p:cond evt="onNext" delay="0">
                      <p:tgtEl>
                        <p:sldTgt/>
                      </p:tgtEl>
                    </p:cond>
                    <p:cond evt="onPrev" delay="0">
                      <p:tgtEl>
                        <p:sldTgt/>
                      </p:tgtEl>
                    </p:cond>
                  </p:end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YouTube - Tunnel Boring Machine (TBM) in action in Kuala Lumpur.wm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 y="0"/>
            <a:ext cx="9144001" cy="6858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973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mute="1">
                <p:cTn id="7" fill="hold" display="0">
                  <p:stCondLst>
                    <p:cond delay="indefinite"/>
                  </p:stCondLst>
                  <p:endCondLst>
                    <p:cond evt="onNext" delay="0">
                      <p:tgtEl>
                        <p:sldTgt/>
                      </p:tgtEl>
                    </p:cond>
                    <p:cond evt="onPrev" delay="0">
                      <p:tgtEl>
                        <p:sldTgt/>
                      </p:tgtEl>
                    </p:cond>
                  </p:end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p:cNvGrpSpPr/>
          <p:nvPr/>
        </p:nvGrpSpPr>
        <p:grpSpPr>
          <a:xfrm>
            <a:off x="3581401" y="3581401"/>
            <a:ext cx="5562600" cy="3276600"/>
            <a:chOff x="1993005" y="4038600"/>
            <a:chExt cx="4499691" cy="2085975"/>
          </a:xfrm>
        </p:grpSpPr>
        <p:pic>
          <p:nvPicPr>
            <p:cNvPr id="2054" name="Picture 6"/>
            <p:cNvPicPr>
              <a:picLocks noChangeAspect="1" noChangeArrowheads="1"/>
            </p:cNvPicPr>
            <p:nvPr/>
          </p:nvPicPr>
          <p:blipFill>
            <a:blip r:embed="rId2"/>
            <a:srcRect/>
            <a:stretch>
              <a:fillRect/>
            </a:stretch>
          </p:blipFill>
          <p:spPr bwMode="auto">
            <a:xfrm>
              <a:off x="1993005" y="4038600"/>
              <a:ext cx="2628900" cy="1857375"/>
            </a:xfrm>
            <a:prstGeom prst="rect">
              <a:avLst/>
            </a:prstGeom>
            <a:noFill/>
            <a:ln w="9525">
              <a:noFill/>
              <a:miter lim="800000"/>
              <a:headEnd/>
              <a:tailEnd/>
            </a:ln>
            <a:effectLst/>
          </p:spPr>
        </p:pic>
        <p:pic>
          <p:nvPicPr>
            <p:cNvPr id="2055" name="Picture 7"/>
            <p:cNvPicPr>
              <a:picLocks noChangeAspect="1" noChangeArrowheads="1"/>
            </p:cNvPicPr>
            <p:nvPr/>
          </p:nvPicPr>
          <p:blipFill>
            <a:blip r:embed="rId3"/>
            <a:srcRect/>
            <a:stretch>
              <a:fillRect/>
            </a:stretch>
          </p:blipFill>
          <p:spPr bwMode="auto">
            <a:xfrm>
              <a:off x="4406721" y="4648200"/>
              <a:ext cx="2085975" cy="1476375"/>
            </a:xfrm>
            <a:prstGeom prst="rect">
              <a:avLst/>
            </a:prstGeom>
            <a:noFill/>
            <a:ln w="9525">
              <a:noFill/>
              <a:miter lim="800000"/>
              <a:headEnd/>
              <a:tailEnd/>
            </a:ln>
            <a:effectLst/>
          </p:spPr>
        </p:pic>
      </p:grpSp>
      <p:pic>
        <p:nvPicPr>
          <p:cNvPr id="10" name="Picture 2"/>
          <p:cNvPicPr>
            <a:picLocks noChangeAspect="1" noChangeArrowheads="1"/>
          </p:cNvPicPr>
          <p:nvPr/>
        </p:nvPicPr>
        <p:blipFill>
          <a:blip r:embed="rId4"/>
          <a:srcRect/>
          <a:stretch>
            <a:fillRect/>
          </a:stretch>
        </p:blipFill>
        <p:spPr bwMode="auto">
          <a:xfrm rot="5400000">
            <a:off x="-342276" y="342275"/>
            <a:ext cx="2818151" cy="2133600"/>
          </a:xfrm>
          <a:prstGeom prst="rect">
            <a:avLst/>
          </a:prstGeom>
          <a:noFill/>
          <a:ln w="9525">
            <a:noFill/>
            <a:miter lim="800000"/>
            <a:headEnd/>
            <a:tailEnd/>
          </a:ln>
          <a:effectLst/>
        </p:spPr>
      </p:pic>
      <p:pic>
        <p:nvPicPr>
          <p:cNvPr id="11" name="Picture 3"/>
          <p:cNvPicPr>
            <a:picLocks noChangeAspect="1" noChangeArrowheads="1"/>
          </p:cNvPicPr>
          <p:nvPr/>
        </p:nvPicPr>
        <p:blipFill>
          <a:blip r:embed="rId5"/>
          <a:srcRect/>
          <a:stretch>
            <a:fillRect/>
          </a:stretch>
        </p:blipFill>
        <p:spPr bwMode="auto">
          <a:xfrm rot="5400000">
            <a:off x="-457200" y="2667000"/>
            <a:ext cx="4648200" cy="3733800"/>
          </a:xfrm>
          <a:prstGeom prst="rect">
            <a:avLst/>
          </a:prstGeom>
          <a:noFill/>
          <a:ln w="9525">
            <a:noFill/>
            <a:miter lim="800000"/>
            <a:headEnd/>
            <a:tailEnd/>
          </a:ln>
          <a:effectLst/>
        </p:spPr>
      </p:pic>
      <p:pic>
        <p:nvPicPr>
          <p:cNvPr id="12" name="Picture 4"/>
          <p:cNvPicPr>
            <a:picLocks noChangeAspect="1" noChangeArrowheads="1"/>
          </p:cNvPicPr>
          <p:nvPr/>
        </p:nvPicPr>
        <p:blipFill>
          <a:blip r:embed="rId6"/>
          <a:srcRect/>
          <a:stretch>
            <a:fillRect/>
          </a:stretch>
        </p:blipFill>
        <p:spPr bwMode="auto">
          <a:xfrm rot="5400000">
            <a:off x="6896100" y="2324101"/>
            <a:ext cx="2133600" cy="2362200"/>
          </a:xfrm>
          <a:prstGeom prst="rect">
            <a:avLst/>
          </a:prstGeom>
          <a:noFill/>
          <a:ln w="9525">
            <a:noFill/>
            <a:miter lim="800000"/>
            <a:headEnd/>
            <a:tailEnd/>
          </a:ln>
          <a:effectLst/>
        </p:spPr>
      </p:pic>
      <p:grpSp>
        <p:nvGrpSpPr>
          <p:cNvPr id="15" name="Group 14"/>
          <p:cNvGrpSpPr/>
          <p:nvPr/>
        </p:nvGrpSpPr>
        <p:grpSpPr>
          <a:xfrm rot="5400000">
            <a:off x="6400800" y="-304800"/>
            <a:ext cx="2438400" cy="3048000"/>
            <a:chOff x="0" y="0"/>
            <a:chExt cx="6562725" cy="1419225"/>
          </a:xfrm>
        </p:grpSpPr>
        <p:pic>
          <p:nvPicPr>
            <p:cNvPr id="13" name="Picture 5"/>
            <p:cNvPicPr>
              <a:picLocks noChangeAspect="1" noChangeArrowheads="1"/>
            </p:cNvPicPr>
            <p:nvPr/>
          </p:nvPicPr>
          <p:blipFill>
            <a:blip r:embed="rId7"/>
            <a:srcRect/>
            <a:stretch>
              <a:fillRect/>
            </a:stretch>
          </p:blipFill>
          <p:spPr bwMode="auto">
            <a:xfrm>
              <a:off x="0" y="0"/>
              <a:ext cx="3286125" cy="1419225"/>
            </a:xfrm>
            <a:prstGeom prst="rect">
              <a:avLst/>
            </a:prstGeom>
            <a:noFill/>
            <a:ln w="9525">
              <a:noFill/>
              <a:miter lim="800000"/>
              <a:headEnd/>
              <a:tailEnd/>
            </a:ln>
            <a:effectLst/>
          </p:spPr>
        </p:pic>
        <p:pic>
          <p:nvPicPr>
            <p:cNvPr id="14" name="Picture 6"/>
            <p:cNvPicPr>
              <a:picLocks noChangeAspect="1" noChangeArrowheads="1"/>
            </p:cNvPicPr>
            <p:nvPr/>
          </p:nvPicPr>
          <p:blipFill>
            <a:blip r:embed="rId8"/>
            <a:srcRect/>
            <a:stretch>
              <a:fillRect/>
            </a:stretch>
          </p:blipFill>
          <p:spPr bwMode="auto">
            <a:xfrm>
              <a:off x="3276600" y="0"/>
              <a:ext cx="3286125" cy="1419225"/>
            </a:xfrm>
            <a:prstGeom prst="rect">
              <a:avLst/>
            </a:prstGeom>
            <a:noFill/>
            <a:ln w="9525">
              <a:noFill/>
              <a:miter lim="800000"/>
              <a:headEnd/>
              <a:tailEnd/>
            </a:ln>
            <a:effectLst/>
          </p:spPr>
        </p:pic>
      </p:grpSp>
      <p:sp>
        <p:nvSpPr>
          <p:cNvPr id="2" name="Title 1"/>
          <p:cNvSpPr>
            <a:spLocks noGrp="1"/>
          </p:cNvSpPr>
          <p:nvPr>
            <p:ph type="title"/>
          </p:nvPr>
        </p:nvSpPr>
        <p:spPr/>
        <p:txBody>
          <a:bodyPr>
            <a:normAutofit/>
          </a:bodyPr>
          <a:lstStyle/>
          <a:p>
            <a:r>
              <a:rPr lang="en-US" dirty="0" smtClean="0">
                <a:solidFill>
                  <a:schemeClr val="bg1"/>
                </a:solidFill>
                <a:latin typeface="Algerian" pitchFamily="82" charset="0"/>
              </a:rPr>
              <a:t>Excavation </a:t>
            </a:r>
            <a:r>
              <a:rPr lang="en-US" dirty="0">
                <a:solidFill>
                  <a:schemeClr val="bg1"/>
                </a:solidFill>
                <a:latin typeface="Algerian" pitchFamily="82" charset="0"/>
              </a:rPr>
              <a:t>in Rocks</a:t>
            </a:r>
          </a:p>
        </p:txBody>
      </p:sp>
      <p:sp>
        <p:nvSpPr>
          <p:cNvPr id="17" name="TextBox 16"/>
          <p:cNvSpPr txBox="1"/>
          <p:nvPr/>
        </p:nvSpPr>
        <p:spPr>
          <a:xfrm>
            <a:off x="3657600" y="1447800"/>
            <a:ext cx="2819400" cy="1569660"/>
          </a:xfrm>
          <a:prstGeom prst="rect">
            <a:avLst/>
          </a:prstGeom>
          <a:noFill/>
        </p:spPr>
        <p:txBody>
          <a:bodyPr wrap="square" rtlCol="0">
            <a:spAutoFit/>
          </a:bodyPr>
          <a:lstStyle/>
          <a:p>
            <a:pPr algn="ctr"/>
            <a:r>
              <a:rPr lang="en-US" sz="2400" dirty="0" smtClean="0">
                <a:solidFill>
                  <a:schemeClr val="bg1"/>
                </a:solidFill>
              </a:rPr>
              <a:t>Mechanical Equipment</a:t>
            </a:r>
          </a:p>
          <a:p>
            <a:pPr algn="ctr"/>
            <a:r>
              <a:rPr lang="en-US" sz="2400" dirty="0" smtClean="0">
                <a:solidFill>
                  <a:schemeClr val="bg1"/>
                </a:solidFill>
              </a:rPr>
              <a:t>Or</a:t>
            </a:r>
          </a:p>
          <a:p>
            <a:pPr algn="ctr"/>
            <a:r>
              <a:rPr lang="en-US" sz="2400" dirty="0" smtClean="0">
                <a:solidFill>
                  <a:schemeClr val="bg1"/>
                </a:solidFill>
              </a:rPr>
              <a:t>Explosive</a:t>
            </a:r>
            <a:endParaRPr lang="en-US" sz="2400" dirty="0">
              <a:solidFill>
                <a:schemeClr val="bg1"/>
              </a:solidFill>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a:bodyPr>
          <a:lstStyle/>
          <a:p>
            <a:r>
              <a:rPr lang="en-US" dirty="0" smtClean="0">
                <a:solidFill>
                  <a:schemeClr val="bg1"/>
                </a:solidFill>
              </a:rPr>
              <a:t>Blasting.</a:t>
            </a:r>
            <a:endParaRPr lang="en-US" dirty="0"/>
          </a:p>
        </p:txBody>
      </p:sp>
      <p:sp>
        <p:nvSpPr>
          <p:cNvPr id="3" name="Content Placeholder 2"/>
          <p:cNvSpPr>
            <a:spLocks noGrp="1"/>
          </p:cNvSpPr>
          <p:nvPr>
            <p:ph idx="1"/>
          </p:nvPr>
        </p:nvSpPr>
        <p:spPr>
          <a:xfrm>
            <a:off x="228600" y="990600"/>
            <a:ext cx="3581400" cy="5562600"/>
          </a:xfrm>
        </p:spPr>
        <p:txBody>
          <a:bodyPr>
            <a:noAutofit/>
          </a:bodyPr>
          <a:lstStyle/>
          <a:p>
            <a:pPr algn="just"/>
            <a:r>
              <a:rPr lang="en-US" sz="1400" dirty="0" smtClean="0">
                <a:solidFill>
                  <a:schemeClr val="bg1"/>
                </a:solidFill>
              </a:rPr>
              <a:t>The person in charge of blasting shall be the last to leave the blast area, shall see that no one remains in the blast area, and shall operate the sectioning switches in the firing line while proceeding out of the blast area.</a:t>
            </a:r>
          </a:p>
          <a:p>
            <a:pPr algn="just"/>
            <a:r>
              <a:rPr lang="en-US" sz="1400" dirty="0" smtClean="0">
                <a:solidFill>
                  <a:schemeClr val="bg1"/>
                </a:solidFill>
              </a:rPr>
              <a:t>No persons shall enter the tunnel blast area until the ventilation system has cleared the heading of harmful gases, smoke, and dust.</a:t>
            </a:r>
          </a:p>
          <a:p>
            <a:pPr algn="just"/>
            <a:r>
              <a:rPr lang="en-US" sz="1400" dirty="0" smtClean="0">
                <a:solidFill>
                  <a:schemeClr val="bg1"/>
                </a:solidFill>
              </a:rPr>
              <a:t>After each blast, the underground supports in the blast area shall be inspected and secured as necessary work is resumed. Rock surfaces shall be inspected, scaled, and if required, provided with shoring, bracing, rock bolts, Shotcrete, or chain link fabric, before mucking is started. Rock bolts within 100 ft (30.4 m) of a blast shall be tested after each blast before drilling for the next round begins.</a:t>
            </a:r>
          </a:p>
          <a:p>
            <a:pPr algn="just"/>
            <a:r>
              <a:rPr lang="en-US" sz="1400" dirty="0" smtClean="0">
                <a:solidFill>
                  <a:schemeClr val="bg1"/>
                </a:solidFill>
              </a:rPr>
              <a:t>The muck pile shall be wet down prior to and kept wet during operations.</a:t>
            </a:r>
          </a:p>
        </p:txBody>
      </p:sp>
      <p:pic>
        <p:nvPicPr>
          <p:cNvPr id="4" name="Picture 3" descr="millward_blasting.gif"/>
          <p:cNvPicPr>
            <a:picLocks noChangeAspect="1"/>
          </p:cNvPicPr>
          <p:nvPr/>
        </p:nvPicPr>
        <p:blipFill>
          <a:blip r:embed="rId2"/>
          <a:stretch>
            <a:fillRect/>
          </a:stretch>
        </p:blipFill>
        <p:spPr>
          <a:xfrm>
            <a:off x="4114800" y="914400"/>
            <a:ext cx="4724400" cy="28956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4" descr="blast_1.jpg"/>
          <p:cNvPicPr>
            <a:picLocks noChangeAspect="1"/>
          </p:cNvPicPr>
          <p:nvPr/>
        </p:nvPicPr>
        <p:blipFill>
          <a:blip r:embed="rId3"/>
          <a:stretch>
            <a:fillRect/>
          </a:stretch>
        </p:blipFill>
        <p:spPr>
          <a:xfrm>
            <a:off x="4114800" y="3810000"/>
            <a:ext cx="4724400" cy="2819400"/>
          </a:xfrm>
          <a:prstGeom prst="rect">
            <a:avLst/>
          </a:prstGeom>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chemeClr val="bg1"/>
                </a:solidFill>
                <a:latin typeface="Algerian" pitchFamily="82" charset="0"/>
              </a:rPr>
              <a:t>Some </a:t>
            </a:r>
            <a:r>
              <a:rPr lang="en-US" dirty="0">
                <a:solidFill>
                  <a:schemeClr val="bg1"/>
                </a:solidFill>
                <a:latin typeface="Algerian" pitchFamily="82" charset="0"/>
              </a:rPr>
              <a:t>Ground Improvement Options..</a:t>
            </a:r>
          </a:p>
        </p:txBody>
      </p:sp>
      <p:grpSp>
        <p:nvGrpSpPr>
          <p:cNvPr id="7" name="Group 6"/>
          <p:cNvGrpSpPr/>
          <p:nvPr/>
        </p:nvGrpSpPr>
        <p:grpSpPr>
          <a:xfrm>
            <a:off x="0" y="2314575"/>
            <a:ext cx="9144000" cy="4543425"/>
            <a:chOff x="0" y="2314575"/>
            <a:chExt cx="8343900" cy="4543425"/>
          </a:xfrm>
        </p:grpSpPr>
        <p:pic>
          <p:nvPicPr>
            <p:cNvPr id="3074" name="Picture 2"/>
            <p:cNvPicPr>
              <a:picLocks noChangeAspect="1" noChangeArrowheads="1"/>
            </p:cNvPicPr>
            <p:nvPr/>
          </p:nvPicPr>
          <p:blipFill>
            <a:blip r:embed="rId2"/>
            <a:srcRect/>
            <a:stretch>
              <a:fillRect/>
            </a:stretch>
          </p:blipFill>
          <p:spPr bwMode="auto">
            <a:xfrm>
              <a:off x="0" y="2314575"/>
              <a:ext cx="2743200" cy="1962150"/>
            </a:xfrm>
            <a:prstGeom prst="rect">
              <a:avLst/>
            </a:prstGeom>
            <a:noFill/>
            <a:ln w="9525">
              <a:noFill/>
              <a:miter lim="800000"/>
              <a:headEnd/>
              <a:tailEnd/>
            </a:ln>
            <a:effectLst/>
          </p:spPr>
        </p:pic>
        <p:pic>
          <p:nvPicPr>
            <p:cNvPr id="3075" name="Picture 3"/>
            <p:cNvPicPr>
              <a:picLocks noChangeAspect="1" noChangeArrowheads="1"/>
            </p:cNvPicPr>
            <p:nvPr/>
          </p:nvPicPr>
          <p:blipFill>
            <a:blip r:embed="rId3"/>
            <a:srcRect/>
            <a:stretch>
              <a:fillRect/>
            </a:stretch>
          </p:blipFill>
          <p:spPr bwMode="auto">
            <a:xfrm>
              <a:off x="1726842" y="3254733"/>
              <a:ext cx="3419475" cy="2276475"/>
            </a:xfrm>
            <a:prstGeom prst="rect">
              <a:avLst/>
            </a:prstGeom>
            <a:noFill/>
            <a:ln w="9525">
              <a:noFill/>
              <a:miter lim="800000"/>
              <a:headEnd/>
              <a:tailEnd/>
            </a:ln>
            <a:effectLst/>
          </p:spPr>
        </p:pic>
        <p:pic>
          <p:nvPicPr>
            <p:cNvPr id="3076" name="Picture 4"/>
            <p:cNvPicPr>
              <a:picLocks noChangeAspect="1" noChangeArrowheads="1"/>
            </p:cNvPicPr>
            <p:nvPr/>
          </p:nvPicPr>
          <p:blipFill>
            <a:blip r:embed="rId4"/>
            <a:srcRect/>
            <a:stretch>
              <a:fillRect/>
            </a:stretch>
          </p:blipFill>
          <p:spPr bwMode="auto">
            <a:xfrm>
              <a:off x="4876800" y="3838575"/>
              <a:ext cx="3467100" cy="3019425"/>
            </a:xfrm>
            <a:prstGeom prst="rect">
              <a:avLst/>
            </a:prstGeom>
            <a:noFill/>
            <a:ln w="9525">
              <a:noFill/>
              <a:miter lim="800000"/>
              <a:headEnd/>
              <a:tailEnd/>
            </a:ln>
            <a:effectLst/>
          </p:spPr>
        </p:pic>
      </p:grpSp>
      <p:sp>
        <p:nvSpPr>
          <p:cNvPr id="6" name="Rectangle 5"/>
          <p:cNvSpPr/>
          <p:nvPr/>
        </p:nvSpPr>
        <p:spPr>
          <a:xfrm>
            <a:off x="3581400" y="1524000"/>
            <a:ext cx="4572000" cy="1323439"/>
          </a:xfrm>
          <a:prstGeom prst="rect">
            <a:avLst/>
          </a:prstGeom>
        </p:spPr>
        <p:txBody>
          <a:bodyPr>
            <a:spAutoFit/>
          </a:bodyPr>
          <a:lstStyle/>
          <a:p>
            <a:r>
              <a:rPr lang="en-US" sz="2000" dirty="0" smtClean="0">
                <a:solidFill>
                  <a:schemeClr val="bg1"/>
                </a:solidFill>
              </a:rPr>
              <a:t>Freezing.. to stabilize the ground and/or preserve the water table Grouting.. to stabilize the ground and/or render it ~ watertight</a:t>
            </a:r>
          </a:p>
        </p:txBody>
      </p:sp>
      <p:sp>
        <p:nvSpPr>
          <p:cNvPr id="8" name="Down Arrow 7"/>
          <p:cNvSpPr/>
          <p:nvPr/>
        </p:nvSpPr>
        <p:spPr>
          <a:xfrm>
            <a:off x="3733800" y="2971800"/>
            <a:ext cx="609600" cy="9144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Left Arrow 8"/>
          <p:cNvSpPr/>
          <p:nvPr/>
        </p:nvSpPr>
        <p:spPr>
          <a:xfrm>
            <a:off x="2971800" y="2133600"/>
            <a:ext cx="457200" cy="6096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CompactionGrouting_TechnicalSummary1.jpg"/>
          <p:cNvPicPr>
            <a:picLocks noGrp="1" noChangeAspect="1"/>
          </p:cNvPicPr>
          <p:nvPr>
            <p:ph idx="1"/>
          </p:nvPr>
        </p:nvPicPr>
        <p:blipFill>
          <a:blip r:embed="rId2"/>
          <a:stretch>
            <a:fillRect/>
          </a:stretch>
        </p:blipFill>
        <p:spPr>
          <a:xfrm>
            <a:off x="0" y="0"/>
            <a:ext cx="9144000" cy="6848594"/>
          </a:xfrm>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fontScale="90000"/>
          </a:bodyPr>
          <a:lstStyle/>
          <a:p>
            <a:r>
              <a:rPr lang="en-US" dirty="0" smtClean="0">
                <a:solidFill>
                  <a:schemeClr val="bg1"/>
                </a:solidFill>
                <a:latin typeface="Algerian" pitchFamily="82" charset="0"/>
              </a:rPr>
              <a:t>Some </a:t>
            </a:r>
            <a:r>
              <a:rPr lang="en-US" dirty="0">
                <a:solidFill>
                  <a:schemeClr val="bg1"/>
                </a:solidFill>
                <a:latin typeface="Algerian" pitchFamily="82" charset="0"/>
              </a:rPr>
              <a:t>Ground Support Systems..</a:t>
            </a:r>
          </a:p>
        </p:txBody>
      </p:sp>
      <p:pic>
        <p:nvPicPr>
          <p:cNvPr id="4098" name="Picture 2"/>
          <p:cNvPicPr>
            <a:picLocks noChangeAspect="1" noChangeArrowheads="1"/>
          </p:cNvPicPr>
          <p:nvPr/>
        </p:nvPicPr>
        <p:blipFill>
          <a:blip r:embed="rId2"/>
          <a:srcRect/>
          <a:stretch>
            <a:fillRect/>
          </a:stretch>
        </p:blipFill>
        <p:spPr bwMode="auto">
          <a:xfrm>
            <a:off x="-6406" y="2038351"/>
            <a:ext cx="3163427" cy="4267200"/>
          </a:xfrm>
          <a:prstGeom prst="rect">
            <a:avLst/>
          </a:prstGeom>
          <a:noFill/>
          <a:ln w="9525">
            <a:noFill/>
            <a:miter lim="800000"/>
            <a:headEnd/>
            <a:tailEnd/>
          </a:ln>
          <a:effectLst/>
        </p:spPr>
      </p:pic>
      <p:pic>
        <p:nvPicPr>
          <p:cNvPr id="4099" name="Picture 3"/>
          <p:cNvPicPr>
            <a:picLocks noChangeAspect="1" noChangeArrowheads="1"/>
          </p:cNvPicPr>
          <p:nvPr/>
        </p:nvPicPr>
        <p:blipFill>
          <a:blip r:embed="rId3"/>
          <a:srcRect/>
          <a:stretch>
            <a:fillRect/>
          </a:stretch>
        </p:blipFill>
        <p:spPr bwMode="auto">
          <a:xfrm>
            <a:off x="3166916" y="1581150"/>
            <a:ext cx="2939063" cy="2200275"/>
          </a:xfrm>
          <a:prstGeom prst="rect">
            <a:avLst/>
          </a:prstGeom>
          <a:noFill/>
          <a:ln w="9525">
            <a:noFill/>
            <a:miter lim="800000"/>
            <a:headEnd/>
            <a:tailEnd/>
          </a:ln>
          <a:effectLst/>
        </p:spPr>
      </p:pic>
      <p:pic>
        <p:nvPicPr>
          <p:cNvPr id="4100" name="Picture 4"/>
          <p:cNvPicPr>
            <a:picLocks noChangeAspect="1" noChangeArrowheads="1"/>
          </p:cNvPicPr>
          <p:nvPr/>
        </p:nvPicPr>
        <p:blipFill>
          <a:blip r:embed="rId4"/>
          <a:srcRect/>
          <a:stretch>
            <a:fillRect/>
          </a:stretch>
        </p:blipFill>
        <p:spPr bwMode="auto">
          <a:xfrm>
            <a:off x="6096083" y="2190750"/>
            <a:ext cx="2909375" cy="1990725"/>
          </a:xfrm>
          <a:prstGeom prst="rect">
            <a:avLst/>
          </a:prstGeom>
          <a:noFill/>
          <a:ln w="9525">
            <a:noFill/>
            <a:miter lim="800000"/>
            <a:headEnd/>
            <a:tailEnd/>
          </a:ln>
          <a:effectLst/>
        </p:spPr>
      </p:pic>
      <p:pic>
        <p:nvPicPr>
          <p:cNvPr id="4101" name="Picture 5"/>
          <p:cNvPicPr>
            <a:picLocks noChangeAspect="1" noChangeArrowheads="1"/>
          </p:cNvPicPr>
          <p:nvPr/>
        </p:nvPicPr>
        <p:blipFill>
          <a:blip r:embed="rId5"/>
          <a:srcRect/>
          <a:stretch>
            <a:fillRect/>
          </a:stretch>
        </p:blipFill>
        <p:spPr bwMode="auto">
          <a:xfrm>
            <a:off x="6333583" y="3810000"/>
            <a:ext cx="2810417" cy="1857375"/>
          </a:xfrm>
          <a:prstGeom prst="rect">
            <a:avLst/>
          </a:prstGeom>
          <a:noFill/>
          <a:ln w="9525">
            <a:noFill/>
            <a:miter lim="800000"/>
            <a:headEnd/>
            <a:tailEnd/>
          </a:ln>
          <a:effectLst/>
        </p:spPr>
      </p:pic>
      <p:pic>
        <p:nvPicPr>
          <p:cNvPr id="4102" name="Picture 6"/>
          <p:cNvPicPr>
            <a:picLocks noChangeAspect="1" noChangeArrowheads="1"/>
          </p:cNvPicPr>
          <p:nvPr/>
        </p:nvPicPr>
        <p:blipFill>
          <a:blip r:embed="rId6"/>
          <a:srcRect/>
          <a:stretch>
            <a:fillRect/>
          </a:stretch>
        </p:blipFill>
        <p:spPr bwMode="auto">
          <a:xfrm>
            <a:off x="3087750" y="4476750"/>
            <a:ext cx="3136979" cy="2381250"/>
          </a:xfrm>
          <a:prstGeom prst="rect">
            <a:avLst/>
          </a:prstGeom>
          <a:noFill/>
          <a:ln w="9525">
            <a:noFill/>
            <a:miter lim="800000"/>
            <a:headEnd/>
            <a:tailEnd/>
          </a:ln>
          <a:effectLst/>
        </p:spPr>
      </p:pic>
      <p:sp>
        <p:nvSpPr>
          <p:cNvPr id="9" name="Rectangle 8"/>
          <p:cNvSpPr/>
          <p:nvPr/>
        </p:nvSpPr>
        <p:spPr>
          <a:xfrm>
            <a:off x="3124200" y="3505200"/>
            <a:ext cx="3429000" cy="584775"/>
          </a:xfrm>
          <a:prstGeom prst="rect">
            <a:avLst/>
          </a:prstGeom>
        </p:spPr>
        <p:txBody>
          <a:bodyPr wrap="square">
            <a:spAutoFit/>
          </a:bodyPr>
          <a:lstStyle/>
          <a:p>
            <a:endParaRPr lang="en-US" sz="1600" dirty="0" smtClean="0">
              <a:solidFill>
                <a:schemeClr val="bg1"/>
              </a:solidFill>
            </a:endParaRPr>
          </a:p>
          <a:p>
            <a:r>
              <a:rPr lang="en-US" sz="1600" b="1" dirty="0" smtClean="0">
                <a:solidFill>
                  <a:schemeClr val="bg1"/>
                </a:solidFill>
              </a:rPr>
              <a:t>Rock Bolts and Steel Channel</a:t>
            </a:r>
          </a:p>
        </p:txBody>
      </p:sp>
      <p:sp>
        <p:nvSpPr>
          <p:cNvPr id="11" name="Rectangle 10"/>
          <p:cNvSpPr/>
          <p:nvPr/>
        </p:nvSpPr>
        <p:spPr>
          <a:xfrm>
            <a:off x="609600" y="1600200"/>
            <a:ext cx="1600200" cy="369332"/>
          </a:xfrm>
          <a:prstGeom prst="rect">
            <a:avLst/>
          </a:prstGeom>
        </p:spPr>
        <p:txBody>
          <a:bodyPr wrap="square">
            <a:spAutoFit/>
          </a:bodyPr>
          <a:lstStyle/>
          <a:p>
            <a:r>
              <a:rPr lang="en-US" b="1" dirty="0" smtClean="0">
                <a:solidFill>
                  <a:schemeClr val="bg1"/>
                </a:solidFill>
              </a:rPr>
              <a:t>Steel Arches</a:t>
            </a:r>
            <a:endParaRPr lang="en-US" dirty="0">
              <a:solidFill>
                <a:schemeClr val="bg1"/>
              </a:solidFill>
            </a:endParaRPr>
          </a:p>
        </p:txBody>
      </p:sp>
      <p:sp>
        <p:nvSpPr>
          <p:cNvPr id="12" name="Rectangle 11"/>
          <p:cNvSpPr/>
          <p:nvPr/>
        </p:nvSpPr>
        <p:spPr>
          <a:xfrm>
            <a:off x="6324600" y="5562600"/>
            <a:ext cx="3200400" cy="369332"/>
          </a:xfrm>
          <a:prstGeom prst="rect">
            <a:avLst/>
          </a:prstGeom>
        </p:spPr>
        <p:txBody>
          <a:bodyPr wrap="square">
            <a:spAutoFit/>
          </a:bodyPr>
          <a:lstStyle/>
          <a:p>
            <a:r>
              <a:rPr lang="en-US" b="1" dirty="0" smtClean="0">
                <a:solidFill>
                  <a:schemeClr val="bg1"/>
                </a:solidFill>
              </a:rPr>
              <a:t>Pre-Cast Concrete Segments</a:t>
            </a:r>
          </a:p>
        </p:txBody>
      </p:sp>
      <p:sp>
        <p:nvSpPr>
          <p:cNvPr id="13" name="Rectangle 12"/>
          <p:cNvSpPr/>
          <p:nvPr/>
        </p:nvSpPr>
        <p:spPr>
          <a:xfrm>
            <a:off x="7162800" y="1752600"/>
            <a:ext cx="1219200" cy="369332"/>
          </a:xfrm>
          <a:prstGeom prst="rect">
            <a:avLst/>
          </a:prstGeom>
        </p:spPr>
        <p:txBody>
          <a:bodyPr wrap="square">
            <a:spAutoFit/>
          </a:bodyPr>
          <a:lstStyle/>
          <a:p>
            <a:r>
              <a:rPr lang="en-US" b="1" dirty="0" smtClean="0">
                <a:solidFill>
                  <a:schemeClr val="bg1"/>
                </a:solidFill>
              </a:rPr>
              <a:t>Shotcrete</a:t>
            </a:r>
            <a:endParaRPr lang="en-US" dirty="0">
              <a:solidFill>
                <a:schemeClr val="bg1"/>
              </a:solidFill>
            </a:endParaRPr>
          </a:p>
        </p:txBody>
      </p:sp>
      <p:sp>
        <p:nvSpPr>
          <p:cNvPr id="14" name="Rectangle 13"/>
          <p:cNvSpPr/>
          <p:nvPr/>
        </p:nvSpPr>
        <p:spPr>
          <a:xfrm>
            <a:off x="6324600" y="6019800"/>
            <a:ext cx="2819400" cy="369332"/>
          </a:xfrm>
          <a:prstGeom prst="rect">
            <a:avLst/>
          </a:prstGeom>
        </p:spPr>
        <p:txBody>
          <a:bodyPr wrap="square">
            <a:spAutoFit/>
          </a:bodyPr>
          <a:lstStyle/>
          <a:p>
            <a:r>
              <a:rPr lang="en-US" b="1" dirty="0" smtClean="0">
                <a:solidFill>
                  <a:schemeClr val="bg1"/>
                </a:solidFill>
              </a:rPr>
              <a:t>Integrated Waterproofing</a:t>
            </a:r>
            <a:endParaRPr lang="en-US" dirty="0">
              <a:solidFill>
                <a:schemeClr val="bg1"/>
              </a:solidFill>
            </a:endParaRPr>
          </a:p>
        </p:txBody>
      </p:sp>
      <p:sp>
        <p:nvSpPr>
          <p:cNvPr id="15" name="Rectangle 14"/>
          <p:cNvSpPr/>
          <p:nvPr/>
        </p:nvSpPr>
        <p:spPr>
          <a:xfrm>
            <a:off x="228600" y="6324600"/>
            <a:ext cx="2286000" cy="338554"/>
          </a:xfrm>
          <a:prstGeom prst="rect">
            <a:avLst/>
          </a:prstGeom>
        </p:spPr>
        <p:txBody>
          <a:bodyPr>
            <a:spAutoFit/>
          </a:bodyPr>
          <a:lstStyle/>
          <a:p>
            <a:r>
              <a:rPr lang="en-US" sz="1600" b="1" dirty="0" smtClean="0">
                <a:solidFill>
                  <a:schemeClr val="bg1"/>
                </a:solidFill>
                <a:latin typeface="Times New Roman"/>
              </a:rPr>
              <a:t>Cast Iron Segments</a:t>
            </a: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stretch>
            <a:fillRect/>
          </a:stretch>
        </p:blipFill>
        <p:spPr bwMode="auto">
          <a:xfrm>
            <a:off x="4267200" y="3265055"/>
            <a:ext cx="4876800" cy="3528290"/>
          </a:xfrm>
          <a:prstGeom prst="rect">
            <a:avLst/>
          </a:prstGeom>
          <a:noFill/>
          <a:ln w="9525">
            <a:noFill/>
            <a:miter lim="800000"/>
            <a:headEnd/>
            <a:tailEnd/>
          </a:ln>
          <a:effectLst/>
        </p:spPr>
      </p:pic>
      <p:pic>
        <p:nvPicPr>
          <p:cNvPr id="6" name="Picture 5" descr="troutbrook.jpg"/>
          <p:cNvPicPr>
            <a:picLocks noChangeAspect="1"/>
          </p:cNvPicPr>
          <p:nvPr/>
        </p:nvPicPr>
        <p:blipFill>
          <a:blip r:embed="rId3">
            <a:lum bright="-31000"/>
          </a:blip>
          <a:stretch>
            <a:fillRect/>
          </a:stretch>
        </p:blipFill>
        <p:spPr>
          <a:xfrm>
            <a:off x="0" y="3276600"/>
            <a:ext cx="4267200" cy="3581400"/>
          </a:xfrm>
          <a:prstGeom prst="rect">
            <a:avLst/>
          </a:prstGeom>
        </p:spPr>
      </p:pic>
      <p:pic>
        <p:nvPicPr>
          <p:cNvPr id="4" name="Picture 3" descr="Brunel's shield"/>
          <p:cNvPicPr/>
          <p:nvPr/>
        </p:nvPicPr>
        <p:blipFill>
          <a:blip r:embed="rId4"/>
          <a:srcRect/>
          <a:stretch>
            <a:fillRect/>
          </a:stretch>
        </p:blipFill>
        <p:spPr bwMode="auto">
          <a:xfrm>
            <a:off x="0" y="0"/>
            <a:ext cx="5715000" cy="3276600"/>
          </a:xfrm>
          <a:prstGeom prst="rect">
            <a:avLst/>
          </a:prstGeom>
          <a:noFill/>
          <a:ln w="9525">
            <a:noFill/>
            <a:miter lim="800000"/>
            <a:headEnd/>
            <a:tailEnd/>
          </a:ln>
        </p:spPr>
      </p:pic>
      <p:sp>
        <p:nvSpPr>
          <p:cNvPr id="2" name="Title 1"/>
          <p:cNvSpPr>
            <a:spLocks noGrp="1"/>
          </p:cNvSpPr>
          <p:nvPr>
            <p:ph type="title"/>
          </p:nvPr>
        </p:nvSpPr>
        <p:spPr>
          <a:xfrm>
            <a:off x="762000" y="5105400"/>
            <a:ext cx="4267200" cy="1524000"/>
          </a:xfrm>
        </p:spPr>
        <p:txBody>
          <a:bodyPr>
            <a:normAutofit/>
          </a:bodyPr>
          <a:lstStyle/>
          <a:p>
            <a:r>
              <a:rPr lang="en-US" sz="4000" dirty="0" smtClean="0">
                <a:solidFill>
                  <a:schemeClr val="bg1"/>
                </a:solidFill>
              </a:rPr>
              <a:t>Type of Ground Supports</a:t>
            </a:r>
            <a:endParaRPr lang="en-US" sz="4000" dirty="0">
              <a:solidFill>
                <a:schemeClr val="bg1"/>
              </a:solidFill>
            </a:endParaRPr>
          </a:p>
        </p:txBody>
      </p:sp>
      <p:pic>
        <p:nvPicPr>
          <p:cNvPr id="1027" name="Picture 3"/>
          <p:cNvPicPr>
            <a:picLocks noChangeAspect="1" noChangeArrowheads="1"/>
          </p:cNvPicPr>
          <p:nvPr/>
        </p:nvPicPr>
        <p:blipFill>
          <a:blip r:embed="rId5"/>
          <a:srcRect/>
          <a:stretch>
            <a:fillRect/>
          </a:stretch>
        </p:blipFill>
        <p:spPr bwMode="auto">
          <a:xfrm>
            <a:off x="5715000" y="0"/>
            <a:ext cx="3429000" cy="32766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305800" cy="1143000"/>
          </a:xfrm>
        </p:spPr>
        <p:txBody>
          <a:bodyPr>
            <a:normAutofit fontScale="90000"/>
          </a:bodyPr>
          <a:lstStyle/>
          <a:p>
            <a:r>
              <a:rPr lang="en-US" dirty="0" smtClean="0">
                <a:solidFill>
                  <a:schemeClr val="bg1"/>
                </a:solidFill>
              </a:rPr>
              <a:t/>
            </a:r>
            <a:br>
              <a:rPr lang="en-US" dirty="0" smtClean="0">
                <a:solidFill>
                  <a:schemeClr val="bg1"/>
                </a:solidFill>
              </a:rPr>
            </a:br>
            <a:r>
              <a:rPr lang="en-US" dirty="0" smtClean="0">
                <a:solidFill>
                  <a:schemeClr val="bg1"/>
                </a:solidFill>
              </a:rPr>
              <a:t>Shelters and Fully-Designed Homes..</a:t>
            </a:r>
            <a:br>
              <a:rPr lang="en-US" dirty="0" smtClean="0">
                <a:solidFill>
                  <a:schemeClr val="bg1"/>
                </a:solidFill>
              </a:rPr>
            </a:br>
            <a:endParaRPr lang="en-US" dirty="0">
              <a:solidFill>
                <a:schemeClr val="bg1"/>
              </a:solidFill>
            </a:endParaRPr>
          </a:p>
        </p:txBody>
      </p:sp>
      <p:pic>
        <p:nvPicPr>
          <p:cNvPr id="1026" name="Picture 2"/>
          <p:cNvPicPr>
            <a:picLocks noChangeAspect="1" noChangeArrowheads="1"/>
          </p:cNvPicPr>
          <p:nvPr/>
        </p:nvPicPr>
        <p:blipFill>
          <a:blip r:embed="rId2"/>
          <a:srcRect/>
          <a:stretch>
            <a:fillRect/>
          </a:stretch>
        </p:blipFill>
        <p:spPr bwMode="auto">
          <a:xfrm>
            <a:off x="0" y="1981199"/>
            <a:ext cx="3200400" cy="2249557"/>
          </a:xfrm>
          <a:prstGeom prst="rect">
            <a:avLst/>
          </a:prstGeom>
          <a:noFill/>
          <a:ln w="9525">
            <a:noFill/>
            <a:miter lim="800000"/>
            <a:headEnd/>
            <a:tailEnd/>
          </a:ln>
          <a:effectLst/>
        </p:spPr>
      </p:pic>
      <p:pic>
        <p:nvPicPr>
          <p:cNvPr id="1027" name="Picture 3"/>
          <p:cNvPicPr>
            <a:picLocks noChangeAspect="1" noChangeArrowheads="1"/>
          </p:cNvPicPr>
          <p:nvPr/>
        </p:nvPicPr>
        <p:blipFill>
          <a:blip r:embed="rId3"/>
          <a:srcRect/>
          <a:stretch>
            <a:fillRect/>
          </a:stretch>
        </p:blipFill>
        <p:spPr bwMode="auto">
          <a:xfrm>
            <a:off x="3137079" y="3276600"/>
            <a:ext cx="2892458" cy="2133600"/>
          </a:xfrm>
          <a:prstGeom prst="rect">
            <a:avLst/>
          </a:prstGeom>
          <a:noFill/>
          <a:ln w="9525">
            <a:noFill/>
            <a:miter lim="800000"/>
            <a:headEnd/>
            <a:tailEnd/>
          </a:ln>
          <a:effectLst/>
        </p:spPr>
      </p:pic>
      <p:pic>
        <p:nvPicPr>
          <p:cNvPr id="1028" name="Picture 4"/>
          <p:cNvPicPr>
            <a:picLocks noChangeAspect="1" noChangeArrowheads="1"/>
          </p:cNvPicPr>
          <p:nvPr/>
        </p:nvPicPr>
        <p:blipFill>
          <a:blip r:embed="rId4"/>
          <a:srcRect/>
          <a:stretch>
            <a:fillRect/>
          </a:stretch>
        </p:blipFill>
        <p:spPr bwMode="auto">
          <a:xfrm>
            <a:off x="5638800" y="4317840"/>
            <a:ext cx="3505200" cy="2540160"/>
          </a:xfrm>
          <a:prstGeom prst="rect">
            <a:avLst/>
          </a:prstGeom>
          <a:noFill/>
          <a:ln w="9525">
            <a:noFill/>
            <a:miter lim="800000"/>
            <a:headEnd/>
            <a:tailEnd/>
          </a:ln>
          <a:effectLst/>
        </p:spPr>
      </p:pic>
      <p:sp>
        <p:nvSpPr>
          <p:cNvPr id="7" name="Rectangle 6"/>
          <p:cNvSpPr/>
          <p:nvPr/>
        </p:nvSpPr>
        <p:spPr>
          <a:xfrm>
            <a:off x="0" y="1295400"/>
            <a:ext cx="5181600" cy="707886"/>
          </a:xfrm>
          <a:prstGeom prst="rect">
            <a:avLst/>
          </a:prstGeom>
        </p:spPr>
        <p:txBody>
          <a:bodyPr wrap="square">
            <a:spAutoFit/>
          </a:bodyPr>
          <a:lstStyle/>
          <a:p>
            <a:endParaRPr lang="en-US" sz="2000" dirty="0" smtClean="0">
              <a:solidFill>
                <a:schemeClr val="bg1"/>
              </a:solidFill>
              <a:latin typeface="Baskerville Old Face" pitchFamily="18" charset="0"/>
            </a:endParaRPr>
          </a:p>
          <a:p>
            <a:r>
              <a:rPr lang="en-US" sz="2000" b="1" dirty="0" smtClean="0">
                <a:solidFill>
                  <a:schemeClr val="bg1"/>
                </a:solidFill>
                <a:latin typeface="Baskerville Old Face" pitchFamily="18" charset="0"/>
              </a:rPr>
              <a:t>Basic protection from enemies and elements..</a:t>
            </a:r>
          </a:p>
        </p:txBody>
      </p:sp>
      <p:sp>
        <p:nvSpPr>
          <p:cNvPr id="8" name="Rectangle 7"/>
          <p:cNvSpPr/>
          <p:nvPr/>
        </p:nvSpPr>
        <p:spPr>
          <a:xfrm>
            <a:off x="3276600" y="2438400"/>
            <a:ext cx="6324600" cy="707886"/>
          </a:xfrm>
          <a:prstGeom prst="rect">
            <a:avLst/>
          </a:prstGeom>
        </p:spPr>
        <p:txBody>
          <a:bodyPr wrap="square">
            <a:spAutoFit/>
          </a:bodyPr>
          <a:lstStyle/>
          <a:p>
            <a:endParaRPr lang="en-US" sz="2000" dirty="0" smtClean="0">
              <a:solidFill>
                <a:schemeClr val="bg1"/>
              </a:solidFill>
              <a:latin typeface="Baskerville Old Face" pitchFamily="18" charset="0"/>
            </a:endParaRPr>
          </a:p>
          <a:p>
            <a:r>
              <a:rPr lang="en-US" sz="2000" b="1" dirty="0" smtClean="0">
                <a:solidFill>
                  <a:schemeClr val="bg1"/>
                </a:solidFill>
                <a:latin typeface="Baskerville Old Face" pitchFamily="18" charset="0"/>
              </a:rPr>
              <a:t>Partially-modified for added protection and comfort..</a:t>
            </a:r>
          </a:p>
        </p:txBody>
      </p:sp>
      <p:sp>
        <p:nvSpPr>
          <p:cNvPr id="9" name="Rectangle 8"/>
          <p:cNvSpPr/>
          <p:nvPr/>
        </p:nvSpPr>
        <p:spPr>
          <a:xfrm>
            <a:off x="1371600" y="5867400"/>
            <a:ext cx="4267200" cy="707886"/>
          </a:xfrm>
          <a:prstGeom prst="rect">
            <a:avLst/>
          </a:prstGeom>
        </p:spPr>
        <p:txBody>
          <a:bodyPr wrap="square">
            <a:spAutoFit/>
          </a:bodyPr>
          <a:lstStyle/>
          <a:p>
            <a:endParaRPr lang="en-US" sz="2000" dirty="0" smtClean="0">
              <a:solidFill>
                <a:schemeClr val="bg1"/>
              </a:solidFill>
              <a:latin typeface="Baskerville Old Face" pitchFamily="18" charset="0"/>
            </a:endParaRPr>
          </a:p>
          <a:p>
            <a:r>
              <a:rPr lang="en-US" sz="2000" b="1" dirty="0" smtClean="0">
                <a:solidFill>
                  <a:schemeClr val="bg1"/>
                </a:solidFill>
                <a:latin typeface="Baskerville Old Face" pitchFamily="18" charset="0"/>
              </a:rPr>
              <a:t>Built to drawings and specifications..</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pic>
        <p:nvPicPr>
          <p:cNvPr id="1028" name="Picture 4"/>
          <p:cNvPicPr>
            <a:picLocks noChangeAspect="1" noChangeArrowheads="1"/>
          </p:cNvPicPr>
          <p:nvPr/>
        </p:nvPicPr>
        <p:blipFill>
          <a:blip r:embed="rId2"/>
          <a:srcRect/>
          <a:stretch>
            <a:fillRect/>
          </a:stretch>
        </p:blipFill>
        <p:spPr bwMode="auto">
          <a:xfrm>
            <a:off x="0" y="1"/>
            <a:ext cx="9144000" cy="6858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4038600" cy="5821363"/>
          </a:xfrm>
        </p:spPr>
        <p:txBody>
          <a:bodyPr>
            <a:normAutofit/>
          </a:bodyPr>
          <a:lstStyle/>
          <a:p>
            <a:pPr>
              <a:buNone/>
            </a:pPr>
            <a:r>
              <a:rPr lang="en-US" b="1" dirty="0" smtClean="0">
                <a:solidFill>
                  <a:schemeClr val="bg1"/>
                </a:solidFill>
              </a:rPr>
              <a:t>    The Technique Of Jacked Box Tunneling:</a:t>
            </a:r>
          </a:p>
          <a:p>
            <a:pPr algn="just">
              <a:buFont typeface="Wingdings" pitchFamily="2" charset="2"/>
              <a:buChar char="Ø"/>
            </a:pPr>
            <a:r>
              <a:rPr lang="en-US" sz="2000" dirty="0" smtClean="0">
                <a:solidFill>
                  <a:schemeClr val="bg1"/>
                </a:solidFill>
              </a:rPr>
              <a:t>simplest form</a:t>
            </a:r>
          </a:p>
          <a:p>
            <a:pPr algn="just">
              <a:buFont typeface="Wingdings" pitchFamily="2" charset="2"/>
              <a:buChar char="Ø"/>
            </a:pPr>
            <a:r>
              <a:rPr lang="en-US" sz="2000" dirty="0" smtClean="0">
                <a:solidFill>
                  <a:schemeClr val="bg1"/>
                </a:solidFill>
              </a:rPr>
              <a:t>A purpose designed tunnel shield is cast on to the leading end of the box, and thrust jacks are provided at the rear end reacting against the jacking base</a:t>
            </a:r>
          </a:p>
          <a:p>
            <a:pPr algn="just">
              <a:buFont typeface="Wingdings" pitchFamily="2" charset="2"/>
              <a:buChar char="Ø"/>
            </a:pPr>
            <a:r>
              <a:rPr lang="en-US" sz="2000" i="1" dirty="0" smtClean="0">
                <a:solidFill>
                  <a:schemeClr val="bg1"/>
                </a:solidFill>
              </a:rPr>
              <a:t>Control of Ground Disturbance</a:t>
            </a:r>
          </a:p>
          <a:p>
            <a:pPr algn="just">
              <a:buFont typeface="Wingdings" pitchFamily="2" charset="2"/>
              <a:buChar char="Ø"/>
            </a:pPr>
            <a:r>
              <a:rPr lang="en-US" sz="2000" i="1" dirty="0" smtClean="0">
                <a:solidFill>
                  <a:schemeClr val="bg1"/>
                </a:solidFill>
              </a:rPr>
              <a:t>Constructional Tolerances</a:t>
            </a:r>
          </a:p>
          <a:p>
            <a:pPr algn="just">
              <a:buFont typeface="Wingdings" pitchFamily="2" charset="2"/>
              <a:buChar char="Ø"/>
            </a:pPr>
            <a:r>
              <a:rPr lang="en-US" sz="2000" i="1" dirty="0" smtClean="0">
                <a:solidFill>
                  <a:schemeClr val="bg1"/>
                </a:solidFill>
              </a:rPr>
              <a:t>Particular hazards</a:t>
            </a:r>
          </a:p>
          <a:p>
            <a:pPr algn="just">
              <a:buFont typeface="Wingdings" pitchFamily="2" charset="2"/>
              <a:buChar char="Ø"/>
            </a:pPr>
            <a:r>
              <a:rPr lang="en-US" sz="2000" i="1" dirty="0" smtClean="0">
                <a:solidFill>
                  <a:schemeClr val="bg1"/>
                </a:solidFill>
              </a:rPr>
              <a:t>Alternative method for such case</a:t>
            </a:r>
            <a:endParaRPr lang="en-US" sz="2000" dirty="0" smtClean="0">
              <a:solidFill>
                <a:schemeClr val="bg1"/>
              </a:solidFill>
            </a:endParaRPr>
          </a:p>
          <a:p>
            <a:pPr algn="just">
              <a:buNone/>
            </a:pPr>
            <a:endParaRPr lang="en-US" dirty="0">
              <a:solidFill>
                <a:schemeClr val="bg1"/>
              </a:solidFill>
            </a:endParaRPr>
          </a:p>
        </p:txBody>
      </p:sp>
      <p:pic>
        <p:nvPicPr>
          <p:cNvPr id="1027" name="Picture 3"/>
          <p:cNvPicPr>
            <a:picLocks noChangeAspect="1" noChangeArrowheads="1"/>
          </p:cNvPicPr>
          <p:nvPr/>
        </p:nvPicPr>
        <p:blipFill>
          <a:blip r:embed="rId2"/>
          <a:srcRect/>
          <a:stretch>
            <a:fillRect/>
          </a:stretch>
        </p:blipFill>
        <p:spPr bwMode="auto">
          <a:xfrm>
            <a:off x="4114800" y="0"/>
            <a:ext cx="5029201" cy="6858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pic>
        <p:nvPicPr>
          <p:cNvPr id="2050" name="Picture 2"/>
          <p:cNvPicPr>
            <a:picLocks noChangeAspect="1" noChangeArrowheads="1"/>
          </p:cNvPicPr>
          <p:nvPr/>
        </p:nvPicPr>
        <p:blipFill>
          <a:blip r:embed="rId2"/>
          <a:srcRect/>
          <a:stretch>
            <a:fillRect/>
          </a:stretch>
        </p:blipFill>
        <p:spPr bwMode="auto">
          <a:xfrm>
            <a:off x="0" y="1"/>
            <a:ext cx="9144000" cy="6858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590800"/>
            <a:ext cx="8229600" cy="1143000"/>
          </a:xfrm>
        </p:spPr>
        <p:txBody>
          <a:bodyPr>
            <a:noAutofit/>
          </a:bodyPr>
          <a:lstStyle/>
          <a:p>
            <a:r>
              <a:rPr lang="en-US" sz="4800" dirty="0" smtClean="0">
                <a:solidFill>
                  <a:schemeClr val="bg1"/>
                </a:solidFill>
                <a:latin typeface="Algerian" pitchFamily="82" charset="0"/>
              </a:rPr>
              <a:t>Where </a:t>
            </a:r>
            <a:r>
              <a:rPr lang="en-US" sz="4800" dirty="0">
                <a:solidFill>
                  <a:schemeClr val="bg1"/>
                </a:solidFill>
                <a:latin typeface="Algerian" pitchFamily="82" charset="0"/>
              </a:rPr>
              <a:t>are Problems Encountered?</a:t>
            </a: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solidFill>
                  <a:schemeClr val="bg1"/>
                </a:solidFill>
                <a:latin typeface="Algerian" pitchFamily="82" charset="0"/>
              </a:rPr>
              <a:t>Ground </a:t>
            </a:r>
            <a:r>
              <a:rPr lang="en-US" dirty="0">
                <a:solidFill>
                  <a:schemeClr val="bg1"/>
                </a:solidFill>
                <a:latin typeface="Algerian" pitchFamily="82" charset="0"/>
              </a:rPr>
              <a:t>Surprises..</a:t>
            </a:r>
          </a:p>
        </p:txBody>
      </p:sp>
      <p:sp>
        <p:nvSpPr>
          <p:cNvPr id="3" name="Content Placeholder 2"/>
          <p:cNvSpPr>
            <a:spLocks noGrp="1"/>
          </p:cNvSpPr>
          <p:nvPr>
            <p:ph idx="1"/>
          </p:nvPr>
        </p:nvSpPr>
        <p:spPr/>
        <p:txBody>
          <a:bodyPr>
            <a:normAutofit fontScale="92500" lnSpcReduction="20000"/>
          </a:bodyPr>
          <a:lstStyle/>
          <a:p>
            <a:endParaRPr lang="en-US" dirty="0">
              <a:solidFill>
                <a:schemeClr val="bg1"/>
              </a:solidFill>
            </a:endParaRPr>
          </a:p>
          <a:p>
            <a:r>
              <a:rPr lang="en-US" dirty="0" smtClean="0">
                <a:solidFill>
                  <a:schemeClr val="bg1"/>
                </a:solidFill>
              </a:rPr>
              <a:t>Geo-material </a:t>
            </a:r>
            <a:r>
              <a:rPr lang="en-US" dirty="0">
                <a:solidFill>
                  <a:schemeClr val="bg1"/>
                </a:solidFill>
              </a:rPr>
              <a:t>properties vary in time/space (e.g. geo-statistics..)</a:t>
            </a:r>
          </a:p>
          <a:p>
            <a:pPr>
              <a:buNone/>
            </a:pPr>
            <a:r>
              <a:rPr lang="en-US" dirty="0" smtClean="0">
                <a:solidFill>
                  <a:schemeClr val="bg1"/>
                </a:solidFill>
              </a:rPr>
              <a:t>		–</a:t>
            </a:r>
            <a:r>
              <a:rPr lang="en-US" dirty="0">
                <a:solidFill>
                  <a:schemeClr val="bg1"/>
                </a:solidFill>
              </a:rPr>
              <a:t>Strengths</a:t>
            </a:r>
          </a:p>
          <a:p>
            <a:pPr>
              <a:buNone/>
            </a:pPr>
            <a:r>
              <a:rPr lang="en-US" dirty="0" smtClean="0">
                <a:solidFill>
                  <a:schemeClr val="bg1"/>
                </a:solidFill>
              </a:rPr>
              <a:t>		–</a:t>
            </a:r>
            <a:r>
              <a:rPr lang="en-US" dirty="0">
                <a:solidFill>
                  <a:schemeClr val="bg1"/>
                </a:solidFill>
              </a:rPr>
              <a:t>Loads/Stresses</a:t>
            </a:r>
          </a:p>
          <a:p>
            <a:pPr>
              <a:buNone/>
            </a:pPr>
            <a:r>
              <a:rPr lang="en-US" dirty="0" smtClean="0">
                <a:solidFill>
                  <a:schemeClr val="bg1"/>
                </a:solidFill>
              </a:rPr>
              <a:t>		–</a:t>
            </a:r>
            <a:r>
              <a:rPr lang="en-US" dirty="0">
                <a:solidFill>
                  <a:schemeClr val="bg1"/>
                </a:solidFill>
              </a:rPr>
              <a:t>Deformations (elastic and plastic)</a:t>
            </a:r>
          </a:p>
          <a:p>
            <a:pPr>
              <a:buNone/>
            </a:pPr>
            <a:r>
              <a:rPr lang="en-US" dirty="0" smtClean="0">
                <a:solidFill>
                  <a:schemeClr val="bg1"/>
                </a:solidFill>
              </a:rPr>
              <a:t>• Sometimes </a:t>
            </a:r>
            <a:r>
              <a:rPr lang="en-US" dirty="0">
                <a:solidFill>
                  <a:schemeClr val="bg1"/>
                </a:solidFill>
              </a:rPr>
              <a:t>the engineering process fails to account for the impacts of geo-variability on..</a:t>
            </a:r>
          </a:p>
          <a:p>
            <a:pPr>
              <a:buNone/>
            </a:pPr>
            <a:r>
              <a:rPr lang="en-US" dirty="0" smtClean="0">
                <a:solidFill>
                  <a:schemeClr val="bg1"/>
                </a:solidFill>
              </a:rPr>
              <a:t>		–</a:t>
            </a:r>
            <a:r>
              <a:rPr lang="en-US" dirty="0">
                <a:solidFill>
                  <a:schemeClr val="bg1"/>
                </a:solidFill>
              </a:rPr>
              <a:t>Designed structures.. </a:t>
            </a:r>
          </a:p>
          <a:p>
            <a:pPr>
              <a:buNone/>
            </a:pPr>
            <a:r>
              <a:rPr lang="en-US" dirty="0" smtClean="0">
                <a:solidFill>
                  <a:schemeClr val="bg1"/>
                </a:solidFill>
              </a:rPr>
              <a:t>		–</a:t>
            </a:r>
            <a:r>
              <a:rPr lang="en-US" dirty="0">
                <a:solidFill>
                  <a:schemeClr val="bg1"/>
                </a:solidFill>
              </a:rPr>
              <a:t>Surrounding structures/environment</a:t>
            </a:r>
          </a:p>
          <a:p>
            <a:endParaRPr lang="en-US" dirty="0">
              <a:solidFill>
                <a:schemeClr val="bg1"/>
              </a:solidFill>
            </a:endParaRP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p:cNvPicPr>
            <a:picLocks noChangeAspect="1" noChangeArrowheads="1"/>
          </p:cNvPicPr>
          <p:nvPr/>
        </p:nvPicPr>
        <p:blipFill>
          <a:blip r:embed="rId2"/>
          <a:srcRect/>
          <a:stretch>
            <a:fillRect/>
          </a:stretch>
        </p:blipFill>
        <p:spPr bwMode="auto">
          <a:xfrm>
            <a:off x="106013" y="1397924"/>
            <a:ext cx="2865787" cy="1954876"/>
          </a:xfrm>
          <a:prstGeom prst="rect">
            <a:avLst/>
          </a:prstGeom>
          <a:noFill/>
          <a:ln w="9525">
            <a:noFill/>
            <a:miter lim="800000"/>
            <a:headEnd/>
            <a:tailEnd/>
          </a:ln>
          <a:effectLst/>
        </p:spPr>
      </p:pic>
      <p:sp>
        <p:nvSpPr>
          <p:cNvPr id="2" name="Title 1"/>
          <p:cNvSpPr>
            <a:spLocks noGrp="1"/>
          </p:cNvSpPr>
          <p:nvPr>
            <p:ph type="title"/>
          </p:nvPr>
        </p:nvSpPr>
        <p:spPr/>
        <p:txBody>
          <a:bodyPr>
            <a:normAutofit/>
          </a:bodyPr>
          <a:lstStyle/>
          <a:p>
            <a:r>
              <a:rPr lang="en-US" dirty="0" smtClean="0">
                <a:solidFill>
                  <a:schemeClr val="bg1"/>
                </a:solidFill>
                <a:latin typeface="Algerian" pitchFamily="82" charset="0"/>
              </a:rPr>
              <a:t>Major </a:t>
            </a:r>
            <a:r>
              <a:rPr lang="en-US" dirty="0">
                <a:solidFill>
                  <a:schemeClr val="bg1"/>
                </a:solidFill>
                <a:latin typeface="Algerian" pitchFamily="82" charset="0"/>
              </a:rPr>
              <a:t>Excavation Happen..</a:t>
            </a:r>
          </a:p>
        </p:txBody>
      </p:sp>
      <p:pic>
        <p:nvPicPr>
          <p:cNvPr id="5122" name="Picture 2"/>
          <p:cNvPicPr>
            <a:picLocks noChangeAspect="1" noChangeArrowheads="1"/>
          </p:cNvPicPr>
          <p:nvPr/>
        </p:nvPicPr>
        <p:blipFill>
          <a:blip r:embed="rId3"/>
          <a:srcRect/>
          <a:stretch>
            <a:fillRect/>
          </a:stretch>
        </p:blipFill>
        <p:spPr bwMode="auto">
          <a:xfrm>
            <a:off x="268648" y="3829520"/>
            <a:ext cx="2855552" cy="2190280"/>
          </a:xfrm>
          <a:prstGeom prst="rect">
            <a:avLst/>
          </a:prstGeom>
          <a:noFill/>
          <a:ln w="9525">
            <a:noFill/>
            <a:miter lim="800000"/>
            <a:headEnd/>
            <a:tailEnd/>
          </a:ln>
          <a:effectLst/>
        </p:spPr>
      </p:pic>
      <p:pic>
        <p:nvPicPr>
          <p:cNvPr id="5124" name="Picture 4"/>
          <p:cNvPicPr>
            <a:picLocks noChangeAspect="1" noChangeArrowheads="1"/>
          </p:cNvPicPr>
          <p:nvPr/>
        </p:nvPicPr>
        <p:blipFill>
          <a:blip r:embed="rId4"/>
          <a:srcRect/>
          <a:stretch>
            <a:fillRect/>
          </a:stretch>
        </p:blipFill>
        <p:spPr bwMode="auto">
          <a:xfrm>
            <a:off x="5376421" y="1066800"/>
            <a:ext cx="3157979" cy="2109119"/>
          </a:xfrm>
          <a:prstGeom prst="rect">
            <a:avLst/>
          </a:prstGeom>
          <a:noFill/>
          <a:ln w="9525">
            <a:noFill/>
            <a:miter lim="800000"/>
            <a:headEnd/>
            <a:tailEnd/>
          </a:ln>
          <a:effectLst/>
        </p:spPr>
      </p:pic>
      <p:pic>
        <p:nvPicPr>
          <p:cNvPr id="5125" name="Picture 5"/>
          <p:cNvPicPr>
            <a:picLocks noChangeAspect="1" noChangeArrowheads="1"/>
          </p:cNvPicPr>
          <p:nvPr/>
        </p:nvPicPr>
        <p:blipFill>
          <a:blip r:embed="rId5"/>
          <a:srcRect/>
          <a:stretch>
            <a:fillRect/>
          </a:stretch>
        </p:blipFill>
        <p:spPr bwMode="auto">
          <a:xfrm>
            <a:off x="5462790" y="3505200"/>
            <a:ext cx="3224010" cy="2425684"/>
          </a:xfrm>
          <a:prstGeom prst="rect">
            <a:avLst/>
          </a:prstGeom>
          <a:noFill/>
          <a:ln w="9525">
            <a:noFill/>
            <a:miter lim="800000"/>
            <a:headEnd/>
            <a:tailEnd/>
          </a:ln>
          <a:effectLst/>
        </p:spPr>
      </p:pic>
      <p:pic>
        <p:nvPicPr>
          <p:cNvPr id="5126" name="Picture 6"/>
          <p:cNvPicPr>
            <a:picLocks noChangeAspect="1" noChangeArrowheads="1"/>
          </p:cNvPicPr>
          <p:nvPr/>
        </p:nvPicPr>
        <p:blipFill>
          <a:blip r:embed="rId6"/>
          <a:srcRect/>
          <a:stretch>
            <a:fillRect/>
          </a:stretch>
        </p:blipFill>
        <p:spPr bwMode="auto">
          <a:xfrm>
            <a:off x="2616557" y="2514600"/>
            <a:ext cx="3295655" cy="2364274"/>
          </a:xfrm>
          <a:prstGeom prst="rect">
            <a:avLst/>
          </a:prstGeom>
          <a:noFill/>
          <a:ln w="9525">
            <a:noFill/>
            <a:miter lim="800000"/>
            <a:headEnd/>
            <a:tailEnd/>
          </a:ln>
          <a:effectLst/>
        </p:spPr>
      </p:pic>
      <p:sp>
        <p:nvSpPr>
          <p:cNvPr id="8" name="Rectangle 7"/>
          <p:cNvSpPr/>
          <p:nvPr/>
        </p:nvSpPr>
        <p:spPr>
          <a:xfrm>
            <a:off x="3657600" y="4800600"/>
            <a:ext cx="1092200" cy="338554"/>
          </a:xfrm>
          <a:prstGeom prst="rect">
            <a:avLst/>
          </a:prstGeom>
        </p:spPr>
        <p:txBody>
          <a:bodyPr wrap="square">
            <a:spAutoFit/>
          </a:bodyPr>
          <a:lstStyle/>
          <a:p>
            <a:r>
              <a:rPr lang="en-US" sz="1600" b="1" dirty="0" smtClean="0">
                <a:solidFill>
                  <a:schemeClr val="bg1"/>
                </a:solidFill>
                <a:latin typeface="Times New Roman"/>
              </a:rPr>
              <a:t>Shanghai </a:t>
            </a:r>
          </a:p>
        </p:txBody>
      </p:sp>
      <p:sp>
        <p:nvSpPr>
          <p:cNvPr id="9" name="Rectangle 8"/>
          <p:cNvSpPr/>
          <p:nvPr/>
        </p:nvSpPr>
        <p:spPr>
          <a:xfrm>
            <a:off x="6400800" y="5909846"/>
            <a:ext cx="1155700" cy="338554"/>
          </a:xfrm>
          <a:prstGeom prst="rect">
            <a:avLst/>
          </a:prstGeom>
        </p:spPr>
        <p:txBody>
          <a:bodyPr wrap="square">
            <a:spAutoFit/>
          </a:bodyPr>
          <a:lstStyle/>
          <a:p>
            <a:r>
              <a:rPr lang="en-US" sz="1600" b="1" dirty="0" smtClean="0">
                <a:solidFill>
                  <a:schemeClr val="bg1"/>
                </a:solidFill>
                <a:latin typeface="Times New Roman"/>
              </a:rPr>
              <a:t>Singapore </a:t>
            </a:r>
          </a:p>
        </p:txBody>
      </p:sp>
      <p:sp>
        <p:nvSpPr>
          <p:cNvPr id="10" name="Rectangle 9"/>
          <p:cNvSpPr/>
          <p:nvPr/>
        </p:nvSpPr>
        <p:spPr>
          <a:xfrm>
            <a:off x="7772400" y="3124200"/>
            <a:ext cx="1092200" cy="338554"/>
          </a:xfrm>
          <a:prstGeom prst="rect">
            <a:avLst/>
          </a:prstGeom>
        </p:spPr>
        <p:txBody>
          <a:bodyPr wrap="square">
            <a:spAutoFit/>
          </a:bodyPr>
          <a:lstStyle/>
          <a:p>
            <a:r>
              <a:rPr lang="en-US" sz="1600" b="1" dirty="0" smtClean="0">
                <a:solidFill>
                  <a:schemeClr val="bg1"/>
                </a:solidFill>
                <a:latin typeface="Times New Roman"/>
              </a:rPr>
              <a:t>London</a:t>
            </a:r>
          </a:p>
        </p:txBody>
      </p:sp>
      <p:sp>
        <p:nvSpPr>
          <p:cNvPr id="11" name="Rectangle 10"/>
          <p:cNvSpPr/>
          <p:nvPr/>
        </p:nvSpPr>
        <p:spPr>
          <a:xfrm>
            <a:off x="1219200" y="5909846"/>
            <a:ext cx="977900" cy="338554"/>
          </a:xfrm>
          <a:prstGeom prst="rect">
            <a:avLst/>
          </a:prstGeom>
        </p:spPr>
        <p:txBody>
          <a:bodyPr wrap="square">
            <a:spAutoFit/>
          </a:bodyPr>
          <a:lstStyle/>
          <a:p>
            <a:r>
              <a:rPr lang="en-US" sz="1600" b="1" dirty="0" smtClean="0">
                <a:solidFill>
                  <a:schemeClr val="bg1"/>
                </a:solidFill>
                <a:latin typeface="Times New Roman"/>
              </a:rPr>
              <a:t>Munich </a:t>
            </a: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chemeClr val="bg1"/>
                </a:solidFill>
                <a:latin typeface="Algerian" pitchFamily="82" charset="0"/>
              </a:rPr>
              <a:t>Worldwide</a:t>
            </a:r>
            <a:r>
              <a:rPr lang="en-US" dirty="0">
                <a:solidFill>
                  <a:schemeClr val="bg1"/>
                </a:solidFill>
                <a:latin typeface="Algerian" pitchFamily="82" charset="0"/>
              </a:rPr>
              <a:t>, Major Projects.. </a:t>
            </a:r>
            <a:r>
              <a:rPr lang="en-US" dirty="0" smtClean="0">
                <a:solidFill>
                  <a:schemeClr val="bg1"/>
                </a:solidFill>
                <a:latin typeface="Algerian" pitchFamily="82" charset="0"/>
              </a:rPr>
              <a:t>Major Losses</a:t>
            </a:r>
            <a:endParaRPr lang="en-US" dirty="0">
              <a:solidFill>
                <a:schemeClr val="bg1"/>
              </a:solidFill>
              <a:latin typeface="Algerian" pitchFamily="82" charset="0"/>
            </a:endParaRPr>
          </a:p>
        </p:txBody>
      </p:sp>
      <p:sp>
        <p:nvSpPr>
          <p:cNvPr id="3" name="Content Placeholder 2"/>
          <p:cNvSpPr>
            <a:spLocks noGrp="1"/>
          </p:cNvSpPr>
          <p:nvPr>
            <p:ph idx="1"/>
          </p:nvPr>
        </p:nvSpPr>
        <p:spPr/>
        <p:txBody>
          <a:bodyPr>
            <a:normAutofit fontScale="62500" lnSpcReduction="20000"/>
          </a:bodyPr>
          <a:lstStyle/>
          <a:p>
            <a:r>
              <a:rPr lang="en-US" dirty="0" smtClean="0">
                <a:solidFill>
                  <a:schemeClr val="bg1"/>
                </a:solidFill>
              </a:rPr>
              <a:t>–</a:t>
            </a:r>
            <a:r>
              <a:rPr lang="en-US" dirty="0">
                <a:solidFill>
                  <a:schemeClr val="bg1"/>
                </a:solidFill>
              </a:rPr>
              <a:t>1999 Hull Yorkshire Tunnel, UK </a:t>
            </a:r>
            <a:r>
              <a:rPr lang="en-US" dirty="0" smtClean="0">
                <a:solidFill>
                  <a:schemeClr val="bg1"/>
                </a:solidFill>
              </a:rPr>
              <a:t>Collapse</a:t>
            </a:r>
            <a:endParaRPr lang="en-US" dirty="0">
              <a:solidFill>
                <a:schemeClr val="bg1"/>
              </a:solidFill>
            </a:endParaRPr>
          </a:p>
          <a:p>
            <a:r>
              <a:rPr lang="en-US" dirty="0">
                <a:solidFill>
                  <a:schemeClr val="bg1"/>
                </a:solidFill>
              </a:rPr>
              <a:t>–1999 TAV Bologna -Florence, Italy </a:t>
            </a:r>
            <a:r>
              <a:rPr lang="en-US" dirty="0" smtClean="0">
                <a:solidFill>
                  <a:schemeClr val="bg1"/>
                </a:solidFill>
              </a:rPr>
              <a:t>Collapse</a:t>
            </a:r>
            <a:endParaRPr lang="en-US" dirty="0">
              <a:solidFill>
                <a:schemeClr val="bg1"/>
              </a:solidFill>
            </a:endParaRPr>
          </a:p>
          <a:p>
            <a:r>
              <a:rPr lang="en-US" dirty="0">
                <a:solidFill>
                  <a:schemeClr val="bg1"/>
                </a:solidFill>
              </a:rPr>
              <a:t>–1999 Anatolia Motorway, Turkey </a:t>
            </a:r>
            <a:r>
              <a:rPr lang="en-US" dirty="0" smtClean="0">
                <a:solidFill>
                  <a:schemeClr val="bg1"/>
                </a:solidFill>
              </a:rPr>
              <a:t>Earthquake</a:t>
            </a:r>
            <a:endParaRPr lang="en-US" dirty="0">
              <a:solidFill>
                <a:schemeClr val="bg1"/>
              </a:solidFill>
            </a:endParaRPr>
          </a:p>
          <a:p>
            <a:r>
              <a:rPr lang="it-IT" dirty="0">
                <a:solidFill>
                  <a:schemeClr val="bg1"/>
                </a:solidFill>
              </a:rPr>
              <a:t>–2000 Metro Taegu, Korea Collapse </a:t>
            </a:r>
          </a:p>
          <a:p>
            <a:r>
              <a:rPr lang="en-US" dirty="0">
                <a:solidFill>
                  <a:schemeClr val="bg1"/>
                </a:solidFill>
              </a:rPr>
              <a:t>–2000 TAV Bologna -Florence, Italy Collapse </a:t>
            </a:r>
          </a:p>
          <a:p>
            <a:r>
              <a:rPr lang="en-US" dirty="0">
                <a:solidFill>
                  <a:schemeClr val="bg1"/>
                </a:solidFill>
              </a:rPr>
              <a:t>–2002 Taiwan High Speed Railway Collapse </a:t>
            </a:r>
          </a:p>
          <a:p>
            <a:r>
              <a:rPr lang="it-IT" dirty="0">
                <a:solidFill>
                  <a:schemeClr val="bg1"/>
                </a:solidFill>
              </a:rPr>
              <a:t>–2003 Shanghai Metro, PRC Collapse </a:t>
            </a:r>
          </a:p>
          <a:p>
            <a:r>
              <a:rPr lang="it-IT" dirty="0">
                <a:solidFill>
                  <a:schemeClr val="bg1"/>
                </a:solidFill>
              </a:rPr>
              <a:t>–2004 Singapore Metro, Singapore </a:t>
            </a:r>
            <a:r>
              <a:rPr lang="it-IT" dirty="0" smtClean="0">
                <a:solidFill>
                  <a:schemeClr val="bg1"/>
                </a:solidFill>
              </a:rPr>
              <a:t>Collapse.</a:t>
            </a:r>
            <a:endParaRPr lang="it-IT" dirty="0">
              <a:solidFill>
                <a:schemeClr val="bg1"/>
              </a:solidFill>
            </a:endParaRPr>
          </a:p>
          <a:p>
            <a:r>
              <a:rPr lang="en-US" dirty="0">
                <a:solidFill>
                  <a:schemeClr val="bg1"/>
                </a:solidFill>
              </a:rPr>
              <a:t>–2005 Barcelona Metro, Spain </a:t>
            </a:r>
            <a:r>
              <a:rPr lang="en-US" dirty="0" smtClean="0">
                <a:solidFill>
                  <a:schemeClr val="bg1"/>
                </a:solidFill>
              </a:rPr>
              <a:t>Collapse</a:t>
            </a:r>
            <a:endParaRPr lang="en-US" dirty="0">
              <a:solidFill>
                <a:schemeClr val="bg1"/>
              </a:solidFill>
            </a:endParaRPr>
          </a:p>
          <a:p>
            <a:r>
              <a:rPr lang="en-US" dirty="0">
                <a:solidFill>
                  <a:schemeClr val="bg1"/>
                </a:solidFill>
              </a:rPr>
              <a:t>–2005 Lausanne Metro, Switzerland </a:t>
            </a:r>
            <a:r>
              <a:rPr lang="en-US" dirty="0" smtClean="0">
                <a:solidFill>
                  <a:schemeClr val="bg1"/>
                </a:solidFill>
              </a:rPr>
              <a:t>Collapse</a:t>
            </a:r>
            <a:endParaRPr lang="en-US" dirty="0">
              <a:solidFill>
                <a:schemeClr val="bg1"/>
              </a:solidFill>
            </a:endParaRPr>
          </a:p>
          <a:p>
            <a:r>
              <a:rPr lang="en-US" dirty="0">
                <a:solidFill>
                  <a:schemeClr val="bg1"/>
                </a:solidFill>
              </a:rPr>
              <a:t>–2005 Lane Cove Tunnel, Sydney </a:t>
            </a:r>
            <a:r>
              <a:rPr lang="en-US" dirty="0" smtClean="0">
                <a:solidFill>
                  <a:schemeClr val="bg1"/>
                </a:solidFill>
              </a:rPr>
              <a:t>Collapse</a:t>
            </a:r>
            <a:endParaRPr lang="en-US" dirty="0">
              <a:solidFill>
                <a:schemeClr val="bg1"/>
              </a:solidFill>
            </a:endParaRPr>
          </a:p>
          <a:p>
            <a:r>
              <a:rPr lang="en-US" dirty="0">
                <a:solidFill>
                  <a:schemeClr val="bg1"/>
                </a:solidFill>
              </a:rPr>
              <a:t>–2005 Kaohsiung Metro, </a:t>
            </a:r>
            <a:r>
              <a:rPr lang="en-US" dirty="0" smtClean="0">
                <a:solidFill>
                  <a:schemeClr val="bg1"/>
                </a:solidFill>
              </a:rPr>
              <a:t>Taiwan</a:t>
            </a:r>
            <a:endParaRPr lang="en-US" dirty="0">
              <a:solidFill>
                <a:schemeClr val="bg1"/>
              </a:solidFill>
            </a:endParaRPr>
          </a:p>
          <a:p>
            <a:endParaRPr lang="en-US" dirty="0">
              <a:solidFill>
                <a:schemeClr val="bg1"/>
              </a:solidFill>
            </a:endParaRPr>
          </a:p>
          <a:p>
            <a:r>
              <a:rPr lang="en-US" dirty="0">
                <a:solidFill>
                  <a:schemeClr val="bg1"/>
                </a:solidFill>
              </a:rPr>
              <a:t>………etcetera..</a:t>
            </a: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chemeClr val="bg1"/>
                </a:solidFill>
                <a:latin typeface="Algerian" pitchFamily="82" charset="0"/>
              </a:rPr>
              <a:t>Fractured </a:t>
            </a:r>
            <a:r>
              <a:rPr lang="en-US" dirty="0">
                <a:solidFill>
                  <a:schemeClr val="bg1"/>
                </a:solidFill>
                <a:latin typeface="Algerian" pitchFamily="82" charset="0"/>
              </a:rPr>
              <a:t>Rock Subject to Stress &amp; </a:t>
            </a:r>
            <a:r>
              <a:rPr lang="en-US" dirty="0" smtClean="0">
                <a:solidFill>
                  <a:schemeClr val="bg1"/>
                </a:solidFill>
                <a:latin typeface="Algerian" pitchFamily="82" charset="0"/>
              </a:rPr>
              <a:t>Gravity</a:t>
            </a:r>
            <a:r>
              <a:rPr lang="en-US" b="1" dirty="0" smtClean="0">
                <a:solidFill>
                  <a:schemeClr val="bg1"/>
                </a:solidFill>
                <a:latin typeface="Algerian" pitchFamily="82" charset="0"/>
              </a:rPr>
              <a:t> </a:t>
            </a:r>
            <a:endParaRPr lang="en-US" dirty="0">
              <a:solidFill>
                <a:schemeClr val="bg1"/>
              </a:solidFill>
              <a:latin typeface="Algerian" pitchFamily="82" charset="0"/>
            </a:endParaRPr>
          </a:p>
        </p:txBody>
      </p:sp>
      <p:pic>
        <p:nvPicPr>
          <p:cNvPr id="6146" name="Picture 2"/>
          <p:cNvPicPr>
            <a:picLocks noChangeAspect="1" noChangeArrowheads="1"/>
          </p:cNvPicPr>
          <p:nvPr/>
        </p:nvPicPr>
        <p:blipFill>
          <a:blip r:embed="rId2"/>
          <a:srcRect/>
          <a:stretch>
            <a:fillRect/>
          </a:stretch>
        </p:blipFill>
        <p:spPr bwMode="auto">
          <a:xfrm>
            <a:off x="5695724" y="3197046"/>
            <a:ext cx="2009775" cy="1819275"/>
          </a:xfrm>
          <a:prstGeom prst="rect">
            <a:avLst/>
          </a:prstGeom>
          <a:noFill/>
          <a:ln w="9525">
            <a:noFill/>
            <a:miter lim="800000"/>
            <a:headEnd/>
            <a:tailEnd/>
          </a:ln>
          <a:effectLst/>
        </p:spPr>
      </p:pic>
      <p:pic>
        <p:nvPicPr>
          <p:cNvPr id="6147" name="Picture 3"/>
          <p:cNvPicPr>
            <a:picLocks noGrp="1" noChangeAspect="1" noChangeArrowheads="1"/>
          </p:cNvPicPr>
          <p:nvPr>
            <p:ph idx="1"/>
          </p:nvPr>
        </p:nvPicPr>
        <p:blipFill>
          <a:blip r:embed="rId3"/>
          <a:srcRect/>
          <a:stretch>
            <a:fillRect/>
          </a:stretch>
        </p:blipFill>
        <p:spPr bwMode="auto">
          <a:xfrm>
            <a:off x="4984656" y="4972050"/>
            <a:ext cx="4143375" cy="1885950"/>
          </a:xfrm>
          <a:prstGeom prst="rect">
            <a:avLst/>
          </a:prstGeom>
          <a:noFill/>
          <a:ln w="9525">
            <a:noFill/>
            <a:miter lim="800000"/>
            <a:headEnd/>
            <a:tailEnd/>
          </a:ln>
          <a:effectLst/>
        </p:spPr>
      </p:pic>
      <p:pic>
        <p:nvPicPr>
          <p:cNvPr id="6148" name="Picture 4"/>
          <p:cNvPicPr>
            <a:picLocks noChangeAspect="1" noChangeArrowheads="1"/>
          </p:cNvPicPr>
          <p:nvPr/>
        </p:nvPicPr>
        <p:blipFill>
          <a:blip r:embed="rId4"/>
          <a:srcRect/>
          <a:stretch>
            <a:fillRect/>
          </a:stretch>
        </p:blipFill>
        <p:spPr bwMode="auto">
          <a:xfrm>
            <a:off x="7353300" y="2400837"/>
            <a:ext cx="1790700" cy="2571750"/>
          </a:xfrm>
          <a:prstGeom prst="rect">
            <a:avLst/>
          </a:prstGeom>
          <a:noFill/>
          <a:ln w="9525">
            <a:noFill/>
            <a:miter lim="800000"/>
            <a:headEnd/>
            <a:tailEnd/>
          </a:ln>
          <a:effectLst/>
        </p:spPr>
      </p:pic>
      <p:sp>
        <p:nvSpPr>
          <p:cNvPr id="6" name="Rectangle 5"/>
          <p:cNvSpPr/>
          <p:nvPr/>
        </p:nvSpPr>
        <p:spPr>
          <a:xfrm>
            <a:off x="0" y="2743200"/>
            <a:ext cx="4572000" cy="1938992"/>
          </a:xfrm>
          <a:prstGeom prst="rect">
            <a:avLst/>
          </a:prstGeom>
        </p:spPr>
        <p:txBody>
          <a:bodyPr>
            <a:spAutoFit/>
          </a:bodyPr>
          <a:lstStyle/>
          <a:p>
            <a:endParaRPr lang="en-US" sz="2400" dirty="0" smtClean="0">
              <a:solidFill>
                <a:schemeClr val="bg1"/>
              </a:solidFill>
            </a:endParaRPr>
          </a:p>
          <a:p>
            <a:r>
              <a:rPr lang="en-US" sz="2400" b="1" dirty="0" smtClean="0">
                <a:solidFill>
                  <a:schemeClr val="bg1"/>
                </a:solidFill>
              </a:rPr>
              <a:t>Observed at the engineering scale rock is rarely solid..A “hard” rock mass may contain weak clays or even voids..</a:t>
            </a:r>
          </a:p>
        </p:txBody>
      </p:sp>
      <p:sp>
        <p:nvSpPr>
          <p:cNvPr id="7" name="Rectangle 6"/>
          <p:cNvSpPr/>
          <p:nvPr/>
        </p:nvSpPr>
        <p:spPr>
          <a:xfrm>
            <a:off x="5943600" y="2895600"/>
            <a:ext cx="2057400" cy="369332"/>
          </a:xfrm>
          <a:prstGeom prst="rect">
            <a:avLst/>
          </a:prstGeom>
        </p:spPr>
        <p:txBody>
          <a:bodyPr wrap="square">
            <a:spAutoFit/>
          </a:bodyPr>
          <a:lstStyle/>
          <a:p>
            <a:r>
              <a:rPr lang="en-US" b="1" dirty="0" smtClean="0">
                <a:solidFill>
                  <a:schemeClr val="bg1"/>
                </a:solidFill>
              </a:rPr>
              <a:t>Ravelling</a:t>
            </a:r>
          </a:p>
        </p:txBody>
      </p:sp>
      <p:sp>
        <p:nvSpPr>
          <p:cNvPr id="8" name="Rectangle 7"/>
          <p:cNvSpPr/>
          <p:nvPr/>
        </p:nvSpPr>
        <p:spPr>
          <a:xfrm>
            <a:off x="3657600" y="6096000"/>
            <a:ext cx="2057400" cy="369332"/>
          </a:xfrm>
          <a:prstGeom prst="rect">
            <a:avLst/>
          </a:prstGeom>
        </p:spPr>
        <p:txBody>
          <a:bodyPr wrap="square">
            <a:spAutoFit/>
          </a:bodyPr>
          <a:lstStyle/>
          <a:p>
            <a:r>
              <a:rPr lang="en-US" b="1" dirty="0" smtClean="0">
                <a:solidFill>
                  <a:schemeClr val="bg1"/>
                </a:solidFill>
              </a:rPr>
              <a:t>Alteration</a:t>
            </a:r>
          </a:p>
        </p:txBody>
      </p:sp>
      <p:sp>
        <p:nvSpPr>
          <p:cNvPr id="9" name="Rectangle 8"/>
          <p:cNvSpPr/>
          <p:nvPr/>
        </p:nvSpPr>
        <p:spPr>
          <a:xfrm>
            <a:off x="7467600" y="1981200"/>
            <a:ext cx="2286000" cy="307777"/>
          </a:xfrm>
          <a:prstGeom prst="rect">
            <a:avLst/>
          </a:prstGeom>
        </p:spPr>
        <p:txBody>
          <a:bodyPr>
            <a:spAutoFit/>
          </a:bodyPr>
          <a:lstStyle/>
          <a:p>
            <a:r>
              <a:rPr lang="en-US" sz="1400" b="1" dirty="0" smtClean="0">
                <a:solidFill>
                  <a:schemeClr val="bg1"/>
                </a:solidFill>
                <a:latin typeface="Times New Roman"/>
              </a:rPr>
              <a:t>Spalling/Bursting</a:t>
            </a: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09800" y="0"/>
            <a:ext cx="6934200" cy="1143000"/>
          </a:xfrm>
        </p:spPr>
        <p:txBody>
          <a:bodyPr>
            <a:normAutofit fontScale="90000"/>
          </a:bodyPr>
          <a:lstStyle/>
          <a:p>
            <a:r>
              <a:rPr lang="en-US" dirty="0" smtClean="0">
                <a:solidFill>
                  <a:schemeClr val="bg1"/>
                </a:solidFill>
                <a:latin typeface="Algerian" pitchFamily="82" charset="0"/>
              </a:rPr>
              <a:t>Changing </a:t>
            </a:r>
            <a:r>
              <a:rPr lang="en-US" dirty="0">
                <a:solidFill>
                  <a:schemeClr val="bg1"/>
                </a:solidFill>
                <a:latin typeface="Algerian" pitchFamily="82" charset="0"/>
              </a:rPr>
              <a:t>Groundwater </a:t>
            </a:r>
            <a:r>
              <a:rPr lang="en-US" dirty="0" smtClean="0">
                <a:solidFill>
                  <a:schemeClr val="bg1"/>
                </a:solidFill>
                <a:latin typeface="Algerian" pitchFamily="82" charset="0"/>
              </a:rPr>
              <a:t>Conditions</a:t>
            </a:r>
            <a:endParaRPr lang="en-US" dirty="0">
              <a:solidFill>
                <a:schemeClr val="bg1"/>
              </a:solidFill>
              <a:latin typeface="Algerian" pitchFamily="82" charset="0"/>
            </a:endParaRPr>
          </a:p>
        </p:txBody>
      </p:sp>
      <p:sp>
        <p:nvSpPr>
          <p:cNvPr id="3" name="Content Placeholder 2"/>
          <p:cNvSpPr>
            <a:spLocks noGrp="1"/>
          </p:cNvSpPr>
          <p:nvPr>
            <p:ph idx="1"/>
          </p:nvPr>
        </p:nvSpPr>
        <p:spPr>
          <a:xfrm>
            <a:off x="0" y="838200"/>
            <a:ext cx="3505200" cy="2743200"/>
          </a:xfrm>
        </p:spPr>
        <p:txBody>
          <a:bodyPr/>
          <a:lstStyle/>
          <a:p>
            <a:r>
              <a:rPr lang="en-US" dirty="0" smtClean="0">
                <a:solidFill>
                  <a:schemeClr val="bg1"/>
                </a:solidFill>
              </a:rPr>
              <a:t>“</a:t>
            </a:r>
            <a:r>
              <a:rPr lang="en-US" dirty="0">
                <a:solidFill>
                  <a:schemeClr val="bg1"/>
                </a:solidFill>
              </a:rPr>
              <a:t>High Water Pressure Complicates Arrowhead Tunnels</a:t>
            </a:r>
            <a:r>
              <a:rPr lang="en-US" dirty="0" smtClean="0">
                <a:solidFill>
                  <a:schemeClr val="bg1"/>
                </a:solidFill>
              </a:rPr>
              <a:t>..”</a:t>
            </a:r>
            <a:endParaRPr lang="en-US" dirty="0">
              <a:solidFill>
                <a:schemeClr val="bg1"/>
              </a:solidFill>
            </a:endParaRPr>
          </a:p>
          <a:p>
            <a:pPr>
              <a:buNone/>
            </a:pPr>
            <a:endParaRPr lang="en-US" dirty="0">
              <a:solidFill>
                <a:schemeClr val="bg1"/>
              </a:solidFill>
            </a:endParaRPr>
          </a:p>
        </p:txBody>
      </p:sp>
      <p:pic>
        <p:nvPicPr>
          <p:cNvPr id="7170" name="Picture 2"/>
          <p:cNvPicPr>
            <a:picLocks noChangeAspect="1" noChangeArrowheads="1"/>
          </p:cNvPicPr>
          <p:nvPr/>
        </p:nvPicPr>
        <p:blipFill>
          <a:blip r:embed="rId2"/>
          <a:srcRect/>
          <a:stretch>
            <a:fillRect/>
          </a:stretch>
        </p:blipFill>
        <p:spPr bwMode="auto">
          <a:xfrm>
            <a:off x="4724400" y="1710031"/>
            <a:ext cx="4419600" cy="5147970"/>
          </a:xfrm>
          <a:prstGeom prst="rect">
            <a:avLst/>
          </a:prstGeom>
          <a:noFill/>
          <a:ln w="9525">
            <a:noFill/>
            <a:miter lim="800000"/>
            <a:headEnd/>
            <a:tailEnd/>
          </a:ln>
          <a:effectLst/>
        </p:spPr>
      </p:pic>
      <p:pic>
        <p:nvPicPr>
          <p:cNvPr id="7171" name="Picture 3"/>
          <p:cNvPicPr>
            <a:picLocks noChangeAspect="1" noChangeArrowheads="1"/>
          </p:cNvPicPr>
          <p:nvPr/>
        </p:nvPicPr>
        <p:blipFill>
          <a:blip r:embed="rId3"/>
          <a:srcRect/>
          <a:stretch>
            <a:fillRect/>
          </a:stretch>
        </p:blipFill>
        <p:spPr bwMode="auto">
          <a:xfrm>
            <a:off x="0" y="3429001"/>
            <a:ext cx="4742793" cy="3429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2819400"/>
            <a:ext cx="8229600" cy="1143000"/>
          </a:xfrm>
        </p:spPr>
        <p:txBody>
          <a:bodyPr>
            <a:noAutofit/>
          </a:bodyPr>
          <a:lstStyle/>
          <a:p>
            <a:r>
              <a:rPr lang="en-US" sz="5400" dirty="0" smtClean="0">
                <a:solidFill>
                  <a:schemeClr val="bg1"/>
                </a:solidFill>
                <a:latin typeface="Algerian" pitchFamily="82" charset="0"/>
              </a:rPr>
              <a:t>When </a:t>
            </a:r>
            <a:r>
              <a:rPr lang="en-US" sz="5400" dirty="0">
                <a:solidFill>
                  <a:schemeClr val="bg1"/>
                </a:solidFill>
                <a:latin typeface="Algerian" pitchFamily="82" charset="0"/>
              </a:rPr>
              <a:t>Do Risks Get Mitigated?</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7467600" cy="1143000"/>
          </a:xfrm>
        </p:spPr>
        <p:txBody>
          <a:bodyPr>
            <a:normAutofit fontScale="90000"/>
          </a:bodyPr>
          <a:lstStyle/>
          <a:p>
            <a:r>
              <a:rPr lang="en-US" dirty="0" smtClean="0">
                <a:solidFill>
                  <a:schemeClr val="bg1"/>
                </a:solidFill>
              </a:rPr>
              <a:t/>
            </a:r>
            <a:br>
              <a:rPr lang="en-US" dirty="0" smtClean="0">
                <a:solidFill>
                  <a:schemeClr val="bg1"/>
                </a:solidFill>
              </a:rPr>
            </a:br>
            <a:r>
              <a:rPr lang="en-US" dirty="0" smtClean="0">
                <a:solidFill>
                  <a:schemeClr val="bg1"/>
                </a:solidFill>
              </a:rPr>
              <a:t>Mining Operations..</a:t>
            </a:r>
            <a:br>
              <a:rPr lang="en-US" dirty="0" smtClean="0">
                <a:solidFill>
                  <a:schemeClr val="bg1"/>
                </a:solidFill>
              </a:rPr>
            </a:br>
            <a:endParaRPr lang="en-US" dirty="0">
              <a:solidFill>
                <a:schemeClr val="bg1"/>
              </a:solidFill>
            </a:endParaRPr>
          </a:p>
        </p:txBody>
      </p:sp>
      <p:grpSp>
        <p:nvGrpSpPr>
          <p:cNvPr id="8" name="Group 7"/>
          <p:cNvGrpSpPr/>
          <p:nvPr/>
        </p:nvGrpSpPr>
        <p:grpSpPr>
          <a:xfrm>
            <a:off x="676275" y="838200"/>
            <a:ext cx="8467725" cy="5095875"/>
            <a:chOff x="0" y="1524000"/>
            <a:chExt cx="8467725" cy="5095875"/>
          </a:xfrm>
        </p:grpSpPr>
        <p:pic>
          <p:nvPicPr>
            <p:cNvPr id="2051" name="Picture 3"/>
            <p:cNvPicPr>
              <a:picLocks noChangeAspect="1" noChangeArrowheads="1"/>
            </p:cNvPicPr>
            <p:nvPr/>
          </p:nvPicPr>
          <p:blipFill>
            <a:blip r:embed="rId2"/>
            <a:srcRect/>
            <a:stretch>
              <a:fillRect/>
            </a:stretch>
          </p:blipFill>
          <p:spPr bwMode="auto">
            <a:xfrm>
              <a:off x="3048000" y="3733800"/>
              <a:ext cx="2667000" cy="2886075"/>
            </a:xfrm>
            <a:prstGeom prst="rect">
              <a:avLst/>
            </a:prstGeom>
            <a:noFill/>
            <a:ln w="9525">
              <a:noFill/>
              <a:miter lim="800000"/>
              <a:headEnd/>
              <a:tailEnd/>
            </a:ln>
            <a:effectLst/>
          </p:spPr>
        </p:pic>
        <p:pic>
          <p:nvPicPr>
            <p:cNvPr id="2052" name="Picture 4"/>
            <p:cNvPicPr>
              <a:picLocks noChangeAspect="1" noChangeArrowheads="1"/>
            </p:cNvPicPr>
            <p:nvPr/>
          </p:nvPicPr>
          <p:blipFill>
            <a:blip r:embed="rId3"/>
            <a:srcRect/>
            <a:stretch>
              <a:fillRect/>
            </a:stretch>
          </p:blipFill>
          <p:spPr bwMode="auto">
            <a:xfrm>
              <a:off x="0" y="1600200"/>
              <a:ext cx="3962400" cy="3362325"/>
            </a:xfrm>
            <a:prstGeom prst="rect">
              <a:avLst/>
            </a:prstGeom>
            <a:noFill/>
            <a:ln w="9525">
              <a:noFill/>
              <a:miter lim="800000"/>
              <a:headEnd/>
              <a:tailEnd/>
            </a:ln>
            <a:effectLst/>
          </p:spPr>
        </p:pic>
        <p:pic>
          <p:nvPicPr>
            <p:cNvPr id="2053" name="Picture 5"/>
            <p:cNvPicPr>
              <a:picLocks noChangeAspect="1" noChangeArrowheads="1"/>
            </p:cNvPicPr>
            <p:nvPr/>
          </p:nvPicPr>
          <p:blipFill>
            <a:blip r:embed="rId4"/>
            <a:srcRect/>
            <a:stretch>
              <a:fillRect/>
            </a:stretch>
          </p:blipFill>
          <p:spPr bwMode="auto">
            <a:xfrm>
              <a:off x="5029200" y="1524000"/>
              <a:ext cx="3438525" cy="3362325"/>
            </a:xfrm>
            <a:prstGeom prst="rect">
              <a:avLst/>
            </a:prstGeom>
            <a:noFill/>
            <a:ln w="9525">
              <a:noFill/>
              <a:miter lim="800000"/>
              <a:headEnd/>
              <a:tailEnd/>
            </a:ln>
            <a:effectLst/>
          </p:spPr>
        </p:pic>
      </p:grpSp>
      <p:sp>
        <p:nvSpPr>
          <p:cNvPr id="9" name="Rectangle 8"/>
          <p:cNvSpPr/>
          <p:nvPr/>
        </p:nvSpPr>
        <p:spPr>
          <a:xfrm>
            <a:off x="0" y="5103674"/>
            <a:ext cx="4572000" cy="1631216"/>
          </a:xfrm>
          <a:prstGeom prst="rect">
            <a:avLst/>
          </a:prstGeom>
        </p:spPr>
        <p:txBody>
          <a:bodyPr>
            <a:spAutoFit/>
          </a:bodyPr>
          <a:lstStyle/>
          <a:p>
            <a:endParaRPr lang="en-US" sz="2000" dirty="0" smtClean="0">
              <a:solidFill>
                <a:schemeClr val="bg1"/>
              </a:solidFill>
            </a:endParaRPr>
          </a:p>
          <a:p>
            <a:r>
              <a:rPr lang="en-US" sz="2000" b="1" dirty="0" smtClean="0">
                <a:solidFill>
                  <a:schemeClr val="bg1"/>
                </a:solidFill>
              </a:rPr>
              <a:t>Open Pits transitioning to</a:t>
            </a:r>
          </a:p>
          <a:p>
            <a:r>
              <a:rPr lang="en-US" sz="2000" b="1" dirty="0" smtClean="0">
                <a:solidFill>
                  <a:schemeClr val="bg1"/>
                </a:solidFill>
              </a:rPr>
              <a:t>Underground mines.. exploiting lodes to depth and reducing environmental footprints</a:t>
            </a:r>
            <a:endParaRPr lang="en-US" sz="2000" dirty="0">
              <a:solidFill>
                <a:schemeClr val="bg1"/>
              </a:solidFill>
            </a:endParaRP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chemeClr val="bg1"/>
                </a:solidFill>
                <a:latin typeface="Algerian" pitchFamily="82" charset="0"/>
              </a:rPr>
              <a:t>In </a:t>
            </a:r>
            <a:r>
              <a:rPr lang="en-US" dirty="0">
                <a:solidFill>
                  <a:schemeClr val="bg1"/>
                </a:solidFill>
                <a:latin typeface="Algerian" pitchFamily="82" charset="0"/>
              </a:rPr>
              <a:t>Studying the Regional </a:t>
            </a:r>
            <a:r>
              <a:rPr lang="en-US" dirty="0" smtClean="0">
                <a:solidFill>
                  <a:schemeClr val="bg1"/>
                </a:solidFill>
                <a:latin typeface="Algerian" pitchFamily="82" charset="0"/>
              </a:rPr>
              <a:t>Geology</a:t>
            </a:r>
            <a:endParaRPr lang="en-US" dirty="0">
              <a:solidFill>
                <a:schemeClr val="bg1"/>
              </a:solidFill>
              <a:latin typeface="Algerian" pitchFamily="82" charset="0"/>
            </a:endParaRPr>
          </a:p>
        </p:txBody>
      </p:sp>
      <p:sp>
        <p:nvSpPr>
          <p:cNvPr id="3" name="Content Placeholder 2"/>
          <p:cNvSpPr>
            <a:spLocks noGrp="1"/>
          </p:cNvSpPr>
          <p:nvPr>
            <p:ph idx="1"/>
          </p:nvPr>
        </p:nvSpPr>
        <p:spPr>
          <a:xfrm>
            <a:off x="5334000" y="4038600"/>
            <a:ext cx="3810000" cy="2819400"/>
          </a:xfrm>
        </p:spPr>
        <p:txBody>
          <a:bodyPr>
            <a:normAutofit fontScale="85000" lnSpcReduction="10000"/>
          </a:bodyPr>
          <a:lstStyle/>
          <a:p>
            <a:r>
              <a:rPr lang="en-US" dirty="0" smtClean="0">
                <a:solidFill>
                  <a:schemeClr val="bg1"/>
                </a:solidFill>
              </a:rPr>
              <a:t>Benefit from the experience of others..–Same/similar rock–Same/similar needs–Much of the early work can be done from behind the desk</a:t>
            </a:r>
            <a:endParaRPr lang="en-US" dirty="0">
              <a:solidFill>
                <a:schemeClr val="bg1"/>
              </a:solidFill>
            </a:endParaRPr>
          </a:p>
        </p:txBody>
      </p:sp>
      <p:sp>
        <p:nvSpPr>
          <p:cNvPr id="4" name="Rectangle 3"/>
          <p:cNvSpPr/>
          <p:nvPr/>
        </p:nvSpPr>
        <p:spPr>
          <a:xfrm>
            <a:off x="0" y="2743200"/>
            <a:ext cx="4572000" cy="400110"/>
          </a:xfrm>
          <a:prstGeom prst="rect">
            <a:avLst/>
          </a:prstGeom>
        </p:spPr>
        <p:txBody>
          <a:bodyPr>
            <a:spAutoFit/>
          </a:bodyPr>
          <a:lstStyle/>
          <a:p>
            <a:r>
              <a:rPr lang="en-US" sz="2000" dirty="0" smtClean="0">
                <a:solidFill>
                  <a:schemeClr val="bg1"/>
                </a:solidFill>
              </a:rPr>
              <a:t>Putting the Site in Context..</a:t>
            </a:r>
            <a:endParaRPr lang="en-US" sz="2000" dirty="0">
              <a:solidFill>
                <a:schemeClr val="bg1"/>
              </a:solidFill>
            </a:endParaRPr>
          </a:p>
        </p:txBody>
      </p:sp>
      <p:pic>
        <p:nvPicPr>
          <p:cNvPr id="8194" name="Picture 2"/>
          <p:cNvPicPr>
            <a:picLocks noChangeAspect="1" noChangeArrowheads="1"/>
          </p:cNvPicPr>
          <p:nvPr/>
        </p:nvPicPr>
        <p:blipFill>
          <a:blip r:embed="rId2"/>
          <a:srcRect/>
          <a:stretch>
            <a:fillRect/>
          </a:stretch>
        </p:blipFill>
        <p:spPr bwMode="auto">
          <a:xfrm>
            <a:off x="381000" y="1676400"/>
            <a:ext cx="7486650" cy="857250"/>
          </a:xfrm>
          <a:prstGeom prst="rect">
            <a:avLst/>
          </a:prstGeom>
          <a:noFill/>
          <a:ln w="9525">
            <a:noFill/>
            <a:miter lim="800000"/>
            <a:headEnd/>
            <a:tailEnd/>
          </a:ln>
          <a:effectLst/>
        </p:spPr>
      </p:pic>
      <p:pic>
        <p:nvPicPr>
          <p:cNvPr id="8195" name="Picture 3"/>
          <p:cNvPicPr>
            <a:picLocks noChangeAspect="1" noChangeArrowheads="1"/>
          </p:cNvPicPr>
          <p:nvPr/>
        </p:nvPicPr>
        <p:blipFill>
          <a:blip r:embed="rId3"/>
          <a:srcRect/>
          <a:stretch>
            <a:fillRect/>
          </a:stretch>
        </p:blipFill>
        <p:spPr bwMode="auto">
          <a:xfrm>
            <a:off x="4774842" y="2425521"/>
            <a:ext cx="3886200" cy="1228725"/>
          </a:xfrm>
          <a:prstGeom prst="rect">
            <a:avLst/>
          </a:prstGeom>
          <a:noFill/>
          <a:ln w="9525">
            <a:noFill/>
            <a:miter lim="800000"/>
            <a:headEnd/>
            <a:tailEnd/>
          </a:ln>
          <a:effectLst/>
        </p:spPr>
      </p:pic>
      <p:pic>
        <p:nvPicPr>
          <p:cNvPr id="8196" name="Picture 4"/>
          <p:cNvPicPr>
            <a:picLocks noChangeAspect="1" noChangeArrowheads="1"/>
          </p:cNvPicPr>
          <p:nvPr/>
        </p:nvPicPr>
        <p:blipFill>
          <a:blip r:embed="rId4"/>
          <a:srcRect/>
          <a:stretch>
            <a:fillRect/>
          </a:stretch>
        </p:blipFill>
        <p:spPr bwMode="auto">
          <a:xfrm>
            <a:off x="0" y="4324350"/>
            <a:ext cx="5248275" cy="253365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chemeClr val="bg1"/>
                </a:solidFill>
                <a:latin typeface="Algerian" pitchFamily="82" charset="0"/>
              </a:rPr>
              <a:t>In </a:t>
            </a:r>
            <a:r>
              <a:rPr lang="en-US" dirty="0">
                <a:solidFill>
                  <a:schemeClr val="bg1"/>
                </a:solidFill>
                <a:latin typeface="Algerian" pitchFamily="82" charset="0"/>
              </a:rPr>
              <a:t>Scoping the Site Investigation (SI)</a:t>
            </a:r>
          </a:p>
        </p:txBody>
      </p:sp>
      <p:sp>
        <p:nvSpPr>
          <p:cNvPr id="3" name="Content Placeholder 2"/>
          <p:cNvSpPr>
            <a:spLocks noGrp="1"/>
          </p:cNvSpPr>
          <p:nvPr>
            <p:ph idx="1"/>
          </p:nvPr>
        </p:nvSpPr>
        <p:spPr>
          <a:xfrm>
            <a:off x="457200" y="2057400"/>
            <a:ext cx="8229600" cy="4525963"/>
          </a:xfrm>
        </p:spPr>
        <p:txBody>
          <a:bodyPr>
            <a:normAutofit fontScale="92500" lnSpcReduction="20000"/>
          </a:bodyPr>
          <a:lstStyle/>
          <a:p>
            <a:r>
              <a:rPr lang="en-US" dirty="0" smtClean="0">
                <a:solidFill>
                  <a:schemeClr val="bg1"/>
                </a:solidFill>
              </a:rPr>
              <a:t>Mixed-scale </a:t>
            </a:r>
            <a:r>
              <a:rPr lang="en-US" dirty="0">
                <a:solidFill>
                  <a:schemeClr val="bg1"/>
                </a:solidFill>
              </a:rPr>
              <a:t>data sets.. </a:t>
            </a:r>
            <a:endParaRPr lang="en-US" dirty="0" smtClean="0">
              <a:solidFill>
                <a:schemeClr val="bg1"/>
              </a:solidFill>
            </a:endParaRPr>
          </a:p>
          <a:p>
            <a:r>
              <a:rPr lang="en-US" dirty="0" smtClean="0">
                <a:solidFill>
                  <a:schemeClr val="bg1"/>
                </a:solidFill>
              </a:rPr>
              <a:t>experience needed</a:t>
            </a:r>
          </a:p>
          <a:p>
            <a:r>
              <a:rPr lang="en-US" dirty="0" smtClean="0">
                <a:solidFill>
                  <a:schemeClr val="bg1"/>
                </a:solidFill>
              </a:rPr>
              <a:t>Field </a:t>
            </a:r>
            <a:r>
              <a:rPr lang="en-US" dirty="0">
                <a:solidFill>
                  <a:schemeClr val="bg1"/>
                </a:solidFill>
              </a:rPr>
              <a:t>Investigation.. </a:t>
            </a:r>
            <a:endParaRPr lang="en-US" dirty="0" smtClean="0">
              <a:solidFill>
                <a:schemeClr val="bg1"/>
              </a:solidFill>
            </a:endParaRPr>
          </a:p>
          <a:p>
            <a:pPr>
              <a:buNone/>
            </a:pPr>
            <a:r>
              <a:rPr lang="en-US" dirty="0">
                <a:solidFill>
                  <a:schemeClr val="bg1"/>
                </a:solidFill>
              </a:rPr>
              <a:t>	</a:t>
            </a:r>
            <a:r>
              <a:rPr lang="en-US" dirty="0" smtClean="0">
                <a:solidFill>
                  <a:schemeClr val="bg1"/>
                </a:solidFill>
              </a:rPr>
              <a:t>	–Exposures</a:t>
            </a:r>
          </a:p>
          <a:p>
            <a:pPr>
              <a:buNone/>
            </a:pPr>
            <a:r>
              <a:rPr lang="en-US" dirty="0">
                <a:solidFill>
                  <a:schemeClr val="bg1"/>
                </a:solidFill>
              </a:rPr>
              <a:t>	</a:t>
            </a:r>
            <a:r>
              <a:rPr lang="en-US" dirty="0" smtClean="0">
                <a:solidFill>
                  <a:schemeClr val="bg1"/>
                </a:solidFill>
              </a:rPr>
              <a:t>	–Geophysics</a:t>
            </a:r>
          </a:p>
          <a:p>
            <a:pPr>
              <a:buNone/>
            </a:pPr>
            <a:r>
              <a:rPr lang="en-US" dirty="0">
                <a:solidFill>
                  <a:schemeClr val="bg1"/>
                </a:solidFill>
              </a:rPr>
              <a:t>	</a:t>
            </a:r>
            <a:r>
              <a:rPr lang="en-US" dirty="0" smtClean="0">
                <a:solidFill>
                  <a:schemeClr val="bg1"/>
                </a:solidFill>
              </a:rPr>
              <a:t>	–Boreholes</a:t>
            </a:r>
          </a:p>
          <a:p>
            <a:pPr>
              <a:buNone/>
            </a:pPr>
            <a:r>
              <a:rPr lang="en-US" dirty="0">
                <a:solidFill>
                  <a:schemeClr val="bg1"/>
                </a:solidFill>
              </a:rPr>
              <a:t>	</a:t>
            </a:r>
            <a:r>
              <a:rPr lang="en-US" dirty="0" smtClean="0">
                <a:solidFill>
                  <a:schemeClr val="bg1"/>
                </a:solidFill>
              </a:rPr>
              <a:t>	–Testing </a:t>
            </a:r>
          </a:p>
          <a:p>
            <a:pPr>
              <a:buNone/>
            </a:pPr>
            <a:r>
              <a:rPr lang="en-US" dirty="0">
                <a:solidFill>
                  <a:schemeClr val="bg1"/>
                </a:solidFill>
              </a:rPr>
              <a:t>	</a:t>
            </a:r>
            <a:r>
              <a:rPr lang="en-US" dirty="0" smtClean="0">
                <a:solidFill>
                  <a:schemeClr val="bg1"/>
                </a:solidFill>
              </a:rPr>
              <a:t>		•Field</a:t>
            </a:r>
          </a:p>
          <a:p>
            <a:pPr>
              <a:buNone/>
            </a:pPr>
            <a:r>
              <a:rPr lang="en-US" dirty="0">
                <a:solidFill>
                  <a:schemeClr val="bg1"/>
                </a:solidFill>
              </a:rPr>
              <a:t>	</a:t>
            </a:r>
            <a:r>
              <a:rPr lang="en-US" dirty="0" smtClean="0">
                <a:solidFill>
                  <a:schemeClr val="bg1"/>
                </a:solidFill>
              </a:rPr>
              <a:t>		•Lab</a:t>
            </a:r>
            <a:endParaRPr lang="en-US" dirty="0">
              <a:solidFill>
                <a:schemeClr val="bg1"/>
              </a:solidFill>
            </a:endParaRP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chemeClr val="bg1"/>
                </a:solidFill>
                <a:latin typeface="Algerian" pitchFamily="82" charset="0"/>
              </a:rPr>
              <a:t>Characterizing </a:t>
            </a:r>
            <a:r>
              <a:rPr lang="en-US" dirty="0">
                <a:solidFill>
                  <a:schemeClr val="bg1"/>
                </a:solidFill>
                <a:latin typeface="Algerian" pitchFamily="82" charset="0"/>
              </a:rPr>
              <a:t>Subsurface Site</a:t>
            </a:r>
          </a:p>
        </p:txBody>
      </p:sp>
      <p:sp>
        <p:nvSpPr>
          <p:cNvPr id="3" name="Content Placeholder 2"/>
          <p:cNvSpPr>
            <a:spLocks noGrp="1"/>
          </p:cNvSpPr>
          <p:nvPr>
            <p:ph idx="1"/>
          </p:nvPr>
        </p:nvSpPr>
        <p:spPr/>
        <p:txBody>
          <a:bodyPr>
            <a:normAutofit fontScale="70000" lnSpcReduction="20000"/>
          </a:bodyPr>
          <a:lstStyle/>
          <a:p>
            <a:r>
              <a:rPr lang="en-US" dirty="0" smtClean="0">
                <a:solidFill>
                  <a:schemeClr val="bg1"/>
                </a:solidFill>
              </a:rPr>
              <a:t>3-D </a:t>
            </a:r>
            <a:r>
              <a:rPr lang="en-US" dirty="0">
                <a:solidFill>
                  <a:schemeClr val="bg1"/>
                </a:solidFill>
              </a:rPr>
              <a:t>Geo-Models</a:t>
            </a:r>
          </a:p>
          <a:p>
            <a:pPr>
              <a:buNone/>
            </a:pPr>
            <a:r>
              <a:rPr lang="en-US" dirty="0" smtClean="0">
                <a:solidFill>
                  <a:schemeClr val="bg1"/>
                </a:solidFill>
              </a:rPr>
              <a:t>		–</a:t>
            </a:r>
            <a:r>
              <a:rPr lang="en-US" dirty="0">
                <a:solidFill>
                  <a:schemeClr val="bg1"/>
                </a:solidFill>
              </a:rPr>
              <a:t>From </a:t>
            </a:r>
            <a:r>
              <a:rPr lang="en-US" dirty="0" smtClean="0">
                <a:solidFill>
                  <a:schemeClr val="bg1"/>
                </a:solidFill>
              </a:rPr>
              <a:t>cms to </a:t>
            </a:r>
            <a:r>
              <a:rPr lang="en-US" dirty="0">
                <a:solidFill>
                  <a:schemeClr val="bg1"/>
                </a:solidFill>
              </a:rPr>
              <a:t>kms</a:t>
            </a:r>
          </a:p>
          <a:p>
            <a:pPr>
              <a:buNone/>
            </a:pPr>
            <a:r>
              <a:rPr lang="en-US" dirty="0" smtClean="0">
                <a:solidFill>
                  <a:schemeClr val="bg1"/>
                </a:solidFill>
              </a:rPr>
              <a:t>		–</a:t>
            </a:r>
            <a:r>
              <a:rPr lang="en-US" dirty="0">
                <a:solidFill>
                  <a:schemeClr val="bg1"/>
                </a:solidFill>
              </a:rPr>
              <a:t>Basis of Design..</a:t>
            </a:r>
          </a:p>
          <a:p>
            <a:r>
              <a:rPr lang="en-US" b="1" dirty="0" smtClean="0">
                <a:solidFill>
                  <a:schemeClr val="bg1"/>
                </a:solidFill>
              </a:rPr>
              <a:t>Conditions;</a:t>
            </a:r>
          </a:p>
          <a:p>
            <a:pPr>
              <a:buNone/>
            </a:pPr>
            <a:r>
              <a:rPr lang="en-US" b="1" dirty="0">
                <a:solidFill>
                  <a:schemeClr val="bg1"/>
                </a:solidFill>
              </a:rPr>
              <a:t>	</a:t>
            </a:r>
            <a:r>
              <a:rPr lang="en-US" b="1" dirty="0" smtClean="0">
                <a:solidFill>
                  <a:schemeClr val="bg1"/>
                </a:solidFill>
              </a:rPr>
              <a:t>	 </a:t>
            </a:r>
            <a:r>
              <a:rPr lang="en-US" b="1" dirty="0">
                <a:solidFill>
                  <a:schemeClr val="bg1"/>
                </a:solidFill>
              </a:rPr>
              <a:t>dry, damp, wet, massive, hard, stratified, seamy, schistose, jointed, </a:t>
            </a:r>
            <a:r>
              <a:rPr lang="en-US" b="1" dirty="0" smtClean="0">
                <a:solidFill>
                  <a:schemeClr val="bg1"/>
                </a:solidFill>
              </a:rPr>
              <a:t> blocky</a:t>
            </a:r>
            <a:r>
              <a:rPr lang="en-US" b="1" dirty="0">
                <a:solidFill>
                  <a:schemeClr val="bg1"/>
                </a:solidFill>
              </a:rPr>
              <a:t>, crushed, soil-like..</a:t>
            </a:r>
          </a:p>
          <a:p>
            <a:r>
              <a:rPr lang="en-US" dirty="0">
                <a:solidFill>
                  <a:schemeClr val="bg1"/>
                </a:solidFill>
              </a:rPr>
              <a:t>•</a:t>
            </a:r>
            <a:r>
              <a:rPr lang="en-US" b="1" dirty="0" smtClean="0">
                <a:solidFill>
                  <a:schemeClr val="bg1"/>
                </a:solidFill>
              </a:rPr>
              <a:t>Behaviors;</a:t>
            </a:r>
          </a:p>
          <a:p>
            <a:pPr>
              <a:buNone/>
            </a:pPr>
            <a:r>
              <a:rPr lang="en-US" b="1" dirty="0">
                <a:solidFill>
                  <a:schemeClr val="bg1"/>
                </a:solidFill>
              </a:rPr>
              <a:t>	</a:t>
            </a:r>
            <a:r>
              <a:rPr lang="en-US" b="1" dirty="0" smtClean="0">
                <a:solidFill>
                  <a:schemeClr val="bg1"/>
                </a:solidFill>
              </a:rPr>
              <a:t>	 </a:t>
            </a:r>
            <a:r>
              <a:rPr lang="en-US" b="1" dirty="0">
                <a:solidFill>
                  <a:schemeClr val="bg1"/>
                </a:solidFill>
              </a:rPr>
              <a:t>raveling, running, flowing, squeezing, swelling, spalling, </a:t>
            </a:r>
            <a:r>
              <a:rPr lang="en-US" b="1" dirty="0" smtClean="0">
                <a:solidFill>
                  <a:schemeClr val="bg1"/>
                </a:solidFill>
              </a:rPr>
              <a:t>rock burst</a:t>
            </a:r>
            <a:r>
              <a:rPr lang="en-US" b="1" dirty="0">
                <a:solidFill>
                  <a:schemeClr val="bg1"/>
                </a:solidFill>
              </a:rPr>
              <a:t>..</a:t>
            </a:r>
          </a:p>
          <a:p>
            <a:r>
              <a:rPr lang="en-US" dirty="0" smtClean="0">
                <a:solidFill>
                  <a:schemeClr val="bg1"/>
                </a:solidFill>
              </a:rPr>
              <a:t>–</a:t>
            </a:r>
            <a:r>
              <a:rPr lang="en-US" dirty="0">
                <a:solidFill>
                  <a:schemeClr val="bg1"/>
                </a:solidFill>
              </a:rPr>
              <a:t>Deciding between options..</a:t>
            </a:r>
          </a:p>
          <a:p>
            <a:pPr>
              <a:buNone/>
            </a:pPr>
            <a:r>
              <a:rPr lang="en-US" dirty="0" smtClean="0">
                <a:solidFill>
                  <a:schemeClr val="bg1"/>
                </a:solidFill>
              </a:rPr>
              <a:t>		•</a:t>
            </a:r>
            <a:r>
              <a:rPr lang="en-US" dirty="0">
                <a:solidFill>
                  <a:schemeClr val="bg1"/>
                </a:solidFill>
              </a:rPr>
              <a:t>Siting</a:t>
            </a:r>
          </a:p>
          <a:p>
            <a:pPr>
              <a:buNone/>
            </a:pPr>
            <a:r>
              <a:rPr lang="en-US" dirty="0" smtClean="0">
                <a:solidFill>
                  <a:schemeClr val="bg1"/>
                </a:solidFill>
              </a:rPr>
              <a:t>		•</a:t>
            </a:r>
            <a:r>
              <a:rPr lang="en-US" dirty="0">
                <a:solidFill>
                  <a:schemeClr val="bg1"/>
                </a:solidFill>
              </a:rPr>
              <a:t>Design</a:t>
            </a:r>
          </a:p>
          <a:p>
            <a:pPr>
              <a:buNone/>
            </a:pPr>
            <a:r>
              <a:rPr lang="en-US" dirty="0" smtClean="0">
                <a:solidFill>
                  <a:schemeClr val="bg1"/>
                </a:solidFill>
              </a:rPr>
              <a:t>		•</a:t>
            </a:r>
            <a:r>
              <a:rPr lang="en-US" dirty="0">
                <a:solidFill>
                  <a:schemeClr val="bg1"/>
                </a:solidFill>
              </a:rPr>
              <a:t>Construction </a:t>
            </a:r>
          </a:p>
          <a:p>
            <a:endParaRPr lang="en-US" dirty="0">
              <a:solidFill>
                <a:schemeClr val="bg1"/>
              </a:solidFill>
            </a:endParaRPr>
          </a:p>
        </p:txBody>
      </p:sp>
      <p:pic>
        <p:nvPicPr>
          <p:cNvPr id="1026" name="Picture 2"/>
          <p:cNvPicPr>
            <a:picLocks noChangeAspect="1" noChangeArrowheads="1"/>
          </p:cNvPicPr>
          <p:nvPr/>
        </p:nvPicPr>
        <p:blipFill>
          <a:blip r:embed="rId3"/>
          <a:srcRect/>
          <a:stretch>
            <a:fillRect/>
          </a:stretch>
        </p:blipFill>
        <p:spPr bwMode="auto">
          <a:xfrm>
            <a:off x="5486400" y="838200"/>
            <a:ext cx="3657600" cy="2057400"/>
          </a:xfrm>
          <a:prstGeom prst="rect">
            <a:avLst/>
          </a:prstGeom>
          <a:noFill/>
          <a:ln w="9525">
            <a:noFill/>
            <a:miter lim="800000"/>
            <a:headEnd/>
            <a:tailEnd/>
          </a:ln>
          <a:effectLst/>
        </p:spPr>
      </p:pic>
      <p:pic>
        <p:nvPicPr>
          <p:cNvPr id="1027" name="Picture 3"/>
          <p:cNvPicPr>
            <a:picLocks noChangeAspect="1" noChangeArrowheads="1"/>
          </p:cNvPicPr>
          <p:nvPr/>
        </p:nvPicPr>
        <p:blipFill>
          <a:blip r:embed="rId4"/>
          <a:srcRect/>
          <a:stretch>
            <a:fillRect/>
          </a:stretch>
        </p:blipFill>
        <p:spPr bwMode="auto">
          <a:xfrm>
            <a:off x="4455757" y="4495800"/>
            <a:ext cx="4688244" cy="23622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04800"/>
            <a:ext cx="8229600" cy="1143000"/>
          </a:xfrm>
        </p:spPr>
        <p:txBody>
          <a:bodyPr>
            <a:normAutofit fontScale="90000"/>
          </a:bodyPr>
          <a:lstStyle/>
          <a:p>
            <a:r>
              <a:rPr lang="en-US" dirty="0" smtClean="0">
                <a:solidFill>
                  <a:schemeClr val="bg1"/>
                </a:solidFill>
                <a:latin typeface="Algerian" pitchFamily="82" charset="0"/>
              </a:rPr>
              <a:t>Design &amp; Specify for Geo-Diversity</a:t>
            </a:r>
            <a:endParaRPr lang="en-US" dirty="0">
              <a:solidFill>
                <a:schemeClr val="bg1"/>
              </a:solidFill>
              <a:latin typeface="Algerian" pitchFamily="82" charset="0"/>
            </a:endParaRPr>
          </a:p>
        </p:txBody>
      </p:sp>
      <p:sp>
        <p:nvSpPr>
          <p:cNvPr id="3" name="Content Placeholder 2"/>
          <p:cNvSpPr>
            <a:spLocks noGrp="1"/>
          </p:cNvSpPr>
          <p:nvPr>
            <p:ph idx="1"/>
          </p:nvPr>
        </p:nvSpPr>
        <p:spPr>
          <a:xfrm>
            <a:off x="457200" y="1600201"/>
            <a:ext cx="4495800" cy="3124200"/>
          </a:xfrm>
        </p:spPr>
        <p:txBody>
          <a:bodyPr>
            <a:normAutofit/>
          </a:bodyPr>
          <a:lstStyle/>
          <a:p>
            <a:r>
              <a:rPr lang="en-US" dirty="0" smtClean="0">
                <a:solidFill>
                  <a:schemeClr val="bg1"/>
                </a:solidFill>
              </a:rPr>
              <a:t>Plan </a:t>
            </a:r>
            <a:r>
              <a:rPr lang="en-US" dirty="0">
                <a:solidFill>
                  <a:schemeClr val="bg1"/>
                </a:solidFill>
              </a:rPr>
              <a:t>for Variation.. </a:t>
            </a:r>
          </a:p>
          <a:p>
            <a:pPr>
              <a:buNone/>
            </a:pPr>
            <a:r>
              <a:rPr lang="en-US" dirty="0">
                <a:solidFill>
                  <a:schemeClr val="bg1"/>
                </a:solidFill>
              </a:rPr>
              <a:t>	</a:t>
            </a:r>
            <a:r>
              <a:rPr lang="en-US" dirty="0" smtClean="0">
                <a:solidFill>
                  <a:schemeClr val="bg1"/>
                </a:solidFill>
              </a:rPr>
              <a:t>	–</a:t>
            </a:r>
            <a:r>
              <a:rPr lang="en-US" dirty="0">
                <a:solidFill>
                  <a:schemeClr val="bg1"/>
                </a:solidFill>
              </a:rPr>
              <a:t>Geologic Uncertainties</a:t>
            </a:r>
          </a:p>
          <a:p>
            <a:pPr>
              <a:buNone/>
            </a:pPr>
            <a:r>
              <a:rPr lang="en-US" dirty="0" smtClean="0">
                <a:solidFill>
                  <a:schemeClr val="bg1"/>
                </a:solidFill>
              </a:rPr>
              <a:t>		–</a:t>
            </a:r>
            <a:r>
              <a:rPr lang="en-US" dirty="0">
                <a:solidFill>
                  <a:schemeClr val="bg1"/>
                </a:solidFill>
              </a:rPr>
              <a:t>Design &amp; Construction Changes</a:t>
            </a:r>
          </a:p>
          <a:p>
            <a:pPr>
              <a:buNone/>
            </a:pPr>
            <a:endParaRPr lang="en-US" dirty="0">
              <a:solidFill>
                <a:schemeClr val="bg1"/>
              </a:solidFill>
            </a:endParaRPr>
          </a:p>
          <a:p>
            <a:endParaRPr lang="en-US" dirty="0">
              <a:solidFill>
                <a:schemeClr val="bg1"/>
              </a:solidFill>
            </a:endParaRPr>
          </a:p>
        </p:txBody>
      </p:sp>
      <p:sp>
        <p:nvSpPr>
          <p:cNvPr id="4" name="Rectangle 3"/>
          <p:cNvSpPr/>
          <p:nvPr/>
        </p:nvSpPr>
        <p:spPr>
          <a:xfrm>
            <a:off x="6400800" y="2810470"/>
            <a:ext cx="1447800" cy="923330"/>
          </a:xfrm>
          <a:prstGeom prst="rect">
            <a:avLst/>
          </a:prstGeom>
        </p:spPr>
        <p:txBody>
          <a:bodyPr wrap="square">
            <a:spAutoFit/>
          </a:bodyPr>
          <a:lstStyle/>
          <a:p>
            <a:pPr algn="ctr"/>
            <a:r>
              <a:rPr lang="en-US" b="1" dirty="0" smtClean="0">
                <a:solidFill>
                  <a:schemeClr val="bg1"/>
                </a:solidFill>
              </a:rPr>
              <a:t>Many Designs..One Tunnel</a:t>
            </a:r>
          </a:p>
        </p:txBody>
      </p:sp>
      <p:pic>
        <p:nvPicPr>
          <p:cNvPr id="2050" name="Picture 2"/>
          <p:cNvPicPr>
            <a:picLocks noChangeAspect="1" noChangeArrowheads="1"/>
          </p:cNvPicPr>
          <p:nvPr/>
        </p:nvPicPr>
        <p:blipFill>
          <a:blip r:embed="rId2"/>
          <a:srcRect/>
          <a:stretch>
            <a:fillRect/>
          </a:stretch>
        </p:blipFill>
        <p:spPr bwMode="auto">
          <a:xfrm>
            <a:off x="4593330" y="2650767"/>
            <a:ext cx="1809750" cy="1543050"/>
          </a:xfrm>
          <a:prstGeom prst="rect">
            <a:avLst/>
          </a:prstGeom>
          <a:noFill/>
          <a:ln w="9525">
            <a:noFill/>
            <a:miter lim="800000"/>
            <a:headEnd/>
            <a:tailEnd/>
          </a:ln>
          <a:effectLst/>
        </p:spPr>
      </p:pic>
      <p:pic>
        <p:nvPicPr>
          <p:cNvPr id="2051" name="Picture 3"/>
          <p:cNvPicPr>
            <a:picLocks noChangeAspect="1" noChangeArrowheads="1"/>
          </p:cNvPicPr>
          <p:nvPr/>
        </p:nvPicPr>
        <p:blipFill>
          <a:blip r:embed="rId3"/>
          <a:srcRect/>
          <a:stretch>
            <a:fillRect/>
          </a:stretch>
        </p:blipFill>
        <p:spPr bwMode="auto">
          <a:xfrm>
            <a:off x="5648325" y="1076325"/>
            <a:ext cx="2838450" cy="1600200"/>
          </a:xfrm>
          <a:prstGeom prst="rect">
            <a:avLst/>
          </a:prstGeom>
          <a:noFill/>
          <a:ln w="9525">
            <a:noFill/>
            <a:miter lim="800000"/>
            <a:headEnd/>
            <a:tailEnd/>
          </a:ln>
          <a:effectLst/>
        </p:spPr>
      </p:pic>
      <p:pic>
        <p:nvPicPr>
          <p:cNvPr id="2052" name="Picture 4"/>
          <p:cNvPicPr>
            <a:picLocks noChangeAspect="1" noChangeArrowheads="1"/>
          </p:cNvPicPr>
          <p:nvPr/>
        </p:nvPicPr>
        <p:blipFill>
          <a:blip r:embed="rId4"/>
          <a:srcRect/>
          <a:stretch>
            <a:fillRect/>
          </a:stretch>
        </p:blipFill>
        <p:spPr bwMode="auto">
          <a:xfrm>
            <a:off x="6042204" y="3920409"/>
            <a:ext cx="1943100" cy="1247775"/>
          </a:xfrm>
          <a:prstGeom prst="rect">
            <a:avLst/>
          </a:prstGeom>
          <a:noFill/>
          <a:ln w="9525">
            <a:noFill/>
            <a:miter lim="800000"/>
            <a:headEnd/>
            <a:tailEnd/>
          </a:ln>
          <a:effectLst/>
        </p:spPr>
      </p:pic>
      <p:pic>
        <p:nvPicPr>
          <p:cNvPr id="2053" name="Picture 5"/>
          <p:cNvPicPr>
            <a:picLocks noChangeAspect="1" noChangeArrowheads="1"/>
          </p:cNvPicPr>
          <p:nvPr/>
        </p:nvPicPr>
        <p:blipFill>
          <a:blip r:embed="rId5"/>
          <a:srcRect/>
          <a:stretch>
            <a:fillRect/>
          </a:stretch>
        </p:blipFill>
        <p:spPr bwMode="auto">
          <a:xfrm>
            <a:off x="7934325" y="2676525"/>
            <a:ext cx="1285875" cy="1504950"/>
          </a:xfrm>
          <a:prstGeom prst="rect">
            <a:avLst/>
          </a:prstGeom>
          <a:noFill/>
          <a:ln w="9525">
            <a:noFill/>
            <a:miter lim="800000"/>
            <a:headEnd/>
            <a:tailEnd/>
          </a:ln>
          <a:effectLst/>
        </p:spPr>
      </p:pic>
      <p:grpSp>
        <p:nvGrpSpPr>
          <p:cNvPr id="12" name="Group 11"/>
          <p:cNvGrpSpPr/>
          <p:nvPr/>
        </p:nvGrpSpPr>
        <p:grpSpPr>
          <a:xfrm>
            <a:off x="4657725" y="5114925"/>
            <a:ext cx="4505325" cy="1743075"/>
            <a:chOff x="4953000" y="4343400"/>
            <a:chExt cx="4505325" cy="1743075"/>
          </a:xfrm>
        </p:grpSpPr>
        <p:pic>
          <p:nvPicPr>
            <p:cNvPr id="2054" name="Picture 6"/>
            <p:cNvPicPr>
              <a:picLocks noChangeAspect="1" noChangeArrowheads="1"/>
            </p:cNvPicPr>
            <p:nvPr/>
          </p:nvPicPr>
          <p:blipFill>
            <a:blip r:embed="rId6"/>
            <a:srcRect/>
            <a:stretch>
              <a:fillRect/>
            </a:stretch>
          </p:blipFill>
          <p:spPr bwMode="auto">
            <a:xfrm>
              <a:off x="4953000" y="4343400"/>
              <a:ext cx="4505325" cy="1323975"/>
            </a:xfrm>
            <a:prstGeom prst="rect">
              <a:avLst/>
            </a:prstGeom>
            <a:noFill/>
            <a:ln w="9525">
              <a:noFill/>
              <a:miter lim="800000"/>
              <a:headEnd/>
              <a:tailEnd/>
            </a:ln>
            <a:effectLst/>
          </p:spPr>
        </p:pic>
        <p:pic>
          <p:nvPicPr>
            <p:cNvPr id="2055" name="Picture 7"/>
            <p:cNvPicPr>
              <a:picLocks noChangeAspect="1" noChangeArrowheads="1"/>
            </p:cNvPicPr>
            <p:nvPr/>
          </p:nvPicPr>
          <p:blipFill>
            <a:blip r:embed="rId7"/>
            <a:srcRect/>
            <a:stretch>
              <a:fillRect/>
            </a:stretch>
          </p:blipFill>
          <p:spPr bwMode="auto">
            <a:xfrm>
              <a:off x="4953000" y="5638800"/>
              <a:ext cx="3086100" cy="247650"/>
            </a:xfrm>
            <a:prstGeom prst="rect">
              <a:avLst/>
            </a:prstGeom>
            <a:noFill/>
            <a:ln w="9525">
              <a:noFill/>
              <a:miter lim="800000"/>
              <a:headEnd/>
              <a:tailEnd/>
            </a:ln>
            <a:effectLst/>
          </p:spPr>
        </p:pic>
        <p:pic>
          <p:nvPicPr>
            <p:cNvPr id="2056" name="Picture 8"/>
            <p:cNvPicPr>
              <a:picLocks noChangeAspect="1" noChangeArrowheads="1"/>
            </p:cNvPicPr>
            <p:nvPr/>
          </p:nvPicPr>
          <p:blipFill>
            <a:blip r:embed="rId8"/>
            <a:srcRect/>
            <a:stretch>
              <a:fillRect/>
            </a:stretch>
          </p:blipFill>
          <p:spPr bwMode="auto">
            <a:xfrm>
              <a:off x="6464121" y="5867400"/>
              <a:ext cx="1571625" cy="219075"/>
            </a:xfrm>
            <a:prstGeom prst="rect">
              <a:avLst/>
            </a:prstGeom>
            <a:noFill/>
            <a:ln w="9525">
              <a:noFill/>
              <a:miter lim="800000"/>
              <a:headEnd/>
              <a:tailEnd/>
            </a:ln>
            <a:effectLst/>
          </p:spPr>
        </p:pic>
      </p:gr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534400" cy="6126162"/>
          </a:xfrm>
        </p:spPr>
        <p:txBody>
          <a:bodyPr>
            <a:noAutofit/>
          </a:bodyPr>
          <a:lstStyle/>
          <a:p>
            <a:pPr algn="l"/>
            <a:r>
              <a:rPr lang="en-US" sz="2400" dirty="0">
                <a:solidFill>
                  <a:schemeClr val="bg1"/>
                </a:solidFill>
                <a:latin typeface="Bodoni MT Condensed" pitchFamily="18" charset="0"/>
              </a:rPr>
              <a:t/>
            </a:r>
            <a:br>
              <a:rPr lang="en-US" sz="2400" dirty="0">
                <a:solidFill>
                  <a:schemeClr val="bg1"/>
                </a:solidFill>
                <a:latin typeface="Bodoni MT Condensed" pitchFamily="18" charset="0"/>
              </a:rPr>
            </a:br>
            <a:r>
              <a:rPr lang="en-US" sz="2400" dirty="0">
                <a:solidFill>
                  <a:schemeClr val="bg1"/>
                </a:solidFill>
                <a:latin typeface="Bodoni MT Condensed" pitchFamily="18" charset="0"/>
              </a:rPr>
              <a:t/>
            </a:r>
            <a:br>
              <a:rPr lang="en-US" sz="2400" dirty="0">
                <a:solidFill>
                  <a:schemeClr val="bg1"/>
                </a:solidFill>
                <a:latin typeface="Bodoni MT Condensed" pitchFamily="18" charset="0"/>
              </a:rPr>
            </a:br>
            <a:r>
              <a:rPr lang="en-US" sz="3600" dirty="0">
                <a:solidFill>
                  <a:schemeClr val="bg1"/>
                </a:solidFill>
                <a:latin typeface="Algerian" pitchFamily="82" charset="0"/>
              </a:rPr>
              <a:t>In Conclusion..</a:t>
            </a:r>
            <a:r>
              <a:rPr lang="en-US" sz="2400" dirty="0">
                <a:solidFill>
                  <a:schemeClr val="bg1"/>
                </a:solidFill>
                <a:latin typeface="Bodoni MT Condensed" pitchFamily="18" charset="0"/>
              </a:rPr>
              <a:t/>
            </a:r>
            <a:br>
              <a:rPr lang="en-US" sz="2400" dirty="0">
                <a:solidFill>
                  <a:schemeClr val="bg1"/>
                </a:solidFill>
                <a:latin typeface="Bodoni MT Condensed" pitchFamily="18" charset="0"/>
              </a:rPr>
            </a:br>
            <a:r>
              <a:rPr lang="en-US" sz="2400" dirty="0">
                <a:solidFill>
                  <a:schemeClr val="bg1"/>
                </a:solidFill>
                <a:latin typeface="Bodoni MT Condensed" pitchFamily="18" charset="0"/>
              </a:rPr>
              <a:t/>
            </a:r>
            <a:br>
              <a:rPr lang="en-US" sz="2400" dirty="0">
                <a:solidFill>
                  <a:schemeClr val="bg1"/>
                </a:solidFill>
                <a:latin typeface="Bodoni MT Condensed" pitchFamily="18" charset="0"/>
              </a:rPr>
            </a:br>
            <a:r>
              <a:rPr lang="en-US" sz="2400" dirty="0">
                <a:solidFill>
                  <a:schemeClr val="bg1"/>
                </a:solidFill>
                <a:latin typeface="Bodoni MT Condensed" pitchFamily="18" charset="0"/>
              </a:rPr>
              <a:t>•</a:t>
            </a:r>
            <a:r>
              <a:rPr lang="en-US" sz="2400" dirty="0" smtClean="0">
                <a:solidFill>
                  <a:schemeClr val="bg1"/>
                </a:solidFill>
                <a:latin typeface="Bodoni MT Condensed" pitchFamily="18" charset="0"/>
              </a:rPr>
              <a:t>What goes </a:t>
            </a:r>
            <a:r>
              <a:rPr lang="en-US" sz="2400" dirty="0">
                <a:solidFill>
                  <a:schemeClr val="bg1"/>
                </a:solidFill>
                <a:latin typeface="Bodoni MT Condensed" pitchFamily="18" charset="0"/>
              </a:rPr>
              <a:t>Underground?</a:t>
            </a:r>
            <a:br>
              <a:rPr lang="en-US" sz="2400" dirty="0">
                <a:solidFill>
                  <a:schemeClr val="bg1"/>
                </a:solidFill>
                <a:latin typeface="Bodoni MT Condensed" pitchFamily="18" charset="0"/>
              </a:rPr>
            </a:br>
            <a:r>
              <a:rPr lang="en-US" sz="2400" dirty="0" smtClean="0">
                <a:solidFill>
                  <a:schemeClr val="bg1"/>
                </a:solidFill>
                <a:latin typeface="Bodoni MT Condensed" pitchFamily="18" charset="0"/>
              </a:rPr>
              <a:t>	–</a:t>
            </a:r>
            <a:r>
              <a:rPr lang="en-US" sz="2400" b="1" dirty="0">
                <a:solidFill>
                  <a:schemeClr val="bg1"/>
                </a:solidFill>
                <a:latin typeface="Bodoni MT Condensed" pitchFamily="18" charset="0"/>
              </a:rPr>
              <a:t>Pretty much </a:t>
            </a:r>
            <a:r>
              <a:rPr lang="en-US" sz="2400" b="1" dirty="0" smtClean="0">
                <a:solidFill>
                  <a:schemeClr val="bg1"/>
                </a:solidFill>
                <a:latin typeface="Bodoni MT Condensed" pitchFamily="18" charset="0"/>
              </a:rPr>
              <a:t>any thing that </a:t>
            </a:r>
            <a:r>
              <a:rPr lang="en-US" sz="2400" b="1" dirty="0">
                <a:solidFill>
                  <a:schemeClr val="bg1"/>
                </a:solidFill>
                <a:latin typeface="Bodoni MT Condensed" pitchFamily="18" charset="0"/>
              </a:rPr>
              <a:t>could be placed on surface</a:t>
            </a:r>
            <a:br>
              <a:rPr lang="en-US" sz="2400" b="1" dirty="0">
                <a:solidFill>
                  <a:schemeClr val="bg1"/>
                </a:solidFill>
                <a:latin typeface="Bodoni MT Condensed" pitchFamily="18" charset="0"/>
              </a:rPr>
            </a:br>
            <a:r>
              <a:rPr lang="en-US" sz="2400" dirty="0">
                <a:solidFill>
                  <a:schemeClr val="bg1"/>
                </a:solidFill>
                <a:latin typeface="Bodoni MT Condensed" pitchFamily="18" charset="0"/>
              </a:rPr>
              <a:t>•</a:t>
            </a:r>
            <a:r>
              <a:rPr lang="en-US" sz="2400" dirty="0" smtClean="0">
                <a:solidFill>
                  <a:schemeClr val="bg1"/>
                </a:solidFill>
                <a:latin typeface="Bodoni MT Condensed" pitchFamily="18" charset="0"/>
              </a:rPr>
              <a:t>Why go </a:t>
            </a:r>
            <a:r>
              <a:rPr lang="en-US" sz="2400" dirty="0">
                <a:solidFill>
                  <a:schemeClr val="bg1"/>
                </a:solidFill>
                <a:latin typeface="Bodoni MT Condensed" pitchFamily="18" charset="0"/>
              </a:rPr>
              <a:t>Underground?</a:t>
            </a:r>
            <a:br>
              <a:rPr lang="en-US" sz="2400" dirty="0">
                <a:solidFill>
                  <a:schemeClr val="bg1"/>
                </a:solidFill>
                <a:latin typeface="Bodoni MT Condensed" pitchFamily="18" charset="0"/>
              </a:rPr>
            </a:br>
            <a:r>
              <a:rPr lang="en-US" sz="2400" dirty="0" smtClean="0">
                <a:solidFill>
                  <a:schemeClr val="bg1"/>
                </a:solidFill>
                <a:latin typeface="Bodoni MT Condensed" pitchFamily="18" charset="0"/>
              </a:rPr>
              <a:t>	–</a:t>
            </a:r>
            <a:r>
              <a:rPr lang="en-US" sz="2400" b="1" dirty="0">
                <a:solidFill>
                  <a:schemeClr val="bg1"/>
                </a:solidFill>
                <a:latin typeface="Bodoni MT Condensed" pitchFamily="18" charset="0"/>
              </a:rPr>
              <a:t>Many advantages.. Cost and risk are the main draw-backs</a:t>
            </a:r>
            <a:br>
              <a:rPr lang="en-US" sz="2400" b="1" dirty="0">
                <a:solidFill>
                  <a:schemeClr val="bg1"/>
                </a:solidFill>
                <a:latin typeface="Bodoni MT Condensed" pitchFamily="18" charset="0"/>
              </a:rPr>
            </a:br>
            <a:r>
              <a:rPr lang="en-US" sz="2400" dirty="0">
                <a:solidFill>
                  <a:schemeClr val="bg1"/>
                </a:solidFill>
                <a:latin typeface="Bodoni MT Condensed" pitchFamily="18" charset="0"/>
              </a:rPr>
              <a:t>•</a:t>
            </a:r>
            <a:r>
              <a:rPr lang="en-US" sz="2400" dirty="0" smtClean="0">
                <a:solidFill>
                  <a:schemeClr val="bg1"/>
                </a:solidFill>
                <a:latin typeface="Bodoni MT Condensed" pitchFamily="18" charset="0"/>
              </a:rPr>
              <a:t>How is </a:t>
            </a:r>
            <a:r>
              <a:rPr lang="en-US" sz="2400" dirty="0">
                <a:solidFill>
                  <a:schemeClr val="bg1"/>
                </a:solidFill>
                <a:latin typeface="Bodoni MT Condensed" pitchFamily="18" charset="0"/>
              </a:rPr>
              <a:t>Underground Space Created?</a:t>
            </a:r>
            <a:br>
              <a:rPr lang="en-US" sz="2400" dirty="0">
                <a:solidFill>
                  <a:schemeClr val="bg1"/>
                </a:solidFill>
                <a:latin typeface="Bodoni MT Condensed" pitchFamily="18" charset="0"/>
              </a:rPr>
            </a:br>
            <a:r>
              <a:rPr lang="en-US" sz="2400" dirty="0" smtClean="0">
                <a:solidFill>
                  <a:schemeClr val="bg1"/>
                </a:solidFill>
                <a:latin typeface="Bodoni MT Condensed" pitchFamily="18" charset="0"/>
              </a:rPr>
              <a:t>	–</a:t>
            </a:r>
            <a:r>
              <a:rPr lang="en-US" sz="2400" b="1" dirty="0">
                <a:solidFill>
                  <a:schemeClr val="bg1"/>
                </a:solidFill>
                <a:latin typeface="Bodoni MT Condensed" pitchFamily="18" charset="0"/>
              </a:rPr>
              <a:t>Technology </a:t>
            </a:r>
            <a:r>
              <a:rPr lang="en-US" sz="2400" b="1" dirty="0" smtClean="0">
                <a:solidFill>
                  <a:schemeClr val="bg1"/>
                </a:solidFill>
                <a:latin typeface="Bodoni MT Condensed" pitchFamily="18" charset="0"/>
              </a:rPr>
              <a:t>exists to </a:t>
            </a:r>
            <a:r>
              <a:rPr lang="en-US" sz="2400" b="1" dirty="0">
                <a:solidFill>
                  <a:schemeClr val="bg1"/>
                </a:solidFill>
                <a:latin typeface="Bodoni MT Condensed" pitchFamily="18" charset="0"/>
              </a:rPr>
              <a:t>build in pretty much any geo-material</a:t>
            </a:r>
            <a:br>
              <a:rPr lang="en-US" sz="2400" b="1" dirty="0">
                <a:solidFill>
                  <a:schemeClr val="bg1"/>
                </a:solidFill>
                <a:latin typeface="Bodoni MT Condensed" pitchFamily="18" charset="0"/>
              </a:rPr>
            </a:br>
            <a:r>
              <a:rPr lang="en-US" sz="2400" dirty="0">
                <a:solidFill>
                  <a:schemeClr val="bg1"/>
                </a:solidFill>
                <a:latin typeface="Bodoni MT Condensed" pitchFamily="18" charset="0"/>
              </a:rPr>
              <a:t>•</a:t>
            </a:r>
            <a:r>
              <a:rPr lang="en-US" sz="2400" dirty="0" smtClean="0">
                <a:solidFill>
                  <a:schemeClr val="bg1"/>
                </a:solidFill>
                <a:latin typeface="Bodoni MT Condensed" pitchFamily="18" charset="0"/>
              </a:rPr>
              <a:t>Where Problems </a:t>
            </a:r>
            <a:r>
              <a:rPr lang="en-US" sz="2400" dirty="0">
                <a:solidFill>
                  <a:schemeClr val="bg1"/>
                </a:solidFill>
                <a:latin typeface="Bodoni MT Condensed" pitchFamily="18" charset="0"/>
              </a:rPr>
              <a:t>are Encountered Underground?</a:t>
            </a:r>
            <a:br>
              <a:rPr lang="en-US" sz="2400" dirty="0">
                <a:solidFill>
                  <a:schemeClr val="bg1"/>
                </a:solidFill>
                <a:latin typeface="Bodoni MT Condensed" pitchFamily="18" charset="0"/>
              </a:rPr>
            </a:br>
            <a:r>
              <a:rPr lang="en-US" sz="2400" dirty="0" smtClean="0">
                <a:solidFill>
                  <a:schemeClr val="bg1"/>
                </a:solidFill>
                <a:latin typeface="Bodoni MT Condensed" pitchFamily="18" charset="0"/>
              </a:rPr>
              <a:t>	–</a:t>
            </a:r>
            <a:r>
              <a:rPr lang="en-US" sz="2400" b="1" dirty="0">
                <a:solidFill>
                  <a:schemeClr val="bg1"/>
                </a:solidFill>
                <a:latin typeface="Bodoni MT Condensed" pitchFamily="18" charset="0"/>
              </a:rPr>
              <a:t>Same old problems..no foolproof solutions</a:t>
            </a:r>
            <a:br>
              <a:rPr lang="en-US" sz="2400" b="1" dirty="0">
                <a:solidFill>
                  <a:schemeClr val="bg1"/>
                </a:solidFill>
                <a:latin typeface="Bodoni MT Condensed" pitchFamily="18" charset="0"/>
              </a:rPr>
            </a:br>
            <a:r>
              <a:rPr lang="en-US" sz="2400" dirty="0">
                <a:solidFill>
                  <a:schemeClr val="bg1"/>
                </a:solidFill>
                <a:latin typeface="Bodoni MT Condensed" pitchFamily="18" charset="0"/>
              </a:rPr>
              <a:t>•</a:t>
            </a:r>
            <a:r>
              <a:rPr lang="en-US" sz="2400" dirty="0" smtClean="0">
                <a:solidFill>
                  <a:schemeClr val="bg1"/>
                </a:solidFill>
                <a:latin typeface="Bodoni MT Condensed" pitchFamily="18" charset="0"/>
              </a:rPr>
              <a:t>When do </a:t>
            </a:r>
            <a:r>
              <a:rPr lang="en-US" sz="2400" dirty="0">
                <a:solidFill>
                  <a:schemeClr val="bg1"/>
                </a:solidFill>
                <a:latin typeface="Bodoni MT Condensed" pitchFamily="18" charset="0"/>
              </a:rPr>
              <a:t>risks get mitigated?</a:t>
            </a:r>
            <a:br>
              <a:rPr lang="en-US" sz="2400" dirty="0">
                <a:solidFill>
                  <a:schemeClr val="bg1"/>
                </a:solidFill>
                <a:latin typeface="Bodoni MT Condensed" pitchFamily="18" charset="0"/>
              </a:rPr>
            </a:br>
            <a:r>
              <a:rPr lang="en-US" sz="2400" dirty="0" smtClean="0">
                <a:solidFill>
                  <a:schemeClr val="bg1"/>
                </a:solidFill>
                <a:latin typeface="Bodoni MT Condensed" pitchFamily="18" charset="0"/>
              </a:rPr>
              <a:t>	–</a:t>
            </a:r>
            <a:r>
              <a:rPr lang="en-US" sz="2400" b="1" dirty="0">
                <a:solidFill>
                  <a:schemeClr val="bg1"/>
                </a:solidFill>
                <a:latin typeface="Bodoni MT Condensed" pitchFamily="18" charset="0"/>
              </a:rPr>
              <a:t>Opportunities for risk </a:t>
            </a:r>
            <a:r>
              <a:rPr lang="en-US" sz="2400" b="1" dirty="0" smtClean="0">
                <a:solidFill>
                  <a:schemeClr val="bg1"/>
                </a:solidFill>
                <a:latin typeface="Bodoni MT Condensed" pitchFamily="18" charset="0"/>
              </a:rPr>
              <a:t>management are </a:t>
            </a:r>
            <a:r>
              <a:rPr lang="en-US" sz="2400" b="1" dirty="0">
                <a:solidFill>
                  <a:schemeClr val="bg1"/>
                </a:solidFill>
                <a:latin typeface="Bodoni MT Condensed" pitchFamily="18" charset="0"/>
              </a:rPr>
              <a:t>there.. they need to be seized </a:t>
            </a:r>
            <a:br>
              <a:rPr lang="en-US" sz="2400" b="1" dirty="0">
                <a:solidFill>
                  <a:schemeClr val="bg1"/>
                </a:solidFill>
                <a:latin typeface="Bodoni MT Condensed" pitchFamily="18" charset="0"/>
              </a:rPr>
            </a:br>
            <a:r>
              <a:rPr lang="en-US" sz="2400" dirty="0">
                <a:solidFill>
                  <a:schemeClr val="bg1"/>
                </a:solidFill>
                <a:latin typeface="Bodoni MT Condensed" pitchFamily="18" charset="0"/>
              </a:rPr>
              <a:t>•</a:t>
            </a:r>
            <a:r>
              <a:rPr lang="en-US" sz="2400" dirty="0" smtClean="0">
                <a:solidFill>
                  <a:schemeClr val="bg1"/>
                </a:solidFill>
                <a:latin typeface="Bodoni MT Condensed" pitchFamily="18" charset="0"/>
              </a:rPr>
              <a:t>Who can </a:t>
            </a:r>
            <a:r>
              <a:rPr lang="en-US" sz="2400" dirty="0">
                <a:solidFill>
                  <a:schemeClr val="bg1"/>
                </a:solidFill>
                <a:latin typeface="Bodoni MT Condensed" pitchFamily="18" charset="0"/>
              </a:rPr>
              <a:t>best mitigate the risks? </a:t>
            </a:r>
            <a:br>
              <a:rPr lang="en-US" sz="2400" dirty="0">
                <a:solidFill>
                  <a:schemeClr val="bg1"/>
                </a:solidFill>
                <a:latin typeface="Bodoni MT Condensed" pitchFamily="18" charset="0"/>
              </a:rPr>
            </a:br>
            <a:r>
              <a:rPr lang="en-US" sz="2400" dirty="0" smtClean="0">
                <a:solidFill>
                  <a:schemeClr val="bg1"/>
                </a:solidFill>
                <a:latin typeface="Bodoni MT Condensed" pitchFamily="18" charset="0"/>
              </a:rPr>
              <a:t>	–</a:t>
            </a:r>
            <a:r>
              <a:rPr lang="en-US" sz="2400" b="1" dirty="0" smtClean="0">
                <a:solidFill>
                  <a:schemeClr val="bg1"/>
                </a:solidFill>
                <a:latin typeface="Bodoni MT Condensed" pitchFamily="18" charset="0"/>
              </a:rPr>
              <a:t>Practitioners and </a:t>
            </a:r>
            <a:r>
              <a:rPr lang="en-US" sz="2400" b="1" dirty="0">
                <a:solidFill>
                  <a:schemeClr val="bg1"/>
                </a:solidFill>
                <a:latin typeface="Bodoni MT Condensed" pitchFamily="18" charset="0"/>
              </a:rPr>
              <a:t>researchers collaborating together at sites </a:t>
            </a:r>
            <a:br>
              <a:rPr lang="en-US" sz="2400" b="1" dirty="0">
                <a:solidFill>
                  <a:schemeClr val="bg1"/>
                </a:solidFill>
                <a:latin typeface="Bodoni MT Condensed" pitchFamily="18" charset="0"/>
              </a:rPr>
            </a:br>
            <a:endParaRPr lang="en-US" sz="2400" dirty="0">
              <a:solidFill>
                <a:schemeClr val="bg1"/>
              </a:solidFill>
              <a:latin typeface="Bodoni MT Condensed" pitchFamily="18" charset="0"/>
            </a:endParaRP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Reference</a:t>
            </a:r>
            <a:endParaRPr lang="en-US" dirty="0">
              <a:solidFill>
                <a:schemeClr val="bg1"/>
              </a:solidFill>
            </a:endParaRPr>
          </a:p>
        </p:txBody>
      </p:sp>
      <p:sp>
        <p:nvSpPr>
          <p:cNvPr id="3" name="Content Placeholder 2"/>
          <p:cNvSpPr>
            <a:spLocks noGrp="1"/>
          </p:cNvSpPr>
          <p:nvPr>
            <p:ph idx="1"/>
          </p:nvPr>
        </p:nvSpPr>
        <p:spPr>
          <a:xfrm>
            <a:off x="457200" y="1143000"/>
            <a:ext cx="8229600" cy="5486400"/>
          </a:xfrm>
        </p:spPr>
        <p:txBody>
          <a:bodyPr>
            <a:noAutofit/>
          </a:bodyPr>
          <a:lstStyle/>
          <a:p>
            <a:r>
              <a:rPr lang="en-US" sz="1800" dirty="0" smtClean="0">
                <a:solidFill>
                  <a:schemeClr val="bg1"/>
                </a:solidFill>
              </a:rPr>
              <a:t>American society of civil engineers - technical committee on contracting practices of the underground technology research council. 1991.</a:t>
            </a:r>
          </a:p>
          <a:p>
            <a:r>
              <a:rPr lang="en-US" sz="1800" dirty="0" smtClean="0">
                <a:solidFill>
                  <a:schemeClr val="bg1"/>
                </a:solidFill>
              </a:rPr>
              <a:t>The equipment magazine for the underground construction industry</a:t>
            </a:r>
          </a:p>
          <a:p>
            <a:r>
              <a:rPr lang="en-US" sz="1800" dirty="0" smtClean="0">
                <a:solidFill>
                  <a:schemeClr val="bg1"/>
                </a:solidFill>
              </a:rPr>
              <a:t>Forensic engineering for underground construction-e. T. Brown</a:t>
            </a:r>
          </a:p>
          <a:p>
            <a:r>
              <a:rPr lang="en-US" sz="1800" dirty="0" smtClean="0">
                <a:solidFill>
                  <a:schemeClr val="bg1"/>
                </a:solidFill>
              </a:rPr>
              <a:t>Journal of geotechnical engineering, asce, 115(11): 1513-1531.</a:t>
            </a:r>
          </a:p>
          <a:p>
            <a:r>
              <a:rPr lang="en-US" sz="1800" dirty="0" smtClean="0">
                <a:solidFill>
                  <a:schemeClr val="bg1"/>
                </a:solidFill>
              </a:rPr>
              <a:t>Seismic analysis of underground structures-kazuhiko kawashima</a:t>
            </a:r>
          </a:p>
          <a:p>
            <a:r>
              <a:rPr lang="en-US" sz="1800" dirty="0" smtClean="0">
                <a:solidFill>
                  <a:schemeClr val="bg1"/>
                </a:solidFill>
              </a:rPr>
              <a:t>Underground structures engineering services for owners and contractors</a:t>
            </a:r>
          </a:p>
          <a:p>
            <a:r>
              <a:rPr lang="en-US" sz="1800" dirty="0" smtClean="0">
                <a:solidFill>
                  <a:schemeClr val="bg1"/>
                </a:solidFill>
              </a:rPr>
              <a:t>Geoengineering considerations in the optimum use of underground space - raymond l. Sterling</a:t>
            </a:r>
          </a:p>
          <a:p>
            <a:r>
              <a:rPr lang="en-US" sz="1800" dirty="0" smtClean="0">
                <a:solidFill>
                  <a:schemeClr val="bg1"/>
                </a:solidFill>
              </a:rPr>
              <a:t>Godard, j.P., 1999. “Sub-surface development in the urban environment,” proc. 10th australian tunnelling conference, “the race for space”, melbourne.</a:t>
            </a:r>
          </a:p>
          <a:p>
            <a:r>
              <a:rPr lang="en-US" sz="1800" dirty="0" smtClean="0">
                <a:solidFill>
                  <a:schemeClr val="bg1"/>
                </a:solidFill>
              </a:rPr>
              <a:t>Ita, 1987. “Examples of benefits of underground urban public transportation systems,” report of the working group on costs-benefits of underground urban public transportation, tunnelling and underground space technology, vol. 2, no. 1, pergamon press, oxford, u.K.</a:t>
            </a:r>
          </a:p>
          <a:p>
            <a:r>
              <a:rPr lang="en-US" sz="1800" dirty="0" smtClean="0">
                <a:solidFill>
                  <a:schemeClr val="bg1"/>
                </a:solidFill>
              </a:rPr>
              <a:t>Support in underground hard rock mines-evert hoek</a:t>
            </a:r>
          </a:p>
          <a:p>
            <a:r>
              <a:rPr lang="en-US" sz="1800" dirty="0" smtClean="0">
                <a:solidFill>
                  <a:schemeClr val="bg1"/>
                </a:solidFill>
              </a:rPr>
              <a:t>Drilling and blasting for underground space - R pesch1 and a robertson2</a:t>
            </a: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100636521_02e34612e5_o.jpg"/>
          <p:cNvPicPr>
            <a:picLocks noChangeAspect="1"/>
          </p:cNvPicPr>
          <p:nvPr/>
        </p:nvPicPr>
        <p:blipFill>
          <a:blip r:embed="rId2"/>
          <a:stretch>
            <a:fillRect/>
          </a:stretch>
        </p:blipFill>
        <p:spPr>
          <a:xfrm>
            <a:off x="0" y="-1"/>
            <a:ext cx="9144000" cy="6793523"/>
          </a:xfrm>
          <a:prstGeom prst="rect">
            <a:avLst/>
          </a:prstGeom>
        </p:spPr>
      </p:pic>
      <p:sp>
        <p:nvSpPr>
          <p:cNvPr id="2" name="Title 1"/>
          <p:cNvSpPr>
            <a:spLocks noGrp="1"/>
          </p:cNvSpPr>
          <p:nvPr>
            <p:ph type="title"/>
          </p:nvPr>
        </p:nvSpPr>
        <p:spPr>
          <a:xfrm>
            <a:off x="304800" y="2743200"/>
            <a:ext cx="8534400" cy="1143000"/>
          </a:xfrm>
        </p:spPr>
        <p:txBody>
          <a:bodyP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sz="11500" spc="300" dirty="0" smtClean="0">
                <a:ln w="11430"/>
                <a:solidFill>
                  <a:srgbClr val="C00000"/>
                </a:solidFill>
                <a:effectLst>
                  <a:outerShdw blurRad="38100" dist="38100" dir="2700000" algn="tl">
                    <a:srgbClr val="000000">
                      <a:alpha val="43137"/>
                    </a:srgbClr>
                  </a:outerShdw>
                </a:effectLst>
                <a:latin typeface="Badly" pitchFamily="2" charset="0"/>
              </a:rPr>
              <a:t>Thank you</a:t>
            </a:r>
            <a:endParaRPr lang="en-US" sz="8800" spc="300" dirty="0">
              <a:ln w="11430"/>
              <a:solidFill>
                <a:srgbClr val="C00000"/>
              </a:solidFill>
              <a:effectLst>
                <a:outerShdw blurRad="38100" dist="38100" dir="2700000" algn="tl">
                  <a:srgbClr val="000000">
                    <a:alpha val="43137"/>
                  </a:srgbClr>
                </a:outerShdw>
              </a:effectLst>
              <a:latin typeface="Badly" pitchFamily="2" charset="0"/>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895600"/>
            <a:ext cx="8229600" cy="1143000"/>
          </a:xfrm>
        </p:spPr>
        <p:txBody>
          <a:bodyPr>
            <a:normAutofit/>
          </a:bodyPr>
          <a:lstStyle/>
          <a:p>
            <a:r>
              <a:rPr lang="en-US" dirty="0" smtClean="0">
                <a:solidFill>
                  <a:schemeClr val="bg1"/>
                </a:solidFill>
                <a:latin typeface="Algerian" pitchFamily="82" charset="0"/>
              </a:rPr>
              <a:t>Water Systems..</a:t>
            </a:r>
            <a:endParaRPr lang="en-US" dirty="0">
              <a:solidFill>
                <a:schemeClr val="bg1"/>
              </a:solidFill>
              <a:latin typeface="Algerian" pitchFamily="82" charset="0"/>
            </a:endParaRPr>
          </a:p>
        </p:txBody>
      </p:sp>
      <p:grpSp>
        <p:nvGrpSpPr>
          <p:cNvPr id="10" name="Group 9"/>
          <p:cNvGrpSpPr/>
          <p:nvPr/>
        </p:nvGrpSpPr>
        <p:grpSpPr>
          <a:xfrm>
            <a:off x="2667000" y="0"/>
            <a:ext cx="6477001" cy="3124200"/>
            <a:chOff x="2895600" y="1219200"/>
            <a:chExt cx="5514975" cy="2466975"/>
          </a:xfrm>
        </p:grpSpPr>
        <p:pic>
          <p:nvPicPr>
            <p:cNvPr id="1027" name="Picture 3"/>
            <p:cNvPicPr>
              <a:picLocks noChangeAspect="1" noChangeArrowheads="1"/>
            </p:cNvPicPr>
            <p:nvPr/>
          </p:nvPicPr>
          <p:blipFill>
            <a:blip r:embed="rId2"/>
            <a:srcRect/>
            <a:stretch>
              <a:fillRect/>
            </a:stretch>
          </p:blipFill>
          <p:spPr bwMode="auto">
            <a:xfrm>
              <a:off x="2895600" y="1219200"/>
              <a:ext cx="3105150" cy="2190750"/>
            </a:xfrm>
            <a:prstGeom prst="rect">
              <a:avLst/>
            </a:prstGeom>
            <a:noFill/>
            <a:ln w="9525">
              <a:noFill/>
              <a:miter lim="800000"/>
              <a:headEnd/>
              <a:tailEnd/>
            </a:ln>
            <a:effectLst/>
          </p:spPr>
        </p:pic>
        <p:pic>
          <p:nvPicPr>
            <p:cNvPr id="1028" name="Picture 4"/>
            <p:cNvPicPr>
              <a:picLocks noChangeAspect="1" noChangeArrowheads="1"/>
            </p:cNvPicPr>
            <p:nvPr/>
          </p:nvPicPr>
          <p:blipFill>
            <a:blip r:embed="rId3"/>
            <a:srcRect/>
            <a:stretch>
              <a:fillRect/>
            </a:stretch>
          </p:blipFill>
          <p:spPr bwMode="auto">
            <a:xfrm>
              <a:off x="5715000" y="1828800"/>
              <a:ext cx="2695575" cy="1857375"/>
            </a:xfrm>
            <a:prstGeom prst="rect">
              <a:avLst/>
            </a:prstGeom>
            <a:noFill/>
            <a:ln w="9525">
              <a:noFill/>
              <a:miter lim="800000"/>
              <a:headEnd/>
              <a:tailEnd/>
            </a:ln>
            <a:effectLst/>
          </p:spPr>
        </p:pic>
      </p:grpSp>
      <p:pic>
        <p:nvPicPr>
          <p:cNvPr id="1026" name="Picture 2"/>
          <p:cNvPicPr>
            <a:picLocks noChangeAspect="1" noChangeArrowheads="1"/>
          </p:cNvPicPr>
          <p:nvPr/>
        </p:nvPicPr>
        <p:blipFill>
          <a:blip r:embed="rId4"/>
          <a:srcRect/>
          <a:stretch>
            <a:fillRect/>
          </a:stretch>
        </p:blipFill>
        <p:spPr bwMode="auto">
          <a:xfrm>
            <a:off x="0" y="609600"/>
            <a:ext cx="2743200" cy="2590800"/>
          </a:xfrm>
          <a:prstGeom prst="rect">
            <a:avLst/>
          </a:prstGeom>
          <a:noFill/>
          <a:ln w="9525">
            <a:noFill/>
            <a:miter lim="800000"/>
            <a:headEnd/>
            <a:tailEnd/>
          </a:ln>
          <a:effectLst/>
        </p:spPr>
      </p:pic>
      <p:grpSp>
        <p:nvGrpSpPr>
          <p:cNvPr id="9" name="Group 8"/>
          <p:cNvGrpSpPr/>
          <p:nvPr/>
        </p:nvGrpSpPr>
        <p:grpSpPr>
          <a:xfrm>
            <a:off x="0" y="3733801"/>
            <a:ext cx="9144000" cy="3124200"/>
            <a:chOff x="0" y="3962400"/>
            <a:chExt cx="7143213" cy="2365017"/>
          </a:xfrm>
        </p:grpSpPr>
        <p:pic>
          <p:nvPicPr>
            <p:cNvPr id="1029" name="Picture 5"/>
            <p:cNvPicPr>
              <a:picLocks noChangeAspect="1" noChangeArrowheads="1"/>
            </p:cNvPicPr>
            <p:nvPr/>
          </p:nvPicPr>
          <p:blipFill>
            <a:blip r:embed="rId5"/>
            <a:srcRect/>
            <a:stretch>
              <a:fillRect/>
            </a:stretch>
          </p:blipFill>
          <p:spPr bwMode="auto">
            <a:xfrm>
              <a:off x="0" y="3962400"/>
              <a:ext cx="2667000" cy="1781175"/>
            </a:xfrm>
            <a:prstGeom prst="rect">
              <a:avLst/>
            </a:prstGeom>
            <a:noFill/>
            <a:ln w="9525">
              <a:noFill/>
              <a:miter lim="800000"/>
              <a:headEnd/>
              <a:tailEnd/>
            </a:ln>
            <a:effectLst/>
          </p:spPr>
        </p:pic>
        <p:pic>
          <p:nvPicPr>
            <p:cNvPr id="1030" name="Picture 6"/>
            <p:cNvPicPr>
              <a:picLocks noChangeAspect="1" noChangeArrowheads="1"/>
            </p:cNvPicPr>
            <p:nvPr/>
          </p:nvPicPr>
          <p:blipFill>
            <a:blip r:embed="rId6"/>
            <a:srcRect/>
            <a:stretch>
              <a:fillRect/>
            </a:stretch>
          </p:blipFill>
          <p:spPr bwMode="auto">
            <a:xfrm>
              <a:off x="2514600" y="4317642"/>
              <a:ext cx="2686050" cy="2009775"/>
            </a:xfrm>
            <a:prstGeom prst="rect">
              <a:avLst/>
            </a:prstGeom>
            <a:noFill/>
            <a:ln w="9525">
              <a:noFill/>
              <a:miter lim="800000"/>
              <a:headEnd/>
              <a:tailEnd/>
            </a:ln>
            <a:effectLst/>
          </p:spPr>
        </p:pic>
        <p:pic>
          <p:nvPicPr>
            <p:cNvPr id="1031" name="Picture 7"/>
            <p:cNvPicPr>
              <a:picLocks noChangeAspect="1" noChangeArrowheads="1"/>
            </p:cNvPicPr>
            <p:nvPr/>
          </p:nvPicPr>
          <p:blipFill>
            <a:blip r:embed="rId7"/>
            <a:srcRect/>
            <a:stretch>
              <a:fillRect/>
            </a:stretch>
          </p:blipFill>
          <p:spPr bwMode="auto">
            <a:xfrm>
              <a:off x="4304763" y="4127679"/>
              <a:ext cx="2838450" cy="1800225"/>
            </a:xfrm>
            <a:prstGeom prst="rect">
              <a:avLst/>
            </a:prstGeom>
            <a:noFill/>
            <a:ln w="9525">
              <a:noFill/>
              <a:miter lim="800000"/>
              <a:headEnd/>
              <a:tailEnd/>
            </a:ln>
            <a:effectLst/>
          </p:spPr>
        </p:pic>
      </p:grpSp>
      <p:sp>
        <p:nvSpPr>
          <p:cNvPr id="11" name="Rectangle 10"/>
          <p:cNvSpPr/>
          <p:nvPr/>
        </p:nvSpPr>
        <p:spPr>
          <a:xfrm>
            <a:off x="2667000" y="0"/>
            <a:ext cx="4191000" cy="307777"/>
          </a:xfrm>
          <a:prstGeom prst="rect">
            <a:avLst/>
          </a:prstGeom>
        </p:spPr>
        <p:txBody>
          <a:bodyPr wrap="square">
            <a:spAutoFit/>
          </a:bodyPr>
          <a:lstStyle/>
          <a:p>
            <a:r>
              <a:rPr lang="en-US" sz="1400" b="1" dirty="0" smtClean="0">
                <a:solidFill>
                  <a:schemeClr val="bg1"/>
                </a:solidFill>
              </a:rPr>
              <a:t>Collection/Supply/Irrigation/Distribution </a:t>
            </a:r>
          </a:p>
        </p:txBody>
      </p:sp>
      <p:sp>
        <p:nvSpPr>
          <p:cNvPr id="12" name="Rectangle 11"/>
          <p:cNvSpPr/>
          <p:nvPr/>
        </p:nvSpPr>
        <p:spPr>
          <a:xfrm>
            <a:off x="5638800" y="5638800"/>
            <a:ext cx="3505200" cy="646331"/>
          </a:xfrm>
          <a:prstGeom prst="rect">
            <a:avLst/>
          </a:prstGeom>
        </p:spPr>
        <p:txBody>
          <a:bodyPr wrap="square">
            <a:spAutoFit/>
          </a:bodyPr>
          <a:lstStyle/>
          <a:p>
            <a:r>
              <a:rPr lang="en-US" b="1" dirty="0" smtClean="0">
                <a:solidFill>
                  <a:schemeClr val="bg1"/>
                </a:solidFill>
              </a:rPr>
              <a:t>Underground Sewage Treatment Plant, Bondi </a:t>
            </a:r>
          </a:p>
        </p:txBody>
      </p:sp>
      <p:sp>
        <p:nvSpPr>
          <p:cNvPr id="13" name="Rectangle 12"/>
          <p:cNvSpPr/>
          <p:nvPr/>
        </p:nvSpPr>
        <p:spPr>
          <a:xfrm>
            <a:off x="914400" y="6019800"/>
            <a:ext cx="914400" cy="369332"/>
          </a:xfrm>
          <a:prstGeom prst="rect">
            <a:avLst/>
          </a:prstGeom>
        </p:spPr>
        <p:txBody>
          <a:bodyPr wrap="square">
            <a:spAutoFit/>
          </a:bodyPr>
          <a:lstStyle/>
          <a:p>
            <a:r>
              <a:rPr lang="en-US" b="1" dirty="0" smtClean="0">
                <a:solidFill>
                  <a:schemeClr val="bg1"/>
                </a:solidFill>
              </a:rPr>
              <a:t>Canal </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srcRect/>
          <a:stretch>
            <a:fillRect/>
          </a:stretch>
        </p:blipFill>
        <p:spPr bwMode="auto">
          <a:xfrm>
            <a:off x="0" y="0"/>
            <a:ext cx="9144000" cy="2362200"/>
          </a:xfrm>
          <a:prstGeom prst="rect">
            <a:avLst/>
          </a:prstGeom>
          <a:noFill/>
          <a:ln w="9525">
            <a:noFill/>
            <a:miter lim="800000"/>
            <a:headEnd/>
            <a:tailEnd/>
          </a:ln>
          <a:effectLst/>
        </p:spPr>
      </p:pic>
      <p:pic>
        <p:nvPicPr>
          <p:cNvPr id="2052" name="Picture 4"/>
          <p:cNvPicPr>
            <a:picLocks noChangeAspect="1" noChangeArrowheads="1"/>
          </p:cNvPicPr>
          <p:nvPr/>
        </p:nvPicPr>
        <p:blipFill>
          <a:blip r:embed="rId3"/>
          <a:srcRect/>
          <a:stretch>
            <a:fillRect/>
          </a:stretch>
        </p:blipFill>
        <p:spPr bwMode="auto">
          <a:xfrm>
            <a:off x="0" y="2362200"/>
            <a:ext cx="4495800" cy="4495800"/>
          </a:xfrm>
          <a:prstGeom prst="rect">
            <a:avLst/>
          </a:prstGeom>
          <a:noFill/>
          <a:ln w="9525">
            <a:noFill/>
            <a:miter lim="800000"/>
            <a:headEnd/>
            <a:tailEnd/>
          </a:ln>
          <a:effectLst/>
        </p:spPr>
      </p:pic>
      <p:pic>
        <p:nvPicPr>
          <p:cNvPr id="2051" name="Picture 3"/>
          <p:cNvPicPr>
            <a:picLocks noChangeAspect="1" noChangeArrowheads="1"/>
          </p:cNvPicPr>
          <p:nvPr/>
        </p:nvPicPr>
        <p:blipFill>
          <a:blip r:embed="rId4"/>
          <a:srcRect/>
          <a:stretch>
            <a:fillRect/>
          </a:stretch>
        </p:blipFill>
        <p:spPr bwMode="auto">
          <a:xfrm>
            <a:off x="4495800" y="2362200"/>
            <a:ext cx="4648201" cy="4495800"/>
          </a:xfrm>
          <a:prstGeom prst="rect">
            <a:avLst/>
          </a:prstGeom>
          <a:noFill/>
          <a:ln w="9525">
            <a:noFill/>
            <a:miter lim="800000"/>
            <a:headEnd/>
            <a:tailEnd/>
          </a:ln>
          <a:effectLst/>
        </p:spPr>
      </p:pic>
      <p:sp>
        <p:nvSpPr>
          <p:cNvPr id="2" name="Title 1"/>
          <p:cNvSpPr>
            <a:spLocks noGrp="1"/>
          </p:cNvSpPr>
          <p:nvPr>
            <p:ph type="title"/>
          </p:nvPr>
        </p:nvSpPr>
        <p:spPr>
          <a:xfrm>
            <a:off x="457200" y="1447800"/>
            <a:ext cx="8229600" cy="838200"/>
          </a:xfrm>
        </p:spPr>
        <p:txBody>
          <a:bodyPr>
            <a:normAutofit/>
          </a:bodyPr>
          <a:lstStyle/>
          <a:p>
            <a:r>
              <a:rPr lang="en-US" dirty="0" smtClean="0">
                <a:solidFill>
                  <a:schemeClr val="bg1"/>
                </a:solidFill>
                <a:latin typeface="Algerian" pitchFamily="82" charset="0"/>
              </a:rPr>
              <a:t>Mass Transit Systems..</a:t>
            </a:r>
            <a:endParaRPr lang="en-US" dirty="0">
              <a:solidFill>
                <a:schemeClr val="bg1"/>
              </a:solidFill>
              <a:latin typeface="Algerian" pitchFamily="82" charset="0"/>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solidFill>
                  <a:schemeClr val="bg1"/>
                </a:solidFill>
                <a:latin typeface="Algerian" pitchFamily="82" charset="0"/>
              </a:rPr>
              <a:t>Road Traffic..</a:t>
            </a:r>
            <a:endParaRPr lang="en-US" dirty="0">
              <a:solidFill>
                <a:schemeClr val="bg1"/>
              </a:solidFill>
              <a:latin typeface="Algerian" pitchFamily="82" charset="0"/>
            </a:endParaRPr>
          </a:p>
        </p:txBody>
      </p:sp>
      <p:pic>
        <p:nvPicPr>
          <p:cNvPr id="3074" name="Picture 2"/>
          <p:cNvPicPr>
            <a:picLocks noChangeAspect="1" noChangeArrowheads="1"/>
          </p:cNvPicPr>
          <p:nvPr/>
        </p:nvPicPr>
        <p:blipFill>
          <a:blip r:embed="rId2"/>
          <a:srcRect/>
          <a:stretch>
            <a:fillRect/>
          </a:stretch>
        </p:blipFill>
        <p:spPr bwMode="auto">
          <a:xfrm>
            <a:off x="4305300" y="1600200"/>
            <a:ext cx="4838700" cy="5257800"/>
          </a:xfrm>
          <a:prstGeom prst="rect">
            <a:avLst/>
          </a:prstGeom>
          <a:noFill/>
          <a:ln w="9525">
            <a:noFill/>
            <a:miter lim="800000"/>
            <a:headEnd/>
            <a:tailEnd/>
          </a:ln>
          <a:effectLst/>
        </p:spPr>
      </p:pic>
      <p:pic>
        <p:nvPicPr>
          <p:cNvPr id="3075" name="Picture 3"/>
          <p:cNvPicPr>
            <a:picLocks noChangeAspect="1" noChangeArrowheads="1"/>
          </p:cNvPicPr>
          <p:nvPr/>
        </p:nvPicPr>
        <p:blipFill>
          <a:blip r:embed="rId3"/>
          <a:srcRect/>
          <a:stretch>
            <a:fillRect/>
          </a:stretch>
        </p:blipFill>
        <p:spPr bwMode="auto">
          <a:xfrm>
            <a:off x="0" y="1600201"/>
            <a:ext cx="4572000" cy="52578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715000"/>
            <a:ext cx="5562600" cy="1143000"/>
          </a:xfrm>
        </p:spPr>
        <p:txBody>
          <a:bodyPr>
            <a:normAutofit fontScale="90000"/>
          </a:bodyPr>
          <a:lstStyle/>
          <a:p>
            <a:r>
              <a:rPr lang="en-US" dirty="0" smtClean="0">
                <a:solidFill>
                  <a:schemeClr val="bg1"/>
                </a:solidFill>
                <a:latin typeface="Algerian" pitchFamily="82" charset="0"/>
              </a:rPr>
              <a:t>Hydro-Electric </a:t>
            </a:r>
            <a:r>
              <a:rPr lang="en-US" dirty="0">
                <a:solidFill>
                  <a:schemeClr val="bg1"/>
                </a:solidFill>
                <a:latin typeface="Algerian" pitchFamily="82" charset="0"/>
              </a:rPr>
              <a:t>Power Plants..</a:t>
            </a:r>
          </a:p>
        </p:txBody>
      </p:sp>
      <p:grpSp>
        <p:nvGrpSpPr>
          <p:cNvPr id="7" name="Group 6"/>
          <p:cNvGrpSpPr/>
          <p:nvPr/>
        </p:nvGrpSpPr>
        <p:grpSpPr>
          <a:xfrm>
            <a:off x="0" y="0"/>
            <a:ext cx="9144000" cy="6858000"/>
            <a:chOff x="0" y="1524000"/>
            <a:chExt cx="6877050" cy="4733925"/>
          </a:xfrm>
        </p:grpSpPr>
        <p:pic>
          <p:nvPicPr>
            <p:cNvPr id="4098" name="Picture 2"/>
            <p:cNvPicPr>
              <a:picLocks noChangeAspect="1" noChangeArrowheads="1"/>
            </p:cNvPicPr>
            <p:nvPr/>
          </p:nvPicPr>
          <p:blipFill>
            <a:blip r:embed="rId2"/>
            <a:srcRect/>
            <a:stretch>
              <a:fillRect/>
            </a:stretch>
          </p:blipFill>
          <p:spPr bwMode="auto">
            <a:xfrm>
              <a:off x="0" y="1524000"/>
              <a:ext cx="2695575" cy="2209800"/>
            </a:xfrm>
            <a:prstGeom prst="rect">
              <a:avLst/>
            </a:prstGeom>
            <a:noFill/>
            <a:ln w="9525">
              <a:noFill/>
              <a:miter lim="800000"/>
              <a:headEnd/>
              <a:tailEnd/>
            </a:ln>
            <a:effectLst/>
          </p:spPr>
        </p:pic>
        <p:pic>
          <p:nvPicPr>
            <p:cNvPr id="4099" name="Picture 3"/>
            <p:cNvPicPr>
              <a:picLocks noChangeAspect="1" noChangeArrowheads="1"/>
            </p:cNvPicPr>
            <p:nvPr/>
          </p:nvPicPr>
          <p:blipFill>
            <a:blip r:embed="rId3"/>
            <a:srcRect/>
            <a:stretch>
              <a:fillRect/>
            </a:stretch>
          </p:blipFill>
          <p:spPr bwMode="auto">
            <a:xfrm>
              <a:off x="1715037" y="3126348"/>
              <a:ext cx="2686050" cy="2228850"/>
            </a:xfrm>
            <a:prstGeom prst="rect">
              <a:avLst/>
            </a:prstGeom>
            <a:noFill/>
            <a:ln w="9525">
              <a:noFill/>
              <a:miter lim="800000"/>
              <a:headEnd/>
              <a:tailEnd/>
            </a:ln>
            <a:effectLst/>
          </p:spPr>
        </p:pic>
        <p:pic>
          <p:nvPicPr>
            <p:cNvPr id="4100" name="Picture 4"/>
            <p:cNvPicPr>
              <a:picLocks noChangeAspect="1" noChangeArrowheads="1"/>
            </p:cNvPicPr>
            <p:nvPr/>
          </p:nvPicPr>
          <p:blipFill>
            <a:blip r:embed="rId4"/>
            <a:srcRect/>
            <a:stretch>
              <a:fillRect/>
            </a:stretch>
          </p:blipFill>
          <p:spPr bwMode="auto">
            <a:xfrm>
              <a:off x="4191000" y="4038600"/>
              <a:ext cx="2686050" cy="2219325"/>
            </a:xfrm>
            <a:prstGeom prst="rect">
              <a:avLst/>
            </a:prstGeom>
            <a:noFill/>
            <a:ln w="9525">
              <a:noFill/>
              <a:miter lim="800000"/>
              <a:headEnd/>
              <a:tailEnd/>
            </a:ln>
            <a:effectLst/>
          </p:spPr>
        </p:pic>
      </p:grpSp>
      <p:pic>
        <p:nvPicPr>
          <p:cNvPr id="4101" name="Picture 5"/>
          <p:cNvPicPr>
            <a:picLocks noChangeAspect="1" noChangeArrowheads="1"/>
          </p:cNvPicPr>
          <p:nvPr/>
        </p:nvPicPr>
        <p:blipFill>
          <a:blip r:embed="rId5"/>
          <a:srcRect/>
          <a:stretch>
            <a:fillRect/>
          </a:stretch>
        </p:blipFill>
        <p:spPr bwMode="auto">
          <a:xfrm>
            <a:off x="6010275" y="0"/>
            <a:ext cx="3133725" cy="2552700"/>
          </a:xfrm>
          <a:prstGeom prst="rect">
            <a:avLst/>
          </a:prstGeom>
          <a:noFill/>
          <a:ln w="9525">
            <a:noFill/>
            <a:miter lim="800000"/>
            <a:headEnd/>
            <a:tailEnd/>
          </a:ln>
          <a:effectLst/>
        </p:spPr>
      </p:pic>
      <p:sp>
        <p:nvSpPr>
          <p:cNvPr id="8" name="Rectangle 7"/>
          <p:cNvSpPr/>
          <p:nvPr/>
        </p:nvSpPr>
        <p:spPr>
          <a:xfrm>
            <a:off x="1905000" y="0"/>
            <a:ext cx="1600200" cy="369332"/>
          </a:xfrm>
          <a:prstGeom prst="rect">
            <a:avLst/>
          </a:prstGeom>
        </p:spPr>
        <p:txBody>
          <a:bodyPr wrap="square">
            <a:spAutoFit/>
          </a:bodyPr>
          <a:lstStyle/>
          <a:p>
            <a:r>
              <a:rPr lang="en-US" b="1" dirty="0" smtClean="0"/>
              <a:t>Surge Shaft</a:t>
            </a:r>
            <a:endParaRPr lang="en-US" dirty="0">
              <a:solidFill>
                <a:schemeClr val="bg1"/>
              </a:solidFill>
            </a:endParaRPr>
          </a:p>
        </p:txBody>
      </p:sp>
      <p:sp>
        <p:nvSpPr>
          <p:cNvPr id="9" name="Rectangle 8"/>
          <p:cNvSpPr/>
          <p:nvPr/>
        </p:nvSpPr>
        <p:spPr>
          <a:xfrm>
            <a:off x="6400800" y="3657600"/>
            <a:ext cx="1600200" cy="369332"/>
          </a:xfrm>
          <a:prstGeom prst="rect">
            <a:avLst/>
          </a:prstGeom>
        </p:spPr>
        <p:txBody>
          <a:bodyPr wrap="square">
            <a:spAutoFit/>
          </a:bodyPr>
          <a:lstStyle/>
          <a:p>
            <a:r>
              <a:rPr lang="en-US" b="1" dirty="0" smtClean="0"/>
              <a:t>Powerhouse</a:t>
            </a:r>
            <a:endParaRPr lang="en-US" dirty="0"/>
          </a:p>
        </p:txBody>
      </p:sp>
      <p:sp>
        <p:nvSpPr>
          <p:cNvPr id="10" name="Rectangle 9"/>
          <p:cNvSpPr/>
          <p:nvPr/>
        </p:nvSpPr>
        <p:spPr>
          <a:xfrm>
            <a:off x="0" y="4495800"/>
            <a:ext cx="2286000" cy="369332"/>
          </a:xfrm>
          <a:prstGeom prst="rect">
            <a:avLst/>
          </a:prstGeom>
        </p:spPr>
        <p:txBody>
          <a:bodyPr wrap="square">
            <a:spAutoFit/>
          </a:bodyPr>
          <a:lstStyle/>
          <a:p>
            <a:r>
              <a:rPr lang="en-US" b="1" dirty="0" smtClean="0">
                <a:solidFill>
                  <a:schemeClr val="bg1"/>
                </a:solidFill>
              </a:rPr>
              <a:t>High Pressure Tunnel</a:t>
            </a:r>
            <a:endParaRPr lang="en-US" dirty="0">
              <a:solidFill>
                <a:schemeClr val="bg1"/>
              </a:solidFill>
            </a:endParaRPr>
          </a:p>
        </p:txBody>
      </p:sp>
      <p:cxnSp>
        <p:nvCxnSpPr>
          <p:cNvPr id="12" name="Straight Connector 11"/>
          <p:cNvCxnSpPr/>
          <p:nvPr/>
        </p:nvCxnSpPr>
        <p:spPr>
          <a:xfrm rot="10800000" flipV="1">
            <a:off x="3429000" y="596721"/>
            <a:ext cx="3429000" cy="609600"/>
          </a:xfrm>
          <a:prstGeom prst="line">
            <a:avLst/>
          </a:prstGeom>
        </p:spPr>
        <p:style>
          <a:lnRef idx="1">
            <a:schemeClr val="accent2"/>
          </a:lnRef>
          <a:fillRef idx="0">
            <a:schemeClr val="accent2"/>
          </a:fillRef>
          <a:effectRef idx="0">
            <a:schemeClr val="accent2"/>
          </a:effectRef>
          <a:fontRef idx="minor">
            <a:schemeClr val="tx1"/>
          </a:fontRef>
        </p:style>
      </p:cxn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999</TotalTime>
  <Words>1130</Words>
  <Application>Microsoft Office PowerPoint</Application>
  <PresentationFormat>On-screen Show (4:3)</PresentationFormat>
  <Paragraphs>208</Paragraphs>
  <Slides>56</Slides>
  <Notes>1</Notes>
  <HiddenSlides>0</HiddenSlides>
  <MMClips>2</MMClips>
  <ScaleCrop>false</ScaleCrop>
  <HeadingPairs>
    <vt:vector size="4" baseType="variant">
      <vt:variant>
        <vt:lpstr>Theme</vt:lpstr>
      </vt:variant>
      <vt:variant>
        <vt:i4>1</vt:i4>
      </vt:variant>
      <vt:variant>
        <vt:lpstr>Slide Titles</vt:lpstr>
      </vt:variant>
      <vt:variant>
        <vt:i4>56</vt:i4>
      </vt:variant>
    </vt:vector>
  </HeadingPairs>
  <TitlesOfParts>
    <vt:vector size="57" baseType="lpstr">
      <vt:lpstr>Office Theme</vt:lpstr>
      <vt:lpstr>UNDERGROUND CONSTRUCTION</vt:lpstr>
      <vt:lpstr>Outline  What goes Underground? Why go Underground? How is the Underground built?  Where  are problems encountered? When  do risks get mitigated? </vt:lpstr>
      <vt:lpstr>What Goes Underground?</vt:lpstr>
      <vt:lpstr> Shelters and Fully-Designed Homes.. </vt:lpstr>
      <vt:lpstr> Mining Operations.. </vt:lpstr>
      <vt:lpstr>Water Systems..</vt:lpstr>
      <vt:lpstr>Mass Transit Systems..</vt:lpstr>
      <vt:lpstr>Road Traffic..</vt:lpstr>
      <vt:lpstr>Hydro-Electric Power Plants..</vt:lpstr>
      <vt:lpstr>Fuel Storage..</vt:lpstr>
      <vt:lpstr>Packaged and Bulk Materials..</vt:lpstr>
      <vt:lpstr>Critical Infrastructure..</vt:lpstr>
      <vt:lpstr>Research Facilities•</vt:lpstr>
      <vt:lpstr>Public Facilities</vt:lpstr>
      <vt:lpstr>Pretty Much Anything You Want</vt:lpstr>
      <vt:lpstr>Why go underground?</vt:lpstr>
      <vt:lpstr>Urban Congestion.. </vt:lpstr>
      <vt:lpstr>Create Green Space.. </vt:lpstr>
      <vt:lpstr>Protection..</vt:lpstr>
      <vt:lpstr>Isolation</vt:lpstr>
      <vt:lpstr>How is underground built?</vt:lpstr>
      <vt:lpstr>Methods for underground construction</vt:lpstr>
      <vt:lpstr>PowerPoint Presentation</vt:lpstr>
      <vt:lpstr>PowerPoint Presentation</vt:lpstr>
      <vt:lpstr>PowerPoint Presentation</vt:lpstr>
      <vt:lpstr>PowerPoint Presentation</vt:lpstr>
      <vt:lpstr>PowerPoint Presentation</vt:lpstr>
      <vt:lpstr>EXCAVATION BY TUNNEL BORING MACHINE</vt:lpstr>
      <vt:lpstr>PowerPoint Presentation</vt:lpstr>
      <vt:lpstr>Excavation In DRY Soils</vt:lpstr>
      <vt:lpstr>Excavation In WET Soils</vt:lpstr>
      <vt:lpstr>PowerPoint Presentation</vt:lpstr>
      <vt:lpstr>PowerPoint Presentation</vt:lpstr>
      <vt:lpstr>Excavation in Rocks</vt:lpstr>
      <vt:lpstr>Blasting.</vt:lpstr>
      <vt:lpstr>Some Ground Improvement Options..</vt:lpstr>
      <vt:lpstr>PowerPoint Presentation</vt:lpstr>
      <vt:lpstr>Some Ground Support Systems..</vt:lpstr>
      <vt:lpstr>Type of Ground Supports</vt:lpstr>
      <vt:lpstr>PowerPoint Presentation</vt:lpstr>
      <vt:lpstr>PowerPoint Presentation</vt:lpstr>
      <vt:lpstr>PowerPoint Presentation</vt:lpstr>
      <vt:lpstr>Where are Problems Encountered?</vt:lpstr>
      <vt:lpstr>Ground Surprises..</vt:lpstr>
      <vt:lpstr>Major Excavation Happen..</vt:lpstr>
      <vt:lpstr>Worldwide, Major Projects.. Major Losses</vt:lpstr>
      <vt:lpstr>Fractured Rock Subject to Stress &amp; Gravity </vt:lpstr>
      <vt:lpstr>Changing Groundwater Conditions</vt:lpstr>
      <vt:lpstr>When Do Risks Get Mitigated?</vt:lpstr>
      <vt:lpstr>In Studying the Regional Geology</vt:lpstr>
      <vt:lpstr>In Scoping the Site Investigation (SI)</vt:lpstr>
      <vt:lpstr>Characterizing Subsurface Site</vt:lpstr>
      <vt:lpstr>Design &amp; Specify for Geo-Diversity</vt:lpstr>
      <vt:lpstr>  In Conclusion..  •What goes Underground?  –Pretty much any thing that could be placed on surface •Why go Underground?  –Many advantages.. Cost and risk are the main draw-backs •How is Underground Space Created?  –Technology exists to build in pretty much any geo-material •Where Problems are Encountered Underground?  –Same old problems..no foolproof solutions •When do risks get mitigated?  –Opportunities for risk management are there.. they need to be seized  •Who can best mitigate the risks?   –Practitioners and researchers collaborating together at sites  </vt:lpstr>
      <vt:lpstr>Reference</vt:lpstr>
      <vt:lpstr>Thank you</vt:lpstr>
    </vt:vector>
  </TitlesOfParts>
  <Company>B.E. Civil</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UNDERGROUND CONSTRUCTION</dc:title>
  <dc:creator>Abhijitsinh Parmar</dc:creator>
  <cp:lastModifiedBy>Er. Saurabh shah</cp:lastModifiedBy>
  <cp:revision>102</cp:revision>
  <dcterms:created xsi:type="dcterms:W3CDTF">2010-10-27T14:35:01Z</dcterms:created>
  <dcterms:modified xsi:type="dcterms:W3CDTF">2010-11-19T04:51:38Z</dcterms:modified>
</cp:coreProperties>
</file>