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82" r:id="rId6"/>
    <p:sldId id="283" r:id="rId7"/>
    <p:sldId id="284" r:id="rId8"/>
    <p:sldId id="285" r:id="rId9"/>
    <p:sldId id="261" r:id="rId10"/>
    <p:sldId id="262" r:id="rId11"/>
    <p:sldId id="263" r:id="rId12"/>
    <p:sldId id="264" r:id="rId13"/>
    <p:sldId id="265" r:id="rId14"/>
    <p:sldId id="272" r:id="rId15"/>
    <p:sldId id="273" r:id="rId16"/>
    <p:sldId id="274" r:id="rId17"/>
    <p:sldId id="275" r:id="rId18"/>
    <p:sldId id="276" r:id="rId19"/>
    <p:sldId id="277" r:id="rId20"/>
    <p:sldId id="266" r:id="rId21"/>
    <p:sldId id="269" r:id="rId22"/>
    <p:sldId id="271" r:id="rId23"/>
    <p:sldId id="286" r:id="rId24"/>
    <p:sldId id="280" r:id="rId25"/>
    <p:sldId id="281" r:id="rId26"/>
  </p:sldIdLst>
  <p:sldSz cx="9144000" cy="6858000" type="screen4x3"/>
  <p:notesSz cx="6858000" cy="9144000"/>
  <p:custShowLst>
    <p:custShow name="Custom Show 1" id="0">
      <p:sldLst>
        <p:sld r:id="rId2"/>
      </p:sldLst>
    </p:custShow>
  </p:custShow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0" autoAdjust="0"/>
    <p:restoredTop sz="94604" autoAdjust="0"/>
  </p:normalViewPr>
  <p:slideViewPr>
    <p:cSldViewPr>
      <p:cViewPr varScale="1">
        <p:scale>
          <a:sx n="70" d="100"/>
          <a:sy n="70" d="100"/>
        </p:scale>
        <p:origin x="-1164" y="-66"/>
      </p:cViewPr>
      <p:guideLst>
        <p:guide orient="horz" pos="2160"/>
        <p:guide pos="2880"/>
      </p:guideLst>
    </p:cSldViewPr>
  </p:slideViewPr>
  <p:outlineViewPr>
    <p:cViewPr>
      <p:scale>
        <a:sx n="33" d="100"/>
        <a:sy n="33" d="100"/>
      </p:scale>
      <p:origin x="0" y="864"/>
    </p:cViewPr>
  </p:outlin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DDD8A86A-C125-497C-9C89-C31C44A495B7}" type="datetimeFigureOut">
              <a:rPr lang="en-US" smtClean="0"/>
              <a:pPr/>
              <a:t>10/31/2011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E8471-E2B8-42B0-BC6F-C580B2773E17}" type="slidenum">
              <a:rPr lang="en-US" smtClean="0"/>
              <a:pPr/>
              <a:t>‹#›</a:t>
            </a:fld>
            <a:endParaRPr 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D8A86A-C125-497C-9C89-C31C44A495B7}" type="datetimeFigureOut">
              <a:rPr lang="en-US" smtClean="0"/>
              <a:pPr/>
              <a:t>10/31/2011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E8471-E2B8-42B0-BC6F-C580B2773E1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D8A86A-C125-497C-9C89-C31C44A495B7}" type="datetimeFigureOut">
              <a:rPr lang="en-US" smtClean="0"/>
              <a:pPr/>
              <a:t>10/31/2011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E8471-E2B8-42B0-BC6F-C580B2773E1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DDD8A86A-C125-497C-9C89-C31C44A495B7}" type="datetimeFigureOut">
              <a:rPr lang="en-US" smtClean="0"/>
              <a:pPr/>
              <a:t>10/31/2011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E8471-E2B8-42B0-BC6F-C580B2773E17}" type="slidenum">
              <a:rPr lang="en-US" smtClean="0"/>
              <a:pPr/>
              <a:t>‹#›</a:t>
            </a:fld>
            <a:endParaRPr lang="en-US"/>
          </a:p>
        </p:txBody>
      </p:sp>
      <p:sp>
        <p:nvSpPr>
          <p:cNvPr id="8" name="Content Placeholder 7"/>
          <p:cNvSpPr>
            <a:spLocks noGrp="1"/>
          </p:cNvSpPr>
          <p:nvPr>
            <p:ph sz="quarter" idx="13"/>
          </p:nvPr>
        </p:nvSpPr>
        <p:spPr>
          <a:xfrm>
            <a:off x="609600" y="1600200"/>
            <a:ext cx="7924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D8A86A-C125-497C-9C89-C31C44A495B7}" type="datetimeFigureOut">
              <a:rPr lang="en-US" smtClean="0"/>
              <a:pPr/>
              <a:t>10/31/2011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E8471-E2B8-42B0-BC6F-C580B2773E1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5" name="Date Placeholder 4"/>
          <p:cNvSpPr>
            <a:spLocks noGrp="1"/>
          </p:cNvSpPr>
          <p:nvPr>
            <p:ph type="dt" sz="half" idx="10"/>
          </p:nvPr>
        </p:nvSpPr>
        <p:spPr/>
        <p:txBody>
          <a:bodyPr/>
          <a:lstStyle/>
          <a:p>
            <a:fld id="{DDD8A86A-C125-497C-9C89-C31C44A495B7}" type="datetimeFigureOut">
              <a:rPr lang="en-US" smtClean="0"/>
              <a:pPr/>
              <a:t>10/31/2011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E8471-E2B8-42B0-BC6F-C580B2773E1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DDD8A86A-C125-497C-9C89-C31C44A495B7}" type="datetimeFigureOut">
              <a:rPr lang="en-US" smtClean="0"/>
              <a:pPr/>
              <a:t>10/31/2011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3E8471-E2B8-42B0-BC6F-C580B2773E1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DD8A86A-C125-497C-9C89-C31C44A495B7}" type="datetimeFigureOut">
              <a:rPr lang="en-US" smtClean="0"/>
              <a:pPr/>
              <a:t>10/31/2011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3E8471-E2B8-42B0-BC6F-C580B2773E1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D8A86A-C125-497C-9C89-C31C44A495B7}" type="datetimeFigureOut">
              <a:rPr lang="en-US" smtClean="0"/>
              <a:pPr/>
              <a:t>10/31/2011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3E8471-E2B8-42B0-BC6F-C580B2773E1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D8A86A-C125-497C-9C89-C31C44A495B7}" type="datetimeFigureOut">
              <a:rPr lang="en-US" smtClean="0"/>
              <a:pPr/>
              <a:t>10/31/2011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E8471-E2B8-42B0-BC6F-C580B2773E1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D8A86A-C125-497C-9C89-C31C44A495B7}" type="datetimeFigureOut">
              <a:rPr lang="en-US" smtClean="0"/>
              <a:pPr/>
              <a:t>10/31/2011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E8471-E2B8-42B0-BC6F-C580B2773E1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DDD8A86A-C125-497C-9C89-C31C44A495B7}" type="datetimeFigureOut">
              <a:rPr lang="en-US" smtClean="0"/>
              <a:pPr/>
              <a:t>10/31/2011</a:t>
            </a:fld>
            <a:endParaRPr 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C23E8471-E2B8-42B0-BC6F-C580B2773E17}"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0" y="5562600"/>
            <a:ext cx="5334000" cy="762000"/>
          </a:xfrm>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By Sapan shah (CE 09 58)</a:t>
            </a:r>
          </a:p>
          <a:p>
            <a:r>
              <a:rPr 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Computer Science</a:t>
            </a:r>
            <a:endParaRPr lang="en-US"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5" name="Rectangle 4"/>
          <p:cNvSpPr/>
          <p:nvPr/>
        </p:nvSpPr>
        <p:spPr>
          <a:xfrm>
            <a:off x="-1" y="225377"/>
            <a:ext cx="8550739" cy="1323439"/>
          </a:xfrm>
          <a:prstGeom prst="rect">
            <a:avLst/>
          </a:prstGeom>
          <a:noFill/>
        </p:spPr>
        <p:txBody>
          <a:bodyPr wrap="none" lIns="91440" tIns="45720" rIns="91440" bIns="45720">
            <a:spAutoFit/>
          </a:bodyPr>
          <a:lstStyle/>
          <a:p>
            <a:pPr algn="ctr"/>
            <a:r>
              <a:rPr lang="en-US" sz="80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Cloud Computing</a:t>
            </a:r>
            <a:endParaRPr lang="en-US" sz="8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extLst>
      <p:ext uri="{BB962C8B-B14F-4D97-AF65-F5344CB8AC3E}">
        <p14:creationId xmlns="" xmlns:p14="http://schemas.microsoft.com/office/powerpoint/2010/main" val="1167281754"/>
      </p:ext>
    </p:extLst>
  </p:cSld>
  <p:clrMapOvr>
    <a:masterClrMapping/>
  </p:clrMapOvr>
  <mc:AlternateContent xmlns:mc="http://schemas.openxmlformats.org/markup-compatibility/2006">
    <mc:Choice xmlns=""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6600" b="1" u="sng" cap="none"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Private Cloud:</a:t>
            </a:r>
            <a:endParaRPr lang="en-US" sz="3600" b="1" u="sng" cap="none"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Content Placeholder 2"/>
          <p:cNvSpPr>
            <a:spLocks noGrp="1"/>
          </p:cNvSpPr>
          <p:nvPr>
            <p:ph sz="quarter" idx="13"/>
          </p:nvPr>
        </p:nvSpPr>
        <p:spPr/>
        <p:txBody>
          <a:bodyPr>
            <a:normAutofit/>
          </a:bodyPr>
          <a:lstStyle/>
          <a:p>
            <a:pPr>
              <a:buFont typeface="Wingdings" pitchFamily="2" charset="2"/>
              <a:buChar char="ü"/>
            </a:pPr>
            <a:r>
              <a:rPr lang="en-US" sz="2800" dirty="0" smtClean="0"/>
              <a:t>Provide hosted services to a limited number of people.</a:t>
            </a:r>
          </a:p>
          <a:p>
            <a:pPr>
              <a:buFont typeface="Wingdings" pitchFamily="2" charset="2"/>
              <a:buChar char="ü"/>
            </a:pPr>
            <a:r>
              <a:rPr lang="en-US" sz="2800" dirty="0" smtClean="0"/>
              <a:t>Reliable</a:t>
            </a:r>
          </a:p>
          <a:p>
            <a:pPr>
              <a:buFont typeface="Wingdings" pitchFamily="2" charset="2"/>
              <a:buChar char="ü"/>
            </a:pPr>
            <a:r>
              <a:rPr lang="en-US" sz="2800" dirty="0" smtClean="0"/>
              <a:t>Secure</a:t>
            </a:r>
          </a:p>
          <a:p>
            <a:pPr>
              <a:buFont typeface="Wingdings" pitchFamily="2" charset="2"/>
              <a:buChar char="ü"/>
            </a:pPr>
            <a:r>
              <a:rPr lang="en-US" sz="2800" dirty="0" smtClean="0"/>
              <a:t>Efficient</a:t>
            </a:r>
          </a:p>
          <a:p>
            <a:pPr>
              <a:buFont typeface="Wingdings" pitchFamily="2" charset="2"/>
              <a:buChar char="ü"/>
            </a:pPr>
            <a:r>
              <a:rPr lang="en-US" sz="2800" dirty="0" smtClean="0"/>
              <a:t>Controlled</a:t>
            </a:r>
          </a:p>
          <a:p>
            <a:pPr>
              <a:buFont typeface="Wingdings" pitchFamily="2" charset="2"/>
              <a:buChar char="ü"/>
            </a:pPr>
            <a:r>
              <a:rPr lang="en-US" sz="2800" dirty="0" smtClean="0"/>
              <a:t>Flexible</a:t>
            </a:r>
            <a:endParaRPr lang="en-US" sz="2800" dirty="0"/>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6172200" y="36490"/>
            <a:ext cx="2057400" cy="1600200"/>
          </a:xfrm>
          <a:prstGeom prst="rect">
            <a:avLst/>
          </a:prstGeom>
        </p:spPr>
      </p:pic>
      <p:pic>
        <p:nvPicPr>
          <p:cNvPr id="5" name="Picture 4"/>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993997" y="2286000"/>
            <a:ext cx="5862861" cy="32480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 xmlns:p14="http://schemas.microsoft.com/office/powerpoint/2010/main" val="3664203517"/>
      </p:ext>
    </p:extLst>
  </p:cSld>
  <p:clrMapOvr>
    <a:masterClrMapping/>
  </p:clrMapOvr>
  <p:transition spd="slow">
    <p:wheel spokes="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6600" b="1" u="sng" cap="none"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Public Cloud:</a:t>
            </a:r>
            <a:endParaRPr lang="en-US" sz="6600" b="1" u="sng" cap="none"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Content Placeholder 2"/>
          <p:cNvSpPr>
            <a:spLocks noGrp="1"/>
          </p:cNvSpPr>
          <p:nvPr>
            <p:ph sz="quarter" idx="13"/>
          </p:nvPr>
        </p:nvSpPr>
        <p:spPr>
          <a:xfrm>
            <a:off x="609600" y="1600200"/>
            <a:ext cx="7924800" cy="4953000"/>
          </a:xfrm>
        </p:spPr>
        <p:txBody>
          <a:bodyPr>
            <a:normAutofit/>
          </a:bodyPr>
          <a:lstStyle/>
          <a:p>
            <a:pPr>
              <a:buFont typeface="Wingdings" pitchFamily="2" charset="2"/>
              <a:buChar char="ü"/>
            </a:pPr>
            <a:r>
              <a:rPr lang="en-US" sz="2400" dirty="0" smtClean="0"/>
              <a:t>Service provider makes resources dynamically available</a:t>
            </a:r>
          </a:p>
          <a:p>
            <a:pPr>
              <a:buFont typeface="Wingdings" pitchFamily="2" charset="2"/>
              <a:buChar char="ü"/>
            </a:pPr>
            <a:r>
              <a:rPr lang="en-US" sz="2400" dirty="0" smtClean="0">
                <a:solidFill>
                  <a:srgbClr val="FFFF00"/>
                </a:solidFill>
              </a:rPr>
              <a:t>Benefits:</a:t>
            </a:r>
          </a:p>
          <a:p>
            <a:pPr>
              <a:buFont typeface="Wingdings" pitchFamily="2" charset="2"/>
              <a:buChar char="v"/>
            </a:pPr>
            <a:r>
              <a:rPr lang="en-US" sz="2400" dirty="0" smtClean="0"/>
              <a:t>easy and in expensive setup</a:t>
            </a:r>
          </a:p>
          <a:p>
            <a:pPr>
              <a:buFont typeface="Wingdings" pitchFamily="2" charset="2"/>
              <a:buChar char="v"/>
            </a:pPr>
            <a:r>
              <a:rPr lang="en-US" sz="2400" dirty="0" smtClean="0"/>
              <a:t> scalability</a:t>
            </a:r>
          </a:p>
          <a:p>
            <a:pPr>
              <a:buFont typeface="Wingdings" pitchFamily="2" charset="2"/>
              <a:buChar char="v"/>
            </a:pPr>
            <a:r>
              <a:rPr lang="en-US" sz="2400" dirty="0" smtClean="0"/>
              <a:t> no wasted resources </a:t>
            </a:r>
          </a:p>
          <a:p>
            <a:pPr>
              <a:buFont typeface="Wingdings" pitchFamily="2" charset="2"/>
              <a:buChar char="ü"/>
            </a:pPr>
            <a:r>
              <a:rPr lang="en-US" sz="2400" dirty="0" smtClean="0">
                <a:solidFill>
                  <a:srgbClr val="FFFF00"/>
                </a:solidFill>
              </a:rPr>
              <a:t>Ex:</a:t>
            </a:r>
            <a:r>
              <a:rPr lang="en-US" sz="2400" dirty="0" smtClean="0"/>
              <a:t> </a:t>
            </a:r>
            <a:r>
              <a:rPr lang="en-US" sz="2400" dirty="0" smtClean="0">
                <a:solidFill>
                  <a:srgbClr val="FFFF00"/>
                </a:solidFill>
              </a:rPr>
              <a:t>Amazon Elastic </a:t>
            </a:r>
          </a:p>
          <a:p>
            <a:pPr marL="0" indent="0">
              <a:buNone/>
            </a:pPr>
            <a:r>
              <a:rPr lang="en-US" sz="2400" dirty="0">
                <a:solidFill>
                  <a:srgbClr val="FFFF00"/>
                </a:solidFill>
              </a:rPr>
              <a:t> </a:t>
            </a:r>
            <a:r>
              <a:rPr lang="en-US" sz="2400" dirty="0" smtClean="0">
                <a:solidFill>
                  <a:srgbClr val="FFFF00"/>
                </a:solidFill>
              </a:rPr>
              <a:t>    Computer cloud, </a:t>
            </a:r>
          </a:p>
          <a:p>
            <a:pPr marL="0" indent="0">
              <a:buNone/>
            </a:pPr>
            <a:r>
              <a:rPr lang="en-US" sz="2400" dirty="0">
                <a:solidFill>
                  <a:srgbClr val="FFFF00"/>
                </a:solidFill>
              </a:rPr>
              <a:t> </a:t>
            </a:r>
            <a:r>
              <a:rPr lang="en-US" sz="2400" dirty="0" smtClean="0">
                <a:solidFill>
                  <a:srgbClr val="FFFF00"/>
                </a:solidFill>
              </a:rPr>
              <a:t>     IBM’s Blue Cloud,</a:t>
            </a:r>
          </a:p>
          <a:p>
            <a:pPr marL="0" indent="0">
              <a:buNone/>
            </a:pPr>
            <a:r>
              <a:rPr lang="en-US" sz="2400" dirty="0">
                <a:solidFill>
                  <a:srgbClr val="FFFF00"/>
                </a:solidFill>
              </a:rPr>
              <a:t> </a:t>
            </a:r>
            <a:r>
              <a:rPr lang="en-US" sz="2400" dirty="0" smtClean="0">
                <a:solidFill>
                  <a:srgbClr val="FFFF00"/>
                </a:solidFill>
              </a:rPr>
              <a:t>     Sun Cloud,</a:t>
            </a:r>
            <a:r>
              <a:rPr lang="en-US" sz="2400" dirty="0">
                <a:solidFill>
                  <a:srgbClr val="FFFF00"/>
                </a:solidFill>
              </a:rPr>
              <a:t> </a:t>
            </a:r>
            <a:r>
              <a:rPr lang="en-US" sz="2400" dirty="0" smtClean="0">
                <a:solidFill>
                  <a:srgbClr val="FFFF00"/>
                </a:solidFill>
              </a:rPr>
              <a:t>Google AppEngine.</a:t>
            </a:r>
            <a:endParaRPr lang="en-US" sz="2400" dirty="0">
              <a:solidFill>
                <a:srgbClr val="FFFF00"/>
              </a:solidFill>
            </a:endParaRPr>
          </a:p>
        </p:txBody>
      </p:sp>
      <p:pic>
        <p:nvPicPr>
          <p:cNvPr id="4" name="Picture 3"/>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4316569" y="2195848"/>
            <a:ext cx="4778062" cy="329055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 xmlns:p14="http://schemas.microsoft.com/office/powerpoint/2010/main" val="2388795203"/>
      </p:ext>
    </p:extLst>
  </p:cSld>
  <p:clrMapOvr>
    <a:masterClrMapping/>
  </p:clrMapOvr>
  <mc:AlternateContent xmlns:mc="http://schemas.openxmlformats.org/markup-compatibility/2006">
    <mc:Choice xmlns=""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6600" b="1" u="sng" cap="none"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reflection blurRad="12700" stA="50000" endPos="50000" dist="5000" dir="5400000" sy="-100000" rotWithShape="0"/>
                </a:effectLst>
              </a:rPr>
              <a:t>Community Cloud:</a:t>
            </a:r>
            <a:endParaRPr lang="en-US" sz="6600" b="1" u="sng" cap="none"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reflection blurRad="12700" stA="50000" endPos="50000" dist="5000" dir="5400000" sy="-100000" rotWithShape="0"/>
              </a:effectLst>
            </a:endParaRPr>
          </a:p>
        </p:txBody>
      </p:sp>
      <p:sp>
        <p:nvSpPr>
          <p:cNvPr id="3" name="Content Placeholder 2"/>
          <p:cNvSpPr>
            <a:spLocks noGrp="1"/>
          </p:cNvSpPr>
          <p:nvPr>
            <p:ph sz="quarter" idx="13"/>
          </p:nvPr>
        </p:nvSpPr>
        <p:spPr/>
        <p:txBody>
          <a:bodyPr>
            <a:normAutofit/>
          </a:bodyPr>
          <a:lstStyle/>
          <a:p>
            <a:pPr>
              <a:buFont typeface="Wingdings" pitchFamily="2" charset="2"/>
              <a:buChar char="ü"/>
            </a:pPr>
            <a:r>
              <a:rPr lang="en-US" sz="2800" dirty="0" smtClean="0"/>
              <a:t>Organizations having similar requirement</a:t>
            </a:r>
          </a:p>
          <a:p>
            <a:pPr>
              <a:buFont typeface="Wingdings" pitchFamily="2" charset="2"/>
              <a:buChar char="ü"/>
            </a:pPr>
            <a:r>
              <a:rPr lang="en-US" sz="2800" dirty="0" smtClean="0"/>
              <a:t>Privacy, security, and policy compliance</a:t>
            </a:r>
          </a:p>
          <a:p>
            <a:pPr>
              <a:buFont typeface="Wingdings" pitchFamily="2" charset="2"/>
              <a:buChar char="ü"/>
            </a:pPr>
            <a:r>
              <a:rPr lang="en-US" sz="2800" dirty="0" smtClean="0">
                <a:solidFill>
                  <a:srgbClr val="FFFF00"/>
                </a:solidFill>
              </a:rPr>
              <a:t>Ex.: Google’s “Gov Cloud”</a:t>
            </a:r>
            <a:endParaRPr lang="en-US" sz="2800" dirty="0">
              <a:solidFill>
                <a:srgbClr val="FFFF00"/>
              </a:solidFill>
            </a:endParaRPr>
          </a:p>
        </p:txBody>
      </p:sp>
      <p:pic>
        <p:nvPicPr>
          <p:cNvPr id="6" name="Picture 5"/>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4249055" y="3124200"/>
            <a:ext cx="4862748" cy="365223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 xmlns:p14="http://schemas.microsoft.com/office/powerpoint/2010/main" val="1230457892"/>
      </p:ext>
    </p:extLst>
  </p:cSld>
  <p:clrMapOvr>
    <a:masterClrMapping/>
  </p:clrMapOvr>
  <mc:AlternateContent xmlns:mc="http://schemas.openxmlformats.org/markup-compatibility/2006">
    <mc:Choice xmlns=""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6600" b="1" u="sng" cap="none"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reflection blurRad="12700" stA="50000" endPos="50000" dist="5000" dir="5400000" sy="-100000" rotWithShape="0"/>
                </a:effectLst>
              </a:rPr>
              <a:t>Hybrid Cloud:</a:t>
            </a:r>
            <a:endParaRPr lang="en-US" sz="6600" b="1" u="sng" cap="none"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reflection blurRad="12700" stA="50000" endPos="50000" dist="5000" dir="5400000" sy="-100000" rotWithShape="0"/>
              </a:effectLst>
            </a:endParaRPr>
          </a:p>
        </p:txBody>
      </p:sp>
      <p:sp>
        <p:nvSpPr>
          <p:cNvPr id="6" name="Content Placeholder 5"/>
          <p:cNvSpPr>
            <a:spLocks noGrp="1"/>
          </p:cNvSpPr>
          <p:nvPr>
            <p:ph sz="quarter" idx="13"/>
          </p:nvPr>
        </p:nvSpPr>
        <p:spPr/>
        <p:txBody>
          <a:bodyPr>
            <a:normAutofit/>
          </a:bodyPr>
          <a:lstStyle/>
          <a:p>
            <a:pPr>
              <a:buFont typeface="Wingdings" pitchFamily="2" charset="2"/>
              <a:buChar char="ü"/>
            </a:pPr>
            <a:r>
              <a:rPr lang="en-US" sz="2800" dirty="0" smtClean="0"/>
              <a:t>Multiple internal and external providers</a:t>
            </a:r>
          </a:p>
          <a:p>
            <a:pPr>
              <a:buFont typeface="Wingdings" pitchFamily="2" charset="2"/>
              <a:buChar char="ü"/>
            </a:pPr>
            <a:r>
              <a:rPr lang="en-US" sz="2800" dirty="0" smtClean="0"/>
              <a:t>Composition of more clouds</a:t>
            </a:r>
          </a:p>
          <a:p>
            <a:pPr>
              <a:buFont typeface="Wingdings" pitchFamily="2" charset="2"/>
              <a:buChar char="ü"/>
            </a:pPr>
            <a:r>
              <a:rPr lang="en-US" sz="2800" dirty="0" smtClean="0"/>
              <a:t>Application:</a:t>
            </a:r>
          </a:p>
          <a:p>
            <a:pPr>
              <a:buFont typeface="Wingdings" pitchFamily="2" charset="2"/>
              <a:buChar char="v"/>
            </a:pPr>
            <a:r>
              <a:rPr lang="en-US" sz="2800" dirty="0" smtClean="0">
                <a:solidFill>
                  <a:srgbClr val="FFFF00"/>
                </a:solidFill>
              </a:rPr>
              <a:t>Archiving of </a:t>
            </a:r>
          </a:p>
          <a:p>
            <a:pPr marL="0" indent="0">
              <a:buNone/>
            </a:pPr>
            <a:r>
              <a:rPr lang="en-US" sz="2800" dirty="0">
                <a:solidFill>
                  <a:srgbClr val="FFFF00"/>
                </a:solidFill>
              </a:rPr>
              <a:t> </a:t>
            </a:r>
            <a:r>
              <a:rPr lang="en-US" sz="2800" dirty="0" smtClean="0">
                <a:solidFill>
                  <a:srgbClr val="FFFF00"/>
                </a:solidFill>
              </a:rPr>
              <a:t>   backup functions.</a:t>
            </a:r>
          </a:p>
          <a:p>
            <a:pPr>
              <a:buFont typeface="Wingdings" pitchFamily="2" charset="2"/>
              <a:buChar char="v"/>
            </a:pPr>
            <a:r>
              <a:rPr lang="en-US" sz="2800" dirty="0" smtClean="0">
                <a:solidFill>
                  <a:srgbClr val="FFFF00"/>
                </a:solidFill>
              </a:rPr>
              <a:t> deploying a web</a:t>
            </a:r>
          </a:p>
          <a:p>
            <a:pPr marL="0" indent="0">
              <a:buNone/>
            </a:pPr>
            <a:r>
              <a:rPr lang="en-US" sz="2800" dirty="0">
                <a:solidFill>
                  <a:srgbClr val="FFFF00"/>
                </a:solidFill>
              </a:rPr>
              <a:t> </a:t>
            </a:r>
            <a:r>
              <a:rPr lang="en-US" sz="2800" dirty="0" smtClean="0">
                <a:solidFill>
                  <a:srgbClr val="FFFF00"/>
                </a:solidFill>
              </a:rPr>
              <a:t>    application in the cloud.</a:t>
            </a:r>
            <a:endParaRPr lang="en-US" sz="2800" dirty="0">
              <a:solidFill>
                <a:srgbClr val="FFFF00"/>
              </a:solidFill>
            </a:endParaRPr>
          </a:p>
        </p:txBody>
      </p:sp>
      <p:pic>
        <p:nvPicPr>
          <p:cNvPr id="3" name="Picture 2"/>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4343400" y="2615485"/>
            <a:ext cx="4724400" cy="408045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 xmlns:p14="http://schemas.microsoft.com/office/powerpoint/2010/main" val="586947795"/>
      </p:ext>
    </p:extLst>
  </p:cSld>
  <p:clrMapOvr>
    <a:masterClrMapping/>
  </p:clrMapOvr>
  <mc:AlternateContent xmlns:mc="http://schemas.openxmlformats.org/markup-compatibility/2006">
    <mc:Choice xmlns=""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5400" b="1" u="sng" cap="none"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reflection blurRad="12700" stA="50000" endPos="50000" dist="5000" dir="5400000" sy="-100000" rotWithShape="0"/>
                </a:effectLst>
              </a:rPr>
              <a:t>Layers Of Cloud Computing:</a:t>
            </a:r>
            <a:endParaRPr lang="en-US" sz="5400" b="1" u="sng" cap="none"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reflection blurRad="12700" stA="50000" endPos="50000" dist="5000" dir="5400000" sy="-100000" rotWithShape="0"/>
              </a:effectLst>
            </a:endParaRPr>
          </a:p>
        </p:txBody>
      </p:sp>
      <p:sp>
        <p:nvSpPr>
          <p:cNvPr id="3" name="Content Placeholder 2"/>
          <p:cNvSpPr>
            <a:spLocks noGrp="1"/>
          </p:cNvSpPr>
          <p:nvPr>
            <p:ph sz="quarter" idx="13"/>
          </p:nvPr>
        </p:nvSpPr>
        <p:spPr/>
        <p:txBody>
          <a:bodyPr>
            <a:normAutofit/>
          </a:bodyPr>
          <a:lstStyle/>
          <a:p>
            <a:pPr>
              <a:buFont typeface="Wingdings" pitchFamily="2" charset="2"/>
              <a:buChar char="ü"/>
            </a:pPr>
            <a:r>
              <a:rPr lang="en-US" sz="4000" dirty="0" smtClean="0"/>
              <a:t>The five layers:</a:t>
            </a:r>
            <a:endParaRPr lang="en-US" sz="4000" dirty="0"/>
          </a:p>
        </p:txBody>
      </p:sp>
      <p:graphicFrame>
        <p:nvGraphicFramePr>
          <p:cNvPr id="6" name="Table 5"/>
          <p:cNvGraphicFramePr>
            <a:graphicFrameLocks noGrp="1"/>
          </p:cNvGraphicFramePr>
          <p:nvPr>
            <p:extLst>
              <p:ext uri="{D42A27DB-BD31-4B8C-83A1-F6EECF244321}">
                <p14:modId xmlns="" xmlns:p14="http://schemas.microsoft.com/office/powerpoint/2010/main" val="2436881815"/>
              </p:ext>
            </p:extLst>
          </p:nvPr>
        </p:nvGraphicFramePr>
        <p:xfrm>
          <a:off x="838200" y="2743200"/>
          <a:ext cx="2438400" cy="2819400"/>
        </p:xfrm>
        <a:graphic>
          <a:graphicData uri="http://schemas.openxmlformats.org/drawingml/2006/table">
            <a:tbl>
              <a:tblPr firstRow="1" bandRow="1">
                <a:tableStyleId>{5C22544A-7EE6-4342-B048-85BDC9FD1C3A}</a:tableStyleId>
              </a:tblPr>
              <a:tblGrid>
                <a:gridCol w="2438400"/>
              </a:tblGrid>
              <a:tr h="563880">
                <a:tc>
                  <a:txBody>
                    <a:bodyPr/>
                    <a:lstStyle/>
                    <a:p>
                      <a:pPr algn="ctr"/>
                      <a:r>
                        <a:rPr lang="en-US" dirty="0" smtClean="0"/>
                        <a:t>Client</a:t>
                      </a:r>
                    </a:p>
                  </a:txBody>
                  <a:tcPr/>
                </a:tc>
              </a:tr>
              <a:tr h="563880">
                <a:tc>
                  <a:txBody>
                    <a:bodyPr/>
                    <a:lstStyle/>
                    <a:p>
                      <a:pPr algn="ctr"/>
                      <a:r>
                        <a:rPr lang="en-US" dirty="0" smtClean="0"/>
                        <a:t>Application (SaaS)</a:t>
                      </a:r>
                      <a:endParaRPr lang="en-US" dirty="0"/>
                    </a:p>
                  </a:txBody>
                  <a:tcPr/>
                </a:tc>
              </a:tr>
              <a:tr h="563880">
                <a:tc>
                  <a:txBody>
                    <a:bodyPr/>
                    <a:lstStyle/>
                    <a:p>
                      <a:pPr algn="ctr"/>
                      <a:r>
                        <a:rPr lang="en-US" dirty="0" smtClean="0"/>
                        <a:t>Platform (PaaS)</a:t>
                      </a:r>
                      <a:endParaRPr lang="en-US" dirty="0"/>
                    </a:p>
                  </a:txBody>
                  <a:tcPr/>
                </a:tc>
              </a:tr>
              <a:tr h="563880">
                <a:tc>
                  <a:txBody>
                    <a:bodyPr/>
                    <a:lstStyle/>
                    <a:p>
                      <a:pPr algn="ctr"/>
                      <a:r>
                        <a:rPr lang="en-US" dirty="0" smtClean="0"/>
                        <a:t>Infrastructure (IaaS)</a:t>
                      </a:r>
                      <a:endParaRPr lang="en-US" dirty="0"/>
                    </a:p>
                  </a:txBody>
                  <a:tcPr/>
                </a:tc>
              </a:tr>
              <a:tr h="563880">
                <a:tc>
                  <a:txBody>
                    <a:bodyPr/>
                    <a:lstStyle/>
                    <a:p>
                      <a:pPr algn="ctr"/>
                      <a:r>
                        <a:rPr lang="en-US" dirty="0" smtClean="0"/>
                        <a:t>Server</a:t>
                      </a:r>
                      <a:endParaRPr lang="en-US" dirty="0"/>
                    </a:p>
                  </a:txBody>
                  <a:tcPr/>
                </a:tc>
              </a:tr>
            </a:tbl>
          </a:graphicData>
        </a:graphic>
      </p:graphicFrame>
      <p:graphicFrame>
        <p:nvGraphicFramePr>
          <p:cNvPr id="7" name="Table 6"/>
          <p:cNvGraphicFramePr>
            <a:graphicFrameLocks noGrp="1"/>
          </p:cNvGraphicFramePr>
          <p:nvPr>
            <p:extLst>
              <p:ext uri="{D42A27DB-BD31-4B8C-83A1-F6EECF244321}">
                <p14:modId xmlns="" xmlns:p14="http://schemas.microsoft.com/office/powerpoint/2010/main" val="511283512"/>
              </p:ext>
            </p:extLst>
          </p:nvPr>
        </p:nvGraphicFramePr>
        <p:xfrm>
          <a:off x="5102292" y="2783103"/>
          <a:ext cx="2362200" cy="2751224"/>
        </p:xfrm>
        <a:graphic>
          <a:graphicData uri="http://schemas.openxmlformats.org/drawingml/2006/table">
            <a:tbl>
              <a:tblPr firstRow="1" bandRow="1">
                <a:tableStyleId>{5C22544A-7EE6-4342-B048-85BDC9FD1C3A}</a:tableStyleId>
              </a:tblPr>
              <a:tblGrid>
                <a:gridCol w="2362200"/>
              </a:tblGrid>
              <a:tr h="668352">
                <a:tc>
                  <a:txBody>
                    <a:bodyPr/>
                    <a:lstStyle/>
                    <a:p>
                      <a:pPr algn="ctr"/>
                      <a:r>
                        <a:rPr lang="en-US" dirty="0" smtClean="0"/>
                        <a:t>Computer,</a:t>
                      </a:r>
                    </a:p>
                    <a:p>
                      <a:pPr algn="ctr"/>
                      <a:r>
                        <a:rPr lang="en-US" dirty="0" smtClean="0"/>
                        <a:t>Phones (browsers)</a:t>
                      </a:r>
                      <a:endParaRPr lang="en-US" dirty="0"/>
                    </a:p>
                  </a:txBody>
                  <a:tcPr/>
                </a:tc>
              </a:tr>
              <a:tr h="668352">
                <a:tc>
                  <a:txBody>
                    <a:bodyPr/>
                    <a:lstStyle/>
                    <a:p>
                      <a:pPr algn="ctr"/>
                      <a:r>
                        <a:rPr lang="en-US" dirty="0" smtClean="0"/>
                        <a:t>Google apps,</a:t>
                      </a:r>
                    </a:p>
                    <a:p>
                      <a:pPr algn="ctr"/>
                      <a:r>
                        <a:rPr lang="en-US" dirty="0" smtClean="0"/>
                        <a:t>SalesForce CRM</a:t>
                      </a:r>
                      <a:endParaRPr lang="en-US" dirty="0"/>
                    </a:p>
                  </a:txBody>
                  <a:tcPr/>
                </a:tc>
              </a:tr>
              <a:tr h="452193">
                <a:tc>
                  <a:txBody>
                    <a:bodyPr/>
                    <a:lstStyle/>
                    <a:p>
                      <a:pPr algn="ctr"/>
                      <a:r>
                        <a:rPr lang="en-US" dirty="0" smtClean="0"/>
                        <a:t>Google App Engine,</a:t>
                      </a:r>
                    </a:p>
                    <a:p>
                      <a:pPr algn="ctr"/>
                      <a:r>
                        <a:rPr lang="en-US" dirty="0" smtClean="0"/>
                        <a:t>Azure</a:t>
                      </a:r>
                      <a:endParaRPr lang="en-US" dirty="0"/>
                    </a:p>
                  </a:txBody>
                  <a:tcPr/>
                </a:tc>
              </a:tr>
              <a:tr h="387220">
                <a:tc>
                  <a:txBody>
                    <a:bodyPr/>
                    <a:lstStyle/>
                    <a:p>
                      <a:pPr algn="ctr"/>
                      <a:r>
                        <a:rPr lang="en-US" dirty="0" smtClean="0"/>
                        <a:t>Nimbus, AWS</a:t>
                      </a:r>
                      <a:endParaRPr lang="en-US" dirty="0"/>
                    </a:p>
                  </a:txBody>
                  <a:tcPr/>
                </a:tc>
              </a:tr>
              <a:tr h="387220">
                <a:tc>
                  <a:txBody>
                    <a:bodyPr/>
                    <a:lstStyle/>
                    <a:p>
                      <a:pPr algn="ctr"/>
                      <a:r>
                        <a:rPr lang="en-US" dirty="0" smtClean="0"/>
                        <a:t>Networks, Virtualization</a:t>
                      </a:r>
                      <a:endParaRPr lang="en-US" dirty="0"/>
                    </a:p>
                  </a:txBody>
                  <a:tcPr/>
                </a:tc>
              </a:tr>
            </a:tbl>
          </a:graphicData>
        </a:graphic>
      </p:graphicFrame>
      <p:sp>
        <p:nvSpPr>
          <p:cNvPr id="8" name="Right Arrow 7"/>
          <p:cNvSpPr/>
          <p:nvPr/>
        </p:nvSpPr>
        <p:spPr>
          <a:xfrm>
            <a:off x="3352800" y="2971800"/>
            <a:ext cx="16764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3352800" y="5257800"/>
            <a:ext cx="16764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3352800" y="3581400"/>
            <a:ext cx="1676400" cy="152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rot="374975">
            <a:off x="3354807" y="4706102"/>
            <a:ext cx="1677456" cy="21426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p:cNvSpPr/>
          <p:nvPr/>
        </p:nvSpPr>
        <p:spPr>
          <a:xfrm rot="403634">
            <a:off x="3331355" y="4095380"/>
            <a:ext cx="1714045" cy="22346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1862691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7200" b="1" u="sng" cap="none"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reflection blurRad="12700" stA="50000" endPos="50000" dist="5000" dir="5400000" sy="-100000" rotWithShape="0"/>
                </a:effectLst>
              </a:rPr>
              <a:t>Client:</a:t>
            </a:r>
            <a:endParaRPr lang="en-US" sz="7200" b="1" u="sng" cap="none"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reflection blurRad="12700" stA="50000" endPos="50000" dist="5000" dir="5400000" sy="-100000" rotWithShape="0"/>
              </a:effectLst>
            </a:endParaRPr>
          </a:p>
        </p:txBody>
      </p:sp>
      <p:sp>
        <p:nvSpPr>
          <p:cNvPr id="3" name="Content Placeholder 2"/>
          <p:cNvSpPr>
            <a:spLocks noGrp="1"/>
          </p:cNvSpPr>
          <p:nvPr>
            <p:ph sz="quarter" idx="13"/>
          </p:nvPr>
        </p:nvSpPr>
        <p:spPr/>
        <p:txBody>
          <a:bodyPr/>
          <a:lstStyle/>
          <a:p>
            <a:pPr>
              <a:buFont typeface="Wingdings" pitchFamily="2" charset="2"/>
              <a:buChar char="ü"/>
            </a:pPr>
            <a:r>
              <a:rPr lang="en-US" sz="3600" dirty="0" smtClean="0"/>
              <a:t>Hardware &amp; Software</a:t>
            </a:r>
          </a:p>
          <a:p>
            <a:pPr>
              <a:buFont typeface="Wingdings" pitchFamily="2" charset="2"/>
              <a:buChar char="ü"/>
            </a:pPr>
            <a:r>
              <a:rPr lang="en-US" sz="3600" dirty="0" smtClean="0"/>
              <a:t>Essentially useless</a:t>
            </a:r>
          </a:p>
          <a:p>
            <a:pPr marL="0" indent="0">
              <a:buNone/>
            </a:pPr>
            <a:r>
              <a:rPr lang="en-US" sz="3600" dirty="0"/>
              <a:t> </a:t>
            </a:r>
            <a:r>
              <a:rPr lang="en-US" sz="3600" dirty="0" smtClean="0"/>
              <a:t>   without cloud</a:t>
            </a:r>
          </a:p>
          <a:p>
            <a:pPr>
              <a:buFont typeface="Wingdings" pitchFamily="2" charset="2"/>
              <a:buChar char="ü"/>
            </a:pPr>
            <a:r>
              <a:rPr lang="en-US" sz="3600" dirty="0" smtClean="0"/>
              <a:t>E.g.: Computers </a:t>
            </a:r>
          </a:p>
          <a:p>
            <a:pPr marL="0" indent="0">
              <a:buNone/>
            </a:pPr>
            <a:r>
              <a:rPr lang="en-US" sz="3600" dirty="0"/>
              <a:t> </a:t>
            </a:r>
            <a:r>
              <a:rPr lang="en-US" sz="3600" dirty="0" smtClean="0"/>
              <a:t>          &amp;  phones.</a:t>
            </a:r>
            <a:r>
              <a:rPr lang="en-US" dirty="0" smtClean="0"/>
              <a:t> </a:t>
            </a:r>
            <a:endParaRPr lang="en-US" dirty="0"/>
          </a:p>
        </p:txBody>
      </p:sp>
    </p:spTree>
    <p:extLst>
      <p:ext uri="{BB962C8B-B14F-4D97-AF65-F5344CB8AC3E}">
        <p14:creationId xmlns="" xmlns:p14="http://schemas.microsoft.com/office/powerpoint/2010/main" val="2784820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6600" b="1" u="sng" cap="none"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reflection blurRad="12700" stA="50000" endPos="50000" dist="5000" dir="5400000" sy="-100000" rotWithShape="0"/>
                </a:effectLst>
              </a:rPr>
              <a:t>Application (SaaS):</a:t>
            </a:r>
            <a:endParaRPr lang="en-US" sz="6600" b="1" u="sng" cap="none"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reflection blurRad="12700" stA="50000" endPos="50000" dist="5000" dir="5400000" sy="-100000" rotWithShape="0"/>
              </a:effectLst>
            </a:endParaRPr>
          </a:p>
        </p:txBody>
      </p:sp>
      <p:sp>
        <p:nvSpPr>
          <p:cNvPr id="3" name="Content Placeholder 2"/>
          <p:cNvSpPr>
            <a:spLocks noGrp="1"/>
          </p:cNvSpPr>
          <p:nvPr>
            <p:ph sz="quarter" idx="13"/>
          </p:nvPr>
        </p:nvSpPr>
        <p:spPr/>
        <p:txBody>
          <a:bodyPr>
            <a:normAutofit/>
          </a:bodyPr>
          <a:lstStyle/>
          <a:p>
            <a:pPr>
              <a:buFont typeface="Wingdings" pitchFamily="2" charset="2"/>
              <a:buChar char="ü"/>
            </a:pPr>
            <a:r>
              <a:rPr lang="en-US" sz="2800" dirty="0" smtClean="0"/>
              <a:t>Run over internet</a:t>
            </a:r>
          </a:p>
          <a:p>
            <a:pPr>
              <a:buFont typeface="Wingdings" pitchFamily="2" charset="2"/>
              <a:buChar char="ü"/>
            </a:pPr>
            <a:r>
              <a:rPr lang="en-US" sz="2800" dirty="0" smtClean="0"/>
              <a:t>No need to</a:t>
            </a:r>
          </a:p>
          <a:p>
            <a:pPr marL="0" indent="0">
              <a:buNone/>
            </a:pPr>
            <a:r>
              <a:rPr lang="en-US" sz="2800" dirty="0" smtClean="0"/>
              <a:t>       install\maintain</a:t>
            </a:r>
          </a:p>
          <a:p>
            <a:pPr>
              <a:buFont typeface="Wingdings" pitchFamily="2" charset="2"/>
              <a:buChar char="ü"/>
            </a:pPr>
            <a:r>
              <a:rPr lang="en-US" sz="2800" dirty="0" smtClean="0"/>
              <a:t>Complete, </a:t>
            </a:r>
          </a:p>
          <a:p>
            <a:pPr marL="0" indent="0">
              <a:buNone/>
            </a:pPr>
            <a:r>
              <a:rPr lang="en-US" sz="2800" dirty="0"/>
              <a:t> </a:t>
            </a:r>
            <a:r>
              <a:rPr lang="en-US" sz="2800" dirty="0" smtClean="0"/>
              <a:t>   customizable application</a:t>
            </a:r>
          </a:p>
          <a:p>
            <a:pPr>
              <a:buFont typeface="Wingdings" pitchFamily="2" charset="2"/>
              <a:buChar char="ü"/>
            </a:pPr>
            <a:r>
              <a:rPr lang="en-US" sz="2800" dirty="0" smtClean="0"/>
              <a:t>E.g.: Google Apps,</a:t>
            </a:r>
          </a:p>
          <a:p>
            <a:pPr marL="0" indent="0">
              <a:buNone/>
            </a:pPr>
            <a:r>
              <a:rPr lang="en-US" sz="2800" dirty="0"/>
              <a:t> </a:t>
            </a:r>
            <a:r>
              <a:rPr lang="en-US" sz="2800" dirty="0" smtClean="0"/>
              <a:t>              SalesForce CRM.</a:t>
            </a:r>
            <a:endParaRPr lang="en-US" sz="2800" dirty="0"/>
          </a:p>
        </p:txBody>
      </p:sp>
    </p:spTree>
    <p:extLst>
      <p:ext uri="{BB962C8B-B14F-4D97-AF65-F5344CB8AC3E}">
        <p14:creationId xmlns="" xmlns:p14="http://schemas.microsoft.com/office/powerpoint/2010/main" val="34602090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7200" b="1" u="sng" cap="none"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reflection blurRad="12700" stA="50000" endPos="50000" dist="5000" dir="5400000" sy="-100000" rotWithShape="0"/>
                </a:effectLst>
              </a:rPr>
              <a:t>Platform (PaaS):</a:t>
            </a:r>
            <a:endParaRPr lang="en-US" sz="7200" b="1" u="sng" cap="none"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reflection blurRad="12700" stA="50000" endPos="50000" dist="5000" dir="5400000" sy="-100000" rotWithShape="0"/>
              </a:effectLst>
            </a:endParaRPr>
          </a:p>
        </p:txBody>
      </p:sp>
      <p:sp>
        <p:nvSpPr>
          <p:cNvPr id="3" name="Content Placeholder 2"/>
          <p:cNvSpPr>
            <a:spLocks noGrp="1"/>
          </p:cNvSpPr>
          <p:nvPr>
            <p:ph sz="quarter" idx="13"/>
          </p:nvPr>
        </p:nvSpPr>
        <p:spPr/>
        <p:txBody>
          <a:bodyPr>
            <a:normAutofit fontScale="92500" lnSpcReduction="10000"/>
          </a:bodyPr>
          <a:lstStyle/>
          <a:p>
            <a:pPr>
              <a:buFont typeface="Wingdings" pitchFamily="2" charset="2"/>
              <a:buChar char="ü"/>
            </a:pPr>
            <a:r>
              <a:rPr lang="en-US" sz="3200" dirty="0" smtClean="0"/>
              <a:t>Deployment without</a:t>
            </a:r>
          </a:p>
          <a:p>
            <a:pPr marL="0" indent="0">
              <a:buNone/>
            </a:pPr>
            <a:r>
              <a:rPr lang="en-US" sz="3200" dirty="0"/>
              <a:t> </a:t>
            </a:r>
            <a:r>
              <a:rPr lang="en-US" sz="3200" dirty="0" smtClean="0"/>
              <a:t>   complexity</a:t>
            </a:r>
          </a:p>
          <a:p>
            <a:pPr>
              <a:buFont typeface="Wingdings" pitchFamily="2" charset="2"/>
              <a:buChar char="ü"/>
            </a:pPr>
            <a:r>
              <a:rPr lang="en-US" sz="3200" dirty="0" smtClean="0"/>
              <a:t>Eliminate most </a:t>
            </a:r>
          </a:p>
          <a:p>
            <a:pPr marL="0" indent="0">
              <a:buNone/>
            </a:pPr>
            <a:r>
              <a:rPr lang="en-US" sz="3200" dirty="0"/>
              <a:t> </a:t>
            </a:r>
            <a:r>
              <a:rPr lang="en-US" sz="3200" dirty="0" smtClean="0"/>
              <a:t>   management tasks</a:t>
            </a:r>
          </a:p>
          <a:p>
            <a:pPr>
              <a:buFont typeface="Wingdings" pitchFamily="2" charset="2"/>
              <a:buChar char="ü"/>
            </a:pPr>
            <a:r>
              <a:rPr lang="en-US" sz="3200" dirty="0" smtClean="0"/>
              <a:t>Pre-built components</a:t>
            </a:r>
          </a:p>
          <a:p>
            <a:pPr>
              <a:buFont typeface="Wingdings" pitchFamily="2" charset="2"/>
              <a:buChar char="ü"/>
            </a:pPr>
            <a:r>
              <a:rPr lang="en-US" sz="3200" dirty="0" smtClean="0"/>
              <a:t>E.g.: Google App </a:t>
            </a:r>
          </a:p>
          <a:p>
            <a:pPr marL="0" indent="0">
              <a:buNone/>
            </a:pPr>
            <a:r>
              <a:rPr lang="en-US" sz="3200" dirty="0"/>
              <a:t> </a:t>
            </a:r>
            <a:r>
              <a:rPr lang="en-US" sz="3200" dirty="0" smtClean="0"/>
              <a:t>   Engine, Microsoft Azure.</a:t>
            </a:r>
            <a:endParaRPr lang="en-US" sz="3200" dirty="0"/>
          </a:p>
        </p:txBody>
      </p:sp>
    </p:spTree>
    <p:extLst>
      <p:ext uri="{BB962C8B-B14F-4D97-AF65-F5344CB8AC3E}">
        <p14:creationId xmlns="" xmlns:p14="http://schemas.microsoft.com/office/powerpoint/2010/main" val="18990137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6600" b="1" u="sng" cap="none"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reflection blurRad="12700" stA="50000" endPos="50000" dist="5000" dir="5400000" sy="-100000" rotWithShape="0"/>
                </a:effectLst>
              </a:rPr>
              <a:t>Infrastructure (IaaS):</a:t>
            </a:r>
            <a:endParaRPr lang="en-US" sz="6600" b="1" u="sng" cap="none"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reflection blurRad="12700" stA="50000" endPos="50000" dist="5000" dir="5400000" sy="-100000" rotWithShape="0"/>
              </a:effectLst>
            </a:endParaRPr>
          </a:p>
        </p:txBody>
      </p:sp>
      <p:sp>
        <p:nvSpPr>
          <p:cNvPr id="3" name="Content Placeholder 2"/>
          <p:cNvSpPr>
            <a:spLocks noGrp="1"/>
          </p:cNvSpPr>
          <p:nvPr>
            <p:ph sz="quarter" idx="13"/>
          </p:nvPr>
        </p:nvSpPr>
        <p:spPr/>
        <p:txBody>
          <a:bodyPr>
            <a:normAutofit/>
          </a:bodyPr>
          <a:lstStyle/>
          <a:p>
            <a:pPr>
              <a:buFont typeface="Wingdings" pitchFamily="2" charset="2"/>
              <a:buChar char="ü"/>
            </a:pPr>
            <a:r>
              <a:rPr lang="en-US" sz="4000" dirty="0" smtClean="0"/>
              <a:t>Network of servers</a:t>
            </a:r>
          </a:p>
          <a:p>
            <a:pPr>
              <a:buFont typeface="Wingdings" pitchFamily="2" charset="2"/>
              <a:buChar char="ü"/>
            </a:pPr>
            <a:r>
              <a:rPr lang="en-US" sz="4000" dirty="0" smtClean="0"/>
              <a:t>Virtualized</a:t>
            </a:r>
          </a:p>
          <a:p>
            <a:pPr>
              <a:buFont typeface="Wingdings" pitchFamily="2" charset="2"/>
              <a:buChar char="ü"/>
            </a:pPr>
            <a:r>
              <a:rPr lang="en-US" sz="4000" dirty="0" smtClean="0"/>
              <a:t>Billed on utility ba</a:t>
            </a:r>
          </a:p>
          <a:p>
            <a:pPr>
              <a:buFont typeface="Wingdings" pitchFamily="2" charset="2"/>
              <a:buChar char="ü"/>
            </a:pPr>
            <a:r>
              <a:rPr lang="en-US" sz="4000" dirty="0" smtClean="0"/>
              <a:t>E.g.: Nimbus, AWS.</a:t>
            </a:r>
            <a:endParaRPr lang="en-US" sz="4000" dirty="0"/>
          </a:p>
        </p:txBody>
      </p:sp>
    </p:spTree>
    <p:extLst>
      <p:ext uri="{BB962C8B-B14F-4D97-AF65-F5344CB8AC3E}">
        <p14:creationId xmlns="" xmlns:p14="http://schemas.microsoft.com/office/powerpoint/2010/main" val="4779754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8800" b="1" u="sng" cap="none"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reflection blurRad="12700" stA="50000" endPos="50000" dist="5000" dir="5400000" sy="-100000" rotWithShape="0"/>
                </a:effectLst>
              </a:rPr>
              <a:t>Server:</a:t>
            </a:r>
            <a:endParaRPr lang="en-US" sz="8800" b="1" u="sng" cap="none"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reflection blurRad="12700" stA="50000" endPos="50000" dist="5000" dir="5400000" sy="-100000" rotWithShape="0"/>
              </a:effectLst>
            </a:endParaRPr>
          </a:p>
        </p:txBody>
      </p:sp>
      <p:sp>
        <p:nvSpPr>
          <p:cNvPr id="3" name="Content Placeholder 2"/>
          <p:cNvSpPr>
            <a:spLocks noGrp="1"/>
          </p:cNvSpPr>
          <p:nvPr>
            <p:ph sz="quarter" idx="13"/>
          </p:nvPr>
        </p:nvSpPr>
        <p:spPr/>
        <p:txBody>
          <a:bodyPr>
            <a:normAutofit/>
          </a:bodyPr>
          <a:lstStyle/>
          <a:p>
            <a:pPr>
              <a:buFont typeface="Wingdings" pitchFamily="2" charset="2"/>
              <a:buChar char="ü"/>
            </a:pPr>
            <a:r>
              <a:rPr lang="en-US" sz="3600" dirty="0" smtClean="0"/>
              <a:t>Hardware \ Software</a:t>
            </a:r>
          </a:p>
          <a:p>
            <a:pPr>
              <a:buFont typeface="Wingdings" pitchFamily="2" charset="2"/>
              <a:buChar char="ü"/>
            </a:pPr>
            <a:r>
              <a:rPr lang="en-US" sz="3600" dirty="0" smtClean="0"/>
              <a:t>Network of virtualized</a:t>
            </a:r>
          </a:p>
          <a:p>
            <a:pPr marL="0" indent="0">
              <a:buNone/>
            </a:pPr>
            <a:r>
              <a:rPr lang="en-US" sz="3600" dirty="0"/>
              <a:t> </a:t>
            </a:r>
            <a:r>
              <a:rPr lang="en-US" sz="3600" dirty="0" smtClean="0"/>
              <a:t>   computer</a:t>
            </a:r>
          </a:p>
          <a:p>
            <a:pPr>
              <a:buFont typeface="Wingdings" pitchFamily="2" charset="2"/>
              <a:buChar char="ü"/>
            </a:pPr>
            <a:r>
              <a:rPr lang="en-US" sz="3600" dirty="0" smtClean="0"/>
              <a:t>E.g.: better OS, multi-</a:t>
            </a:r>
          </a:p>
          <a:p>
            <a:pPr marL="0" indent="0">
              <a:buNone/>
            </a:pPr>
            <a:r>
              <a:rPr lang="en-US" sz="3600" dirty="0"/>
              <a:t> </a:t>
            </a:r>
            <a:r>
              <a:rPr lang="en-US" sz="3600" dirty="0" smtClean="0"/>
              <a:t>              core processors</a:t>
            </a:r>
            <a:endParaRPr lang="en-US" sz="3600" dirty="0"/>
          </a:p>
        </p:txBody>
      </p:sp>
    </p:spTree>
    <p:extLst>
      <p:ext uri="{BB962C8B-B14F-4D97-AF65-F5344CB8AC3E}">
        <p14:creationId xmlns="" xmlns:p14="http://schemas.microsoft.com/office/powerpoint/2010/main" val="15465576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5181600" cy="1143000"/>
          </a:xfrm>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8000" b="1" u="sng" cap="none"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Outline:</a:t>
            </a:r>
            <a:endParaRPr lang="en-US" sz="3200" b="1" u="sng" cap="none"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Content Placeholder 2"/>
          <p:cNvSpPr>
            <a:spLocks noGrp="1"/>
          </p:cNvSpPr>
          <p:nvPr>
            <p:ph sz="quarter" idx="13"/>
          </p:nvPr>
        </p:nvSpPr>
        <p:spPr/>
        <p:txBody>
          <a:bodyPr>
            <a:normAutofit/>
          </a:bodyPr>
          <a:lstStyle/>
          <a:p>
            <a:pPr>
              <a:buFont typeface="Wingdings" pitchFamily="2" charset="2"/>
              <a:buChar char="Ø"/>
            </a:pPr>
            <a:r>
              <a:rPr lang="en-US" sz="2800" b="1" dirty="0" smtClean="0"/>
              <a:t>What is Cloud Computing?</a:t>
            </a:r>
          </a:p>
          <a:p>
            <a:pPr>
              <a:buFont typeface="Wingdings" pitchFamily="2" charset="2"/>
              <a:buChar char="Ø"/>
            </a:pPr>
            <a:r>
              <a:rPr lang="en-US" sz="2800" b="1" dirty="0" smtClean="0"/>
              <a:t>Explanation</a:t>
            </a:r>
          </a:p>
          <a:p>
            <a:pPr>
              <a:buFont typeface="Wingdings" pitchFamily="2" charset="2"/>
              <a:buChar char="Ø"/>
            </a:pPr>
            <a:r>
              <a:rPr lang="en-US" sz="2800" b="1" dirty="0" smtClean="0"/>
              <a:t>How it’s works</a:t>
            </a:r>
            <a:r>
              <a:rPr lang="en-US" sz="2800" b="1" dirty="0" smtClean="0"/>
              <a:t>?</a:t>
            </a:r>
            <a:endParaRPr lang="en-US" sz="2800" b="1" dirty="0" smtClean="0"/>
          </a:p>
          <a:p>
            <a:pPr>
              <a:buFont typeface="Wingdings" pitchFamily="2" charset="2"/>
              <a:buChar char="Ø"/>
            </a:pPr>
            <a:r>
              <a:rPr lang="en-US" sz="2800" b="1" dirty="0" smtClean="0"/>
              <a:t>Types of Cloud Computing</a:t>
            </a:r>
          </a:p>
          <a:p>
            <a:pPr>
              <a:buFont typeface="Wingdings" pitchFamily="2" charset="2"/>
              <a:buChar char="Ø"/>
            </a:pPr>
            <a:r>
              <a:rPr lang="en-US" sz="2800" b="1" dirty="0" smtClean="0"/>
              <a:t>Layers of Cloud Computing</a:t>
            </a:r>
          </a:p>
          <a:p>
            <a:pPr>
              <a:buFont typeface="Wingdings" pitchFamily="2" charset="2"/>
              <a:buChar char="Ø"/>
            </a:pPr>
            <a:r>
              <a:rPr lang="en-US" sz="2800" b="1" dirty="0" smtClean="0"/>
              <a:t>Services</a:t>
            </a:r>
          </a:p>
          <a:p>
            <a:pPr>
              <a:buFont typeface="Wingdings" pitchFamily="2" charset="2"/>
              <a:buChar char="Ø"/>
            </a:pPr>
            <a:r>
              <a:rPr lang="en-US" sz="2800" b="1" dirty="0" smtClean="0"/>
              <a:t>Advantages </a:t>
            </a:r>
            <a:r>
              <a:rPr lang="en-US" sz="2800" b="1" dirty="0" smtClean="0"/>
              <a:t>&amp; Disadvantages</a:t>
            </a:r>
          </a:p>
        </p:txBody>
      </p:sp>
    </p:spTree>
    <p:extLst>
      <p:ext uri="{BB962C8B-B14F-4D97-AF65-F5344CB8AC3E}">
        <p14:creationId xmlns="" xmlns:p14="http://schemas.microsoft.com/office/powerpoint/2010/main" val="3829136735"/>
      </p:ext>
    </p:extLst>
  </p:cSld>
  <p:clrMapOvr>
    <a:masterClrMapping/>
  </p:clrMapOvr>
  <p:transition spd="slow">
    <p:push dir="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8800" b="1" u="sng" cap="none"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reflection blurRad="12700" stA="50000" endPos="50000" dist="5000" dir="5400000" sy="-100000" rotWithShape="0"/>
                </a:effectLst>
              </a:rPr>
              <a:t>Services:</a:t>
            </a:r>
            <a:endParaRPr lang="en-US" sz="8800" b="1" u="sng" cap="none"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reflection blurRad="12700" stA="50000" endPos="50000" dist="5000" dir="5400000" sy="-100000" rotWithShape="0"/>
              </a:effectLst>
            </a:endParaRPr>
          </a:p>
        </p:txBody>
      </p:sp>
      <p:pic>
        <p:nvPicPr>
          <p:cNvPr id="4" name="Content Placeholder 3"/>
          <p:cNvPicPr>
            <a:picLocks noGrp="1" noChangeAspect="1"/>
          </p:cNvPicPr>
          <p:nvPr>
            <p:ph sz="quarter" idx="13"/>
          </p:nvPr>
        </p:nvPicPr>
        <p:blipFill>
          <a:blip r:embed="rId2" cstate="print">
            <a:extLst>
              <a:ext uri="{28A0092B-C50C-407E-A947-70E740481C1C}">
                <a14:useLocalDpi xmlns="" xmlns:a14="http://schemas.microsoft.com/office/drawing/2010/main" val="0"/>
              </a:ext>
            </a:extLst>
          </a:blip>
          <a:stretch>
            <a:fillRect/>
          </a:stretch>
        </p:blipFill>
        <p:spPr>
          <a:xfrm>
            <a:off x="40783" y="1524000"/>
            <a:ext cx="9067800" cy="4773396"/>
          </a:xfrm>
        </p:spPr>
      </p:pic>
    </p:spTree>
    <p:extLst>
      <p:ext uri="{BB962C8B-B14F-4D97-AF65-F5344CB8AC3E}">
        <p14:creationId xmlns="" xmlns:p14="http://schemas.microsoft.com/office/powerpoint/2010/main" val="1543957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0"/>
            <a:ext cx="4064000" cy="4191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3" name="Picture 2"/>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4064000" y="2794000"/>
            <a:ext cx="5080000" cy="4064000"/>
          </a:xfrm>
          <a:prstGeom prst="rect">
            <a:avLst/>
          </a:prstGeom>
          <a:ln>
            <a:noFill/>
          </a:ln>
          <a:effectLst>
            <a:softEdge rad="112500"/>
          </a:effectLst>
        </p:spPr>
      </p:pic>
    </p:spTree>
    <p:extLst>
      <p:ext uri="{BB962C8B-B14F-4D97-AF65-F5344CB8AC3E}">
        <p14:creationId xmlns="" xmlns:p14="http://schemas.microsoft.com/office/powerpoint/2010/main" val="75871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6000" b="1" u="sng" cap="none"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reflection blurRad="12700" stA="50000" endPos="50000" dist="5000" dir="5400000" sy="-100000" rotWithShape="0"/>
                </a:effectLst>
              </a:rPr>
              <a:t>Advantages And Effects:</a:t>
            </a:r>
            <a:endParaRPr lang="en-US" sz="6000" b="1" u="sng" cap="none"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reflection blurRad="12700" stA="50000" endPos="50000" dist="5000" dir="5400000" sy="-100000" rotWithShape="0"/>
              </a:effectLst>
            </a:endParaRPr>
          </a:p>
        </p:txBody>
      </p:sp>
      <p:sp>
        <p:nvSpPr>
          <p:cNvPr id="3" name="Content Placeholder 2"/>
          <p:cNvSpPr>
            <a:spLocks noGrp="1"/>
          </p:cNvSpPr>
          <p:nvPr>
            <p:ph sz="quarter" idx="13"/>
          </p:nvPr>
        </p:nvSpPr>
        <p:spPr>
          <a:xfrm>
            <a:off x="609600" y="1600200"/>
            <a:ext cx="7924800" cy="4800600"/>
          </a:xfrm>
        </p:spPr>
        <p:txBody>
          <a:bodyPr>
            <a:normAutofit lnSpcReduction="10000"/>
          </a:bodyPr>
          <a:lstStyle/>
          <a:p>
            <a:pPr>
              <a:buFont typeface="Wingdings" pitchFamily="2" charset="2"/>
              <a:buChar char="ü"/>
            </a:pPr>
            <a:r>
              <a:rPr lang="en-US" sz="3600" dirty="0" smtClean="0"/>
              <a:t>Data isn’t “</a:t>
            </a:r>
            <a:r>
              <a:rPr lang="en-US" sz="3600" dirty="0" smtClean="0">
                <a:solidFill>
                  <a:srgbClr val="FFFF00"/>
                </a:solidFill>
              </a:rPr>
              <a:t>chained</a:t>
            </a:r>
            <a:r>
              <a:rPr lang="en-US" sz="3600" dirty="0" smtClean="0"/>
              <a:t>” to one place; rather, it can be accessed anywhere, from any medium.</a:t>
            </a:r>
          </a:p>
          <a:p>
            <a:pPr>
              <a:buFont typeface="Wingdings" pitchFamily="2" charset="2"/>
              <a:buChar char="ü"/>
            </a:pPr>
            <a:r>
              <a:rPr lang="en-US" sz="3600" dirty="0" smtClean="0"/>
              <a:t>Processor speed becomes less important then internet connection speed.</a:t>
            </a:r>
          </a:p>
          <a:p>
            <a:pPr>
              <a:buFont typeface="Wingdings" pitchFamily="2" charset="2"/>
              <a:buChar char="ü"/>
            </a:pPr>
            <a:r>
              <a:rPr lang="en-US" sz="3600" dirty="0" smtClean="0"/>
              <a:t>Netbooks become practical.</a:t>
            </a:r>
          </a:p>
          <a:p>
            <a:pPr>
              <a:buFont typeface="Wingdings" pitchFamily="2" charset="2"/>
              <a:buChar char="ü"/>
            </a:pPr>
            <a:r>
              <a:rPr lang="en-US" sz="3600" dirty="0" smtClean="0"/>
              <a:t>Low maintenance.</a:t>
            </a:r>
          </a:p>
          <a:p>
            <a:pPr>
              <a:buFont typeface="Wingdings" pitchFamily="2" charset="2"/>
              <a:buChar char="ü"/>
            </a:pPr>
            <a:r>
              <a:rPr lang="en-US" sz="3600" dirty="0" smtClean="0"/>
              <a:t>Privacy.</a:t>
            </a:r>
            <a:endParaRPr lang="en-US" sz="3600" dirty="0"/>
          </a:p>
        </p:txBody>
      </p:sp>
    </p:spTree>
    <p:extLst>
      <p:ext uri="{BB962C8B-B14F-4D97-AF65-F5344CB8AC3E}">
        <p14:creationId xmlns="" xmlns:p14="http://schemas.microsoft.com/office/powerpoint/2010/main" val="15070719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6000" b="1" u="sng" cap="none"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Disadvantage</a:t>
            </a:r>
            <a:r>
              <a:rPr lang="en-US" sz="6000" b="1" cap="none"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a:t>
            </a:r>
            <a:endParaRPr lang="en-US" sz="6000" b="1" u="sng" cap="none"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Content Placeholder 2"/>
          <p:cNvSpPr>
            <a:spLocks noGrp="1"/>
          </p:cNvSpPr>
          <p:nvPr>
            <p:ph sz="quarter" idx="13"/>
          </p:nvPr>
        </p:nvSpPr>
        <p:spPr/>
        <p:txBody>
          <a:bodyPr>
            <a:noAutofit/>
          </a:bodyPr>
          <a:lstStyle/>
          <a:p>
            <a:pPr>
              <a:buFont typeface="Wingdings" pitchFamily="2" charset="2"/>
              <a:buChar char="ü"/>
            </a:pPr>
            <a:r>
              <a:rPr lang="en-US" sz="3200" dirty="0" smtClean="0"/>
              <a:t>No control over the business assets (data). The main assets in every company are its data files with valuable customer information.</a:t>
            </a:r>
          </a:p>
          <a:p>
            <a:pPr>
              <a:buFont typeface="Wingdings" pitchFamily="2" charset="2"/>
              <a:buChar char="ü"/>
            </a:pPr>
            <a:r>
              <a:rPr lang="en-US" sz="3200" dirty="0" smtClean="0"/>
              <a:t>Physical location of hardware and software is unknown. Site inspections and audits are hard.</a:t>
            </a:r>
          </a:p>
          <a:p>
            <a:pPr>
              <a:buFont typeface="Wingdings" pitchFamily="2" charset="2"/>
              <a:buChar char="ü"/>
            </a:pPr>
            <a:r>
              <a:rPr lang="en-US" sz="3200" dirty="0" smtClean="0"/>
              <a:t>Availability. Constant connectivity is required.</a:t>
            </a:r>
          </a:p>
          <a:p>
            <a:pPr>
              <a:buFont typeface="Wingdings" pitchFamily="2" charset="2"/>
              <a:buChar char="ü"/>
            </a:pPr>
            <a:r>
              <a:rPr lang="en-US" sz="3200" dirty="0" smtClean="0"/>
              <a:t>Risk of  data loss due to improper backups or system failure.</a:t>
            </a:r>
            <a:endParaRPr lang="en-US" sz="32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8000" b="1" u="sng" cap="none"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Conclusion:</a:t>
            </a:r>
            <a:endParaRPr lang="en-US" sz="8000" b="1" u="sng" cap="none"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Content Placeholder 2"/>
          <p:cNvSpPr>
            <a:spLocks noGrp="1"/>
          </p:cNvSpPr>
          <p:nvPr>
            <p:ph sz="quarter" idx="13"/>
          </p:nvPr>
        </p:nvSpPr>
        <p:spPr/>
        <p:txBody>
          <a:bodyPr/>
          <a:lstStyle/>
          <a:p>
            <a:endParaRPr lang="en-US" dirty="0" smtClean="0"/>
          </a:p>
          <a:p>
            <a:endParaRPr lang="en-US" dirty="0"/>
          </a:p>
          <a:p>
            <a:endParaRPr lang="en-US" dirty="0" smtClean="0"/>
          </a:p>
          <a:p>
            <a:endParaRPr lang="en-US" dirty="0"/>
          </a:p>
          <a:p>
            <a:endParaRPr lang="en-US" dirty="0" smtClean="0"/>
          </a:p>
        </p:txBody>
      </p:sp>
      <p:sp>
        <p:nvSpPr>
          <p:cNvPr id="4" name="Rectangle 3"/>
          <p:cNvSpPr/>
          <p:nvPr/>
        </p:nvSpPr>
        <p:spPr>
          <a:xfrm>
            <a:off x="1676400" y="2895600"/>
            <a:ext cx="4962322" cy="1323439"/>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8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“Go Cloud”</a:t>
            </a:r>
            <a:endParaRPr lang="en-US" sz="8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5" name="Cloud 4"/>
          <p:cNvSpPr/>
          <p:nvPr/>
        </p:nvSpPr>
        <p:spPr>
          <a:xfrm>
            <a:off x="5943600" y="914400"/>
            <a:ext cx="2819400" cy="182880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ightning Bolt 5"/>
          <p:cNvSpPr/>
          <p:nvPr/>
        </p:nvSpPr>
        <p:spPr>
          <a:xfrm rot="4136939">
            <a:off x="5448300" y="2251085"/>
            <a:ext cx="990600" cy="838200"/>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 xmlns:p14="http://schemas.microsoft.com/office/powerpoint/2010/main" val="333125735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609600" y="457200"/>
            <a:ext cx="7924800" cy="5257800"/>
          </a:xfrm>
        </p:spPr>
        <p:txBody>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a:p>
        </p:txBody>
      </p:sp>
      <p:sp>
        <p:nvSpPr>
          <p:cNvPr id="4" name="Rectangle 3"/>
          <p:cNvSpPr/>
          <p:nvPr/>
        </p:nvSpPr>
        <p:spPr>
          <a:xfrm>
            <a:off x="2514600" y="2438399"/>
            <a:ext cx="4019050" cy="1323439"/>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8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Thanks…</a:t>
            </a:r>
            <a:endParaRPr lang="en-US" sz="8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 xmlns:p14="http://schemas.microsoft.com/office/powerpoint/2010/main" val="5985773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4800" b="1" u="sng" cap="none"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What Is Cloud Computing</a:t>
            </a:r>
            <a:endParaRPr lang="en-US" sz="4800" b="1" u="sng" cap="none"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Content Placeholder 2"/>
          <p:cNvSpPr>
            <a:spLocks noGrp="1"/>
          </p:cNvSpPr>
          <p:nvPr>
            <p:ph sz="quarter" idx="13"/>
          </p:nvPr>
        </p:nvSpPr>
        <p:spPr>
          <a:xfrm>
            <a:off x="609600" y="1600200"/>
            <a:ext cx="7924800" cy="4876800"/>
          </a:xfrm>
        </p:spPr>
        <p:txBody>
          <a:bodyPr>
            <a:noAutofit/>
          </a:bodyPr>
          <a:lstStyle/>
          <a:p>
            <a:pPr>
              <a:buFont typeface="Wingdings" pitchFamily="2" charset="2"/>
              <a:buChar char="ü"/>
            </a:pPr>
            <a:r>
              <a:rPr lang="en-US" sz="3200" dirty="0" smtClean="0"/>
              <a:t>…moving computing and data away from the desktop &amp; the portable PC and simply displaying the result of computing that takes place in a centralized location and is then transmitted via internet to user’s screen.</a:t>
            </a:r>
          </a:p>
          <a:p>
            <a:pPr>
              <a:buFont typeface="Wingdings" pitchFamily="2" charset="2"/>
              <a:buChar char="ü"/>
            </a:pPr>
            <a:r>
              <a:rPr lang="en-US" sz="3200" dirty="0" smtClean="0"/>
              <a:t>It offers the ability to access software or information that can be delivered on- demand , over the internet , without the need to store it locally.</a:t>
            </a:r>
            <a:endParaRPr lang="en-US" sz="3200" dirty="0"/>
          </a:p>
        </p:txBody>
      </p:sp>
    </p:spTree>
    <p:extLst>
      <p:ext uri="{BB962C8B-B14F-4D97-AF65-F5344CB8AC3E}">
        <p14:creationId xmlns="" xmlns:p14="http://schemas.microsoft.com/office/powerpoint/2010/main" val="1832525063"/>
      </p:ext>
    </p:extLst>
  </p:cSld>
  <p:clrMapOvr>
    <a:masterClrMapping/>
  </p:clrMapOvr>
  <mc:AlternateContent xmlns:mc="http://schemas.openxmlformats.org/markup-compatibility/2006">
    <mc:Choice xmlns=""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6000" b="1" u="sng" cap="none"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 Explanation:</a:t>
            </a:r>
            <a:endParaRPr lang="en-US" sz="4400" b="1" u="sng" cap="none"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Content Placeholder 2"/>
          <p:cNvSpPr>
            <a:spLocks noGrp="1"/>
          </p:cNvSpPr>
          <p:nvPr>
            <p:ph sz="quarter" idx="13"/>
          </p:nvPr>
        </p:nvSpPr>
        <p:spPr>
          <a:xfrm>
            <a:off x="609600" y="1600200"/>
            <a:ext cx="7924800" cy="4724400"/>
          </a:xfrm>
        </p:spPr>
        <p:txBody>
          <a:bodyPr>
            <a:noAutofit/>
          </a:bodyPr>
          <a:lstStyle/>
          <a:p>
            <a:pPr>
              <a:buFont typeface="Wingdings" pitchFamily="2" charset="2"/>
              <a:buChar char="ü"/>
            </a:pPr>
            <a:r>
              <a:rPr lang="en-US" sz="2400" dirty="0" smtClean="0"/>
              <a:t>A simple example of Cloud Computing is </a:t>
            </a:r>
            <a:r>
              <a:rPr lang="en-US" sz="2400" dirty="0" smtClean="0">
                <a:solidFill>
                  <a:srgbClr val="FFFF00"/>
                </a:solidFill>
              </a:rPr>
              <a:t>Yahoo or Gmail</a:t>
            </a:r>
            <a:r>
              <a:rPr lang="en-US" sz="2400" dirty="0" smtClean="0"/>
              <a:t> etc. You don’t need a software or a server to use them. All a consumer would need is just an internet connection and you can start sending emails. The server and email management software is all on the cloud(internet) and is managed by the cloud service provider like Yahoo, Google etc.</a:t>
            </a:r>
          </a:p>
          <a:p>
            <a:pPr>
              <a:buFont typeface="Wingdings" pitchFamily="2" charset="2"/>
              <a:buChar char="ü"/>
            </a:pPr>
            <a:r>
              <a:rPr lang="en-US" sz="2400" dirty="0" smtClean="0"/>
              <a:t>The consumer gets to use the software alone and enjoy the benefits. The analogy is “</a:t>
            </a:r>
            <a:r>
              <a:rPr lang="en-US" sz="2400" b="1" u="sng" dirty="0" smtClean="0">
                <a:solidFill>
                  <a:srgbClr val="FFFF00"/>
                </a:solidFill>
              </a:rPr>
              <a:t>If you only need milk, would you buy a cow?</a:t>
            </a:r>
            <a:r>
              <a:rPr lang="en-US" sz="2400" dirty="0" smtClean="0"/>
              <a:t>”. All the users need is to get the benefits of using the software of computer like sending emails etc.. Just to get this benefit (</a:t>
            </a:r>
            <a:r>
              <a:rPr lang="en-US" sz="2400" dirty="0" smtClean="0">
                <a:solidFill>
                  <a:srgbClr val="FFFF00"/>
                </a:solidFill>
              </a:rPr>
              <a:t>MILK</a:t>
            </a:r>
            <a:r>
              <a:rPr lang="en-US" sz="2400" dirty="0" smtClean="0"/>
              <a:t>) why should a consumer buy software (</a:t>
            </a:r>
            <a:r>
              <a:rPr lang="en-US" sz="2400" dirty="0" smtClean="0">
                <a:solidFill>
                  <a:srgbClr val="FFFF00"/>
                </a:solidFill>
              </a:rPr>
              <a:t>COW</a:t>
            </a:r>
            <a:r>
              <a:rPr lang="en-US" sz="2400" dirty="0" smtClean="0"/>
              <a:t>)?</a:t>
            </a:r>
            <a:endParaRPr lang="en-US" sz="2400" dirty="0"/>
          </a:p>
        </p:txBody>
      </p:sp>
    </p:spTree>
    <p:extLst>
      <p:ext uri="{BB962C8B-B14F-4D97-AF65-F5344CB8AC3E}">
        <p14:creationId xmlns="" xmlns:p14="http://schemas.microsoft.com/office/powerpoint/2010/main" val="700346765"/>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6600" b="1" u="sng" cap="none"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reflection blurRad="12700" stA="50000" endPos="50000" dist="5000" dir="5400000" sy="-100000" rotWithShape="0"/>
                </a:effectLst>
              </a:rPr>
              <a:t>How It’s Works:</a:t>
            </a:r>
            <a:endParaRPr lang="en-US" sz="6600" b="1" u="sng" cap="none"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reflection blurRad="12700" stA="50000" endPos="50000" dist="5000" dir="5400000" sy="-100000" rotWithShape="0"/>
              </a:effectLst>
            </a:endParaRPr>
          </a:p>
        </p:txBody>
      </p:sp>
      <p:sp>
        <p:nvSpPr>
          <p:cNvPr id="3" name="Content Placeholder 2"/>
          <p:cNvSpPr>
            <a:spLocks noGrp="1"/>
          </p:cNvSpPr>
          <p:nvPr>
            <p:ph sz="quarter" idx="13"/>
          </p:nvPr>
        </p:nvSpPr>
        <p:spPr>
          <a:xfrm>
            <a:off x="609600" y="1600200"/>
            <a:ext cx="7924800" cy="4343400"/>
          </a:xfrm>
        </p:spPr>
        <p:txBody>
          <a:bodyPr>
            <a:noAutofit/>
          </a:bodyPr>
          <a:lstStyle/>
          <a:p>
            <a:pPr>
              <a:buFont typeface="Wingdings" pitchFamily="2" charset="2"/>
              <a:buChar char="ü"/>
            </a:pPr>
            <a:r>
              <a:rPr lang="en-US" sz="2800" dirty="0" smtClean="0"/>
              <a:t>In a cloud computing system, there’s a significant workload shift. Local computers no longer have to do all the heavy lifting when it comes to running application. The network of computers that make up the cloud handles them instead. Hardware and software demands on the user’s side decrease. The only thing the user’s computer needs to be able to run is the cloud computing system's interface software, which can be as simple as a web browser, and the cloud’s network takes care of the rest.</a:t>
            </a:r>
            <a:endParaRPr lang="en-US" sz="2800" dirty="0"/>
          </a:p>
        </p:txBody>
      </p:sp>
    </p:spTree>
    <p:extLst>
      <p:ext uri="{BB962C8B-B14F-4D97-AF65-F5344CB8AC3E}">
        <p14:creationId xmlns="" xmlns:p14="http://schemas.microsoft.com/office/powerpoint/2010/main" val="1252994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7200" b="1" u="sng" cap="none"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reflection blurRad="12700" stA="50000" endPos="50000" dist="5000" dir="5400000" sy="-100000" rotWithShape="0"/>
                </a:effectLst>
              </a:rPr>
              <a:t>How It’s Works:</a:t>
            </a:r>
            <a:endParaRPr lang="en-US" sz="7200" b="1" u="sng" cap="none"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reflection blurRad="12700" stA="50000" endPos="50000" dist="5000" dir="5400000" sy="-100000" rotWithShape="0"/>
              </a:effectLst>
            </a:endParaRPr>
          </a:p>
        </p:txBody>
      </p:sp>
      <p:sp>
        <p:nvSpPr>
          <p:cNvPr id="5" name="Content Placeholder 4"/>
          <p:cNvSpPr>
            <a:spLocks noGrp="1"/>
          </p:cNvSpPr>
          <p:nvPr>
            <p:ph sz="quarter" idx="13"/>
          </p:nvPr>
        </p:nvSpPr>
        <p:spPr/>
        <p:txBody>
          <a:bodyPr>
            <a:normAutofit/>
          </a:bodyPr>
          <a:lstStyle/>
          <a:p>
            <a:pPr>
              <a:buFont typeface="Wingdings" pitchFamily="2" charset="2"/>
              <a:buChar char="ü"/>
            </a:pPr>
            <a:r>
              <a:rPr lang="en-US" sz="3200" dirty="0" smtClean="0"/>
              <a:t>Can logically be divided into 2 sections</a:t>
            </a:r>
          </a:p>
          <a:p>
            <a:pPr>
              <a:buFont typeface="Wingdings" pitchFamily="2" charset="2"/>
              <a:buChar char="v"/>
            </a:pPr>
            <a:r>
              <a:rPr lang="en-US" sz="3200" dirty="0" smtClean="0">
                <a:solidFill>
                  <a:srgbClr val="FFFF00"/>
                </a:solidFill>
              </a:rPr>
              <a:t>Front end</a:t>
            </a:r>
          </a:p>
          <a:p>
            <a:pPr>
              <a:buFont typeface="Wingdings" pitchFamily="2" charset="2"/>
              <a:buChar char="v"/>
            </a:pPr>
            <a:r>
              <a:rPr lang="en-US" sz="3200" dirty="0" smtClean="0">
                <a:solidFill>
                  <a:srgbClr val="FFFF00"/>
                </a:solidFill>
              </a:rPr>
              <a:t>Back  end</a:t>
            </a:r>
            <a:endParaRPr lang="en-US" sz="3200" dirty="0">
              <a:solidFill>
                <a:srgbClr val="FFFF00"/>
              </a:solidFill>
            </a:endParaRPr>
          </a:p>
        </p:txBody>
      </p:sp>
      <p:sp>
        <p:nvSpPr>
          <p:cNvPr id="12" name="Cube 11"/>
          <p:cNvSpPr/>
          <p:nvPr/>
        </p:nvSpPr>
        <p:spPr>
          <a:xfrm>
            <a:off x="533400" y="3962400"/>
            <a:ext cx="2895600" cy="1752600"/>
          </a:xfrm>
          <a:prstGeom prst="cub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609600" y="4722254"/>
            <a:ext cx="2111062" cy="707886"/>
          </a:xfrm>
          <a:prstGeom prst="rect">
            <a:avLst/>
          </a:prstGeom>
          <a:noFill/>
        </p:spPr>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4000" b="1" dirty="0" smtClean="0">
                <a:ln w="50800"/>
                <a:solidFill>
                  <a:schemeClr val="bg1">
                    <a:shade val="50000"/>
                  </a:schemeClr>
                </a:solidFill>
              </a:rPr>
              <a:t>Front end</a:t>
            </a:r>
            <a:endParaRPr lang="en-US" sz="4000" b="1" dirty="0">
              <a:ln w="50800"/>
              <a:solidFill>
                <a:schemeClr val="bg1">
                  <a:shade val="50000"/>
                </a:schemeClr>
              </a:solidFill>
            </a:endParaRPr>
          </a:p>
        </p:txBody>
      </p:sp>
      <p:sp>
        <p:nvSpPr>
          <p:cNvPr id="14" name="Left-Right Arrow 13"/>
          <p:cNvSpPr/>
          <p:nvPr/>
        </p:nvSpPr>
        <p:spPr>
          <a:xfrm>
            <a:off x="3581400" y="4114800"/>
            <a:ext cx="2286000" cy="1150824"/>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3809999" y="3406914"/>
            <a:ext cx="1905001" cy="707886"/>
          </a:xfrm>
          <a:prstGeom prst="rect">
            <a:avLst/>
          </a:prstGeom>
          <a:noFill/>
        </p:spPr>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40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Network</a:t>
            </a:r>
            <a:endParaRPr lang="en-US" sz="4000" b="1" cap="none" spc="0" dirty="0">
              <a:ln w="50800"/>
              <a:solidFill>
                <a:schemeClr val="bg1">
                  <a:shade val="50000"/>
                </a:schemeClr>
              </a:solidFill>
              <a:effectLst/>
            </a:endParaRPr>
          </a:p>
        </p:txBody>
      </p:sp>
      <p:sp>
        <p:nvSpPr>
          <p:cNvPr id="17" name="Cloud 16"/>
          <p:cNvSpPr/>
          <p:nvPr/>
        </p:nvSpPr>
        <p:spPr>
          <a:xfrm>
            <a:off x="6101366" y="3722432"/>
            <a:ext cx="2814034" cy="1992568"/>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6386922" y="4296024"/>
            <a:ext cx="2242922" cy="769441"/>
          </a:xfrm>
          <a:prstGeom prst="rect">
            <a:avLst/>
          </a:prstGeom>
          <a:noFill/>
        </p:spPr>
        <p:txBody>
          <a:bodyPr wrap="non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4400" b="1" dirty="0" smtClean="0">
                <a:ln w="50800"/>
                <a:solidFill>
                  <a:schemeClr val="bg1">
                    <a:shade val="50000"/>
                  </a:schemeClr>
                </a:solidFill>
              </a:rPr>
              <a:t>Back end</a:t>
            </a:r>
            <a:endParaRPr lang="en-US" sz="4400" b="1" cap="none" spc="0" dirty="0">
              <a:ln w="50800"/>
              <a:solidFill>
                <a:schemeClr val="bg1">
                  <a:shade val="50000"/>
                </a:schemeClr>
              </a:solidFill>
              <a:effectLst/>
            </a:endParaRPr>
          </a:p>
        </p:txBody>
      </p:sp>
    </p:spTree>
    <p:extLst>
      <p:ext uri="{BB962C8B-B14F-4D97-AF65-F5344CB8AC3E}">
        <p14:creationId xmlns="" xmlns:p14="http://schemas.microsoft.com/office/powerpoint/2010/main" val="7428401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quarter" idx="13"/>
          </p:nvPr>
        </p:nvSpPr>
        <p:spPr>
          <a:xfrm>
            <a:off x="228600" y="152400"/>
            <a:ext cx="8763000" cy="5562600"/>
          </a:xfrm>
        </p:spPr>
        <p:txBody>
          <a:bodyPr>
            <a:noAutofit/>
          </a:bodyPr>
          <a:lstStyle/>
          <a:p>
            <a:pPr>
              <a:buFont typeface="Wingdings" pitchFamily="2" charset="2"/>
              <a:buChar char="ü"/>
            </a:pPr>
            <a:r>
              <a:rPr lang="en-US" sz="3200" b="1" u="sng" dirty="0" smtClean="0">
                <a:solidFill>
                  <a:srgbClr val="FFFF00"/>
                </a:solidFill>
              </a:rPr>
              <a:t>Front end</a:t>
            </a:r>
            <a:r>
              <a:rPr lang="en-US" sz="3200" dirty="0" smtClean="0"/>
              <a:t> includes – </a:t>
            </a:r>
          </a:p>
          <a:p>
            <a:pPr>
              <a:buFont typeface="Wingdings" pitchFamily="2" charset="2"/>
              <a:buChar char="v"/>
            </a:pPr>
            <a:r>
              <a:rPr lang="en-US" sz="3200" dirty="0" smtClean="0"/>
              <a:t>the client’s computers</a:t>
            </a:r>
          </a:p>
          <a:p>
            <a:pPr>
              <a:buFont typeface="Wingdings" pitchFamily="2" charset="2"/>
              <a:buChar char="v"/>
            </a:pPr>
            <a:r>
              <a:rPr lang="en-US" sz="3200" dirty="0" smtClean="0"/>
              <a:t>application required to access the cloud computing</a:t>
            </a:r>
          </a:p>
          <a:p>
            <a:pPr>
              <a:buFont typeface="Wingdings" pitchFamily="2" charset="2"/>
              <a:buChar char="v"/>
            </a:pPr>
            <a:r>
              <a:rPr lang="en-US" sz="3200" dirty="0" smtClean="0"/>
              <a:t>e.g.: </a:t>
            </a:r>
            <a:r>
              <a:rPr lang="en-US" sz="3200" dirty="0"/>
              <a:t>I</a:t>
            </a:r>
            <a:r>
              <a:rPr lang="en-US" sz="3200" dirty="0" smtClean="0"/>
              <a:t>nternet Explorer, FireFox etc.</a:t>
            </a:r>
          </a:p>
          <a:p>
            <a:pPr>
              <a:buFont typeface="Wingdings" pitchFamily="2" charset="2"/>
              <a:buChar char="ü"/>
            </a:pPr>
            <a:r>
              <a:rPr lang="en-US" sz="3200" b="1" u="sng" dirty="0" smtClean="0">
                <a:solidFill>
                  <a:srgbClr val="FFFF00"/>
                </a:solidFill>
              </a:rPr>
              <a:t>Back end</a:t>
            </a:r>
            <a:r>
              <a:rPr lang="en-US" sz="3200" dirty="0" smtClean="0"/>
              <a:t> includes –</a:t>
            </a:r>
          </a:p>
          <a:p>
            <a:pPr>
              <a:buFont typeface="Wingdings" pitchFamily="2" charset="2"/>
              <a:buChar char="v"/>
            </a:pPr>
            <a:r>
              <a:rPr lang="en-US" sz="3200" dirty="0"/>
              <a:t> </a:t>
            </a:r>
            <a:r>
              <a:rPr lang="en-US" sz="3200" dirty="0" smtClean="0"/>
              <a:t>computer networks, servers and any data storage system</a:t>
            </a:r>
          </a:p>
          <a:p>
            <a:pPr>
              <a:buFont typeface="Wingdings" pitchFamily="2" charset="2"/>
              <a:buChar char="v"/>
            </a:pPr>
            <a:r>
              <a:rPr lang="en-US" sz="3200" dirty="0" smtClean="0"/>
              <a:t>Practically, any computer program you can imagine from data processing to video games</a:t>
            </a:r>
          </a:p>
          <a:p>
            <a:pPr>
              <a:buFont typeface="Wingdings" pitchFamily="2" charset="2"/>
              <a:buChar char="v"/>
            </a:pPr>
            <a:r>
              <a:rPr lang="en-US" sz="3200" dirty="0" smtClean="0"/>
              <a:t>Control node…also called as Central server.</a:t>
            </a:r>
            <a:endParaRPr lang="en-US" sz="3200" dirty="0"/>
          </a:p>
        </p:txBody>
      </p:sp>
    </p:spTree>
    <p:extLst>
      <p:ext uri="{BB962C8B-B14F-4D97-AF65-F5344CB8AC3E}">
        <p14:creationId xmlns="" xmlns:p14="http://schemas.microsoft.com/office/powerpoint/2010/main" val="18340620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quarter" idx="4294967295"/>
          </p:nvPr>
        </p:nvPicPr>
        <p:blipFill>
          <a:blip r:embed="rId2" cstate="print">
            <a:extLst>
              <a:ext uri="{28A0092B-C50C-407E-A947-70E740481C1C}">
                <a14:useLocalDpi xmlns="" xmlns:a14="http://schemas.microsoft.com/office/drawing/2010/main" val="0"/>
              </a:ext>
            </a:extLst>
          </a:blip>
          <a:stretch>
            <a:fillRect/>
          </a:stretch>
        </p:blipFill>
        <p:spPr>
          <a:xfrm>
            <a:off x="685800" y="0"/>
            <a:ext cx="6934200" cy="6629400"/>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 xmlns:p14="http://schemas.microsoft.com/office/powerpoint/2010/main" val="2587639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5400" b="1" u="sng" cap="none"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Types Of Cloud Computing:</a:t>
            </a:r>
            <a:endParaRPr lang="en-US" sz="3600" b="1" u="sng" cap="none"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
        <p:nvSpPr>
          <p:cNvPr id="3" name="Content Placeholder 2"/>
          <p:cNvSpPr>
            <a:spLocks noGrp="1"/>
          </p:cNvSpPr>
          <p:nvPr>
            <p:ph sz="quarter" idx="13"/>
          </p:nvPr>
        </p:nvSpPr>
        <p:spPr/>
        <p:txBody>
          <a:bodyPr>
            <a:normAutofit/>
          </a:bodyPr>
          <a:lstStyle/>
          <a:p>
            <a:pPr>
              <a:buFont typeface="Wingdings" pitchFamily="2" charset="2"/>
              <a:buChar char="ü"/>
            </a:pPr>
            <a:r>
              <a:rPr lang="en-US" sz="3600" dirty="0" smtClean="0"/>
              <a:t>  Private Cloud</a:t>
            </a:r>
          </a:p>
          <a:p>
            <a:pPr>
              <a:buFont typeface="Wingdings" pitchFamily="2" charset="2"/>
              <a:buChar char="ü"/>
            </a:pPr>
            <a:r>
              <a:rPr lang="en-US" sz="3600" dirty="0" smtClean="0"/>
              <a:t>  Public Cloud</a:t>
            </a:r>
          </a:p>
          <a:p>
            <a:pPr>
              <a:buFont typeface="Wingdings" pitchFamily="2" charset="2"/>
              <a:buChar char="ü"/>
            </a:pPr>
            <a:r>
              <a:rPr lang="en-US" sz="3600" dirty="0" smtClean="0"/>
              <a:t>  Community Cloud</a:t>
            </a:r>
          </a:p>
          <a:p>
            <a:pPr>
              <a:buFont typeface="Wingdings" pitchFamily="2" charset="2"/>
              <a:buChar char="ü"/>
            </a:pPr>
            <a:r>
              <a:rPr lang="en-US" sz="3600" dirty="0" smtClean="0"/>
              <a:t>  Hybrid Cloud</a:t>
            </a:r>
            <a:endParaRPr lang="en-US" sz="3600" dirty="0"/>
          </a:p>
        </p:txBody>
      </p:sp>
    </p:spTree>
    <p:extLst>
      <p:ext uri="{BB962C8B-B14F-4D97-AF65-F5344CB8AC3E}">
        <p14:creationId xmlns="" xmlns:p14="http://schemas.microsoft.com/office/powerpoint/2010/main" val="185120072"/>
      </p:ext>
    </p:extLst>
  </p:cSld>
  <p:clrMapOvr>
    <a:masterClrMapping/>
  </p:clrMapOvr>
  <mc:AlternateContent xmlns:mc="http://schemas.openxmlformats.org/markup-compatibility/2006">
    <mc:Choice xmlns=""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380</TotalTime>
  <Words>809</Words>
  <Application>Microsoft Office PowerPoint</Application>
  <PresentationFormat>On-screen Show (4:3)</PresentationFormat>
  <Paragraphs>139</Paragraphs>
  <Slides>25</Slides>
  <Notes>0</Notes>
  <HiddenSlides>0</HiddenSlides>
  <MMClips>0</MMClips>
  <ScaleCrop>false</ScaleCrop>
  <HeadingPairs>
    <vt:vector size="6" baseType="variant">
      <vt:variant>
        <vt:lpstr>Theme</vt:lpstr>
      </vt:variant>
      <vt:variant>
        <vt:i4>1</vt:i4>
      </vt:variant>
      <vt:variant>
        <vt:lpstr>Slide Titles</vt:lpstr>
      </vt:variant>
      <vt:variant>
        <vt:i4>25</vt:i4>
      </vt:variant>
      <vt:variant>
        <vt:lpstr>Custom Shows</vt:lpstr>
      </vt:variant>
      <vt:variant>
        <vt:i4>1</vt:i4>
      </vt:variant>
    </vt:vector>
  </HeadingPairs>
  <TitlesOfParts>
    <vt:vector size="27" baseType="lpstr">
      <vt:lpstr>Horizon</vt:lpstr>
      <vt:lpstr>Slide 1</vt:lpstr>
      <vt:lpstr>Outline:</vt:lpstr>
      <vt:lpstr>What Is Cloud Computing</vt:lpstr>
      <vt:lpstr> Explanation:</vt:lpstr>
      <vt:lpstr>How It’s Works:</vt:lpstr>
      <vt:lpstr>How It’s Works:</vt:lpstr>
      <vt:lpstr>Slide 7</vt:lpstr>
      <vt:lpstr>Slide 8</vt:lpstr>
      <vt:lpstr>Types Of Cloud Computing:</vt:lpstr>
      <vt:lpstr>Private Cloud:</vt:lpstr>
      <vt:lpstr>Public Cloud:</vt:lpstr>
      <vt:lpstr>Community Cloud:</vt:lpstr>
      <vt:lpstr>Hybrid Cloud:</vt:lpstr>
      <vt:lpstr>Layers Of Cloud Computing:</vt:lpstr>
      <vt:lpstr>Client:</vt:lpstr>
      <vt:lpstr>Application (SaaS):</vt:lpstr>
      <vt:lpstr>Platform (PaaS):</vt:lpstr>
      <vt:lpstr>Infrastructure (IaaS):</vt:lpstr>
      <vt:lpstr>Server:</vt:lpstr>
      <vt:lpstr>Services:</vt:lpstr>
      <vt:lpstr>Slide 21</vt:lpstr>
      <vt:lpstr>Advantages And Effects:</vt:lpstr>
      <vt:lpstr>Disadvantage :</vt:lpstr>
      <vt:lpstr>Conclusion:</vt:lpstr>
      <vt:lpstr>Slide 25</vt:lpstr>
      <vt:lpstr>Custom Show 1</vt:lpstr>
    </vt:vector>
  </TitlesOfParts>
  <Company>shah family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sapan</dc:creator>
  <cp:lastModifiedBy>R C SHAH</cp:lastModifiedBy>
  <cp:revision>88</cp:revision>
  <dcterms:created xsi:type="dcterms:W3CDTF">2011-06-25T04:14:41Z</dcterms:created>
  <dcterms:modified xsi:type="dcterms:W3CDTF">2011-10-31T06:23:20Z</dcterms:modified>
</cp:coreProperties>
</file>