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4" r:id="rId3"/>
    <p:sldId id="257" r:id="rId4"/>
    <p:sldId id="259" r:id="rId5"/>
    <p:sldId id="260" r:id="rId6"/>
    <p:sldId id="267" r:id="rId7"/>
    <p:sldId id="268" r:id="rId8"/>
    <p:sldId id="283" r:id="rId9"/>
    <p:sldId id="277" r:id="rId10"/>
    <p:sldId id="278" r:id="rId11"/>
    <p:sldId id="280" r:id="rId12"/>
    <p:sldId id="281" r:id="rId13"/>
    <p:sldId id="279" r:id="rId14"/>
    <p:sldId id="269" r:id="rId15"/>
    <p:sldId id="262" r:id="rId16"/>
    <p:sldId id="266"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699" autoAdjust="0"/>
    <p:restoredTop sz="94326" autoAdjust="0"/>
  </p:normalViewPr>
  <p:slideViewPr>
    <p:cSldViewPr>
      <p:cViewPr varScale="1">
        <p:scale>
          <a:sx n="70" d="100"/>
          <a:sy n="70" d="100"/>
        </p:scale>
        <p:origin x="-486" y="8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ABF645-5A0F-4346-B998-EA1D80B59713}"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BF645-5A0F-4346-B998-EA1D80B59713}"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BF645-5A0F-4346-B998-EA1D80B59713}"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BF645-5A0F-4346-B998-EA1D80B59713}"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ABF645-5A0F-4346-B998-EA1D80B59713}" type="datetimeFigureOut">
              <a:rPr lang="en-US" smtClean="0"/>
              <a:pPr/>
              <a:t>5/25/2013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ABF645-5A0F-4346-B998-EA1D80B59713}"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ABF645-5A0F-4346-B998-EA1D80B59713}" type="datetimeFigureOut">
              <a:rPr lang="en-US" smtClean="0"/>
              <a:pPr/>
              <a:t>5/25/2013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ABF645-5A0F-4346-B998-EA1D80B59713}" type="datetimeFigureOut">
              <a:rPr lang="en-US" smtClean="0"/>
              <a:pPr/>
              <a:t>5/25/2013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BF645-5A0F-4346-B998-EA1D80B59713}" type="datetimeFigureOut">
              <a:rPr lang="en-US" smtClean="0"/>
              <a:pPr/>
              <a:t>5/25/2013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ABF645-5A0F-4346-B998-EA1D80B59713}"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ABF645-5A0F-4346-B998-EA1D80B59713}" type="datetimeFigureOut">
              <a:rPr lang="en-US" smtClean="0"/>
              <a:pPr/>
              <a:t>5/25/2013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E59CE-9AC8-4008-B785-E4B0CB2831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ABF645-5A0F-4346-B998-EA1D80B59713}" type="datetimeFigureOut">
              <a:rPr lang="en-US" smtClean="0"/>
              <a:pPr/>
              <a:t>5/25/2013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E59CE-9AC8-4008-B785-E4B0CB2831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6324600" cy="1600200"/>
          </a:xfrm>
        </p:spPr>
        <p:txBody>
          <a:bodyPr>
            <a:normAutofit/>
          </a:bodyPr>
          <a:lstStyle/>
          <a:p>
            <a:pPr marL="857250" indent="-857250"/>
            <a:r>
              <a:rPr lang="en-US" sz="7200" dirty="0" smtClean="0">
                <a:latin typeface="+mn-lt"/>
              </a:rPr>
              <a:t>WEL COME    </a:t>
            </a:r>
            <a:endParaRPr lang="en-US" sz="72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8686799" y="609599"/>
            <a:ext cx="45719" cy="48769"/>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VOLTEG REGULATOR  </a:t>
            </a:r>
            <a:r>
              <a:rPr lang="en-US" b="1" dirty="0" smtClean="0"/>
              <a:t>7805</a:t>
            </a:r>
          </a:p>
          <a:p>
            <a:r>
              <a:rPr lang="en-US" b="1" dirty="0" smtClean="0"/>
              <a:t>IC 555 TIMER</a:t>
            </a:r>
          </a:p>
          <a:p>
            <a:r>
              <a:rPr lang="en-US" b="1" dirty="0" smtClean="0"/>
              <a:t>7374 DUAL JK FLIP FLOP</a:t>
            </a:r>
          </a:p>
          <a:p>
            <a:r>
              <a:rPr lang="en-US" b="1" dirty="0" smtClean="0"/>
              <a:t>MOSFET FOR PWM GENERATION</a:t>
            </a:r>
          </a:p>
          <a:p>
            <a:r>
              <a:rPr lang="en-US" b="1" dirty="0" smtClean="0"/>
              <a:t>STEP UP X’ MER</a:t>
            </a:r>
          </a:p>
          <a:p>
            <a:r>
              <a:rPr lang="en-US" b="1" dirty="0" smtClean="0"/>
              <a:t>HIGH &amp; LOW VOLTEG BATTERY MONITER</a:t>
            </a:r>
          </a:p>
          <a:p>
            <a:r>
              <a:rPr lang="en-US" b="1" dirty="0" smtClean="0"/>
              <a:t>OSCILLATOR CUN DIVIDER AND DRIVER CIRCUIT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normAutofit/>
          </a:bodyPr>
          <a:lstStyle/>
          <a:p>
            <a:r>
              <a:rPr lang="en-IN" sz="2400" dirty="0" smtClean="0">
                <a:latin typeface="+mn-lt"/>
              </a:rPr>
              <a:t>CIRCUIT DIAGRAM:-</a:t>
            </a:r>
            <a:endParaRPr lang="en-IN" sz="2400" dirty="0">
              <a:latin typeface="+mn-lt"/>
            </a:endParaRPr>
          </a:p>
        </p:txBody>
      </p:sp>
      <p:sp>
        <p:nvSpPr>
          <p:cNvPr id="3" name="Content Placeholder 2"/>
          <p:cNvSpPr>
            <a:spLocks noGrp="1"/>
          </p:cNvSpPr>
          <p:nvPr>
            <p:ph idx="1"/>
          </p:nvPr>
        </p:nvSpPr>
        <p:spPr>
          <a:xfrm flipH="1" flipV="1">
            <a:off x="9143998" y="6857999"/>
            <a:ext cx="45719" cy="45719"/>
          </a:xfrm>
        </p:spPr>
        <p:txBody>
          <a:bodyPr>
            <a:normAutofit fontScale="25000" lnSpcReduction="20000"/>
          </a:bodyPr>
          <a:lstStyle/>
          <a:p>
            <a:r>
              <a:rPr lang="en-US" dirty="0" smtClean="0"/>
              <a:t>.</a:t>
            </a:r>
            <a:endParaRPr lang="en-IN" dirty="0"/>
          </a:p>
        </p:txBody>
      </p:sp>
      <p:pic>
        <p:nvPicPr>
          <p:cNvPr id="1026" name="Picture 2"/>
          <p:cNvPicPr>
            <a:picLocks noChangeAspect="1" noChangeArrowheads="1"/>
          </p:cNvPicPr>
          <p:nvPr/>
        </p:nvPicPr>
        <p:blipFill>
          <a:blip r:embed="rId2"/>
          <a:srcRect/>
          <a:stretch>
            <a:fillRect/>
          </a:stretch>
        </p:blipFill>
        <p:spPr bwMode="auto">
          <a:xfrm>
            <a:off x="457200" y="1371600"/>
            <a:ext cx="8534400" cy="510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a:xfrm flipV="1">
            <a:off x="9143998" y="6857999"/>
            <a:ext cx="45719" cy="45719"/>
          </a:xfrm>
        </p:spPr>
        <p:txBody>
          <a:bodyPr>
            <a:normAutofit fontScale="25000" lnSpcReduction="20000"/>
          </a:bodyPr>
          <a:lstStyle/>
          <a:p>
            <a:r>
              <a:rPr lang="en-US" dirty="0" smtClean="0"/>
              <a:t>.</a:t>
            </a:r>
            <a:endParaRPr lang="en-IN" dirty="0"/>
          </a:p>
        </p:txBody>
      </p:sp>
      <p:pic>
        <p:nvPicPr>
          <p:cNvPr id="2050" name="Picture 2"/>
          <p:cNvPicPr>
            <a:picLocks noChangeAspect="1" noChangeArrowheads="1"/>
          </p:cNvPicPr>
          <p:nvPr/>
        </p:nvPicPr>
        <p:blipFill>
          <a:blip r:embed="rId2"/>
          <a:srcRect/>
          <a:stretch>
            <a:fillRect/>
          </a:stretch>
        </p:blipFill>
        <p:spPr bwMode="auto">
          <a:xfrm>
            <a:off x="609600" y="2667000"/>
            <a:ext cx="7620000"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1143000"/>
          </a:xfrm>
        </p:spPr>
        <p:txBody>
          <a:bodyPr>
            <a:normAutofit/>
          </a:bodyPr>
          <a:lstStyle/>
          <a:p>
            <a:pPr marL="685800" indent="-685800">
              <a:buFont typeface="Wingdings" pitchFamily="2" charset="2"/>
              <a:buChar char="v"/>
            </a:pPr>
            <a:r>
              <a:rPr lang="en-US" b="1" u="sng" dirty="0" smtClean="0">
                <a:latin typeface="+mn-lt"/>
              </a:rPr>
              <a:t>MOSFET OF WORKING</a:t>
            </a:r>
            <a:endParaRPr lang="en-US" b="1" u="sng" dirty="0">
              <a:latin typeface="+mn-lt"/>
            </a:endParaRPr>
          </a:p>
        </p:txBody>
      </p:sp>
      <p:sp>
        <p:nvSpPr>
          <p:cNvPr id="3" name="Content Placeholder 2"/>
          <p:cNvSpPr>
            <a:spLocks noGrp="1"/>
          </p:cNvSpPr>
          <p:nvPr>
            <p:ph idx="1"/>
          </p:nvPr>
        </p:nvSpPr>
        <p:spPr/>
        <p:txBody>
          <a:bodyPr>
            <a:normAutofit fontScale="85000" lnSpcReduction="10000"/>
          </a:bodyPr>
          <a:lstStyle/>
          <a:p>
            <a:r>
              <a:rPr lang="en-US" b="1" dirty="0" smtClean="0">
                <a:solidFill>
                  <a:schemeClr val="tx2"/>
                </a:solidFill>
              </a:rPr>
              <a:t>MOSFET  has </a:t>
            </a:r>
            <a:r>
              <a:rPr lang="en-US" sz="2400" b="1" dirty="0" smtClean="0">
                <a:solidFill>
                  <a:schemeClr val="tx2"/>
                </a:solidFill>
              </a:rPr>
              <a:t>two type of working mode</a:t>
            </a:r>
          </a:p>
          <a:p>
            <a:endParaRPr lang="en-US" sz="2400" b="1" dirty="0" smtClean="0">
              <a:solidFill>
                <a:schemeClr val="tx2"/>
              </a:solidFill>
            </a:endParaRPr>
          </a:p>
          <a:p>
            <a:r>
              <a:rPr lang="en-US" sz="2400" b="1" dirty="0" smtClean="0">
                <a:solidFill>
                  <a:schemeClr val="tx2"/>
                </a:solidFill>
              </a:rPr>
              <a:t>(1) Depletion mode : </a:t>
            </a:r>
          </a:p>
          <a:p>
            <a:pPr algn="just">
              <a:buNone/>
            </a:pPr>
            <a:r>
              <a:rPr lang="en-US" sz="2400" b="1" dirty="0" smtClean="0">
                <a:solidFill>
                  <a:schemeClr val="tx2"/>
                </a:solidFill>
              </a:rPr>
              <a:t>    It is obvious from that is no p-n junction between and channel here the diffused channel neither insulating electric  Si02 layer and the metal layer of the gate forms a parallel plate capacitor. For the depletion mode ,the gate is maintained at positive potential. when voltage gate and source; zero, a significant current flows for given Vds, like FET.</a:t>
            </a:r>
          </a:p>
          <a:p>
            <a:pPr>
              <a:buNone/>
            </a:pPr>
            <a:r>
              <a:rPr lang="en-US" sz="2400" b="1" dirty="0" smtClean="0">
                <a:solidFill>
                  <a:schemeClr val="tx2"/>
                </a:solidFill>
              </a:rPr>
              <a:t>  (2) Enhancement mode:</a:t>
            </a:r>
          </a:p>
          <a:p>
            <a:pPr>
              <a:buNone/>
            </a:pPr>
            <a:r>
              <a:rPr lang="en-US" sz="2400" b="1" dirty="0" smtClean="0">
                <a:solidFill>
                  <a:schemeClr val="tx2"/>
                </a:solidFill>
              </a:rPr>
              <a:t>   The semiconductor  channel, the insulating  dielectric  Si02</a:t>
            </a:r>
          </a:p>
          <a:p>
            <a:pPr>
              <a:buNone/>
            </a:pPr>
            <a:r>
              <a:rPr lang="en-US" sz="2400" b="1" dirty="0" smtClean="0">
                <a:solidFill>
                  <a:schemeClr val="tx2"/>
                </a:solidFill>
              </a:rPr>
              <a:t>    layer and metal layer of the gate from a parallel pl ate capacitorWhen a positive  potential  is  applied  at  the gate with  respect  to  substrate  negative charges.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q"/>
            </a:pPr>
            <a:r>
              <a:rPr lang="en-US" sz="5400" b="1" u="sng" dirty="0" smtClean="0"/>
              <a:t> </a:t>
            </a:r>
            <a:r>
              <a:rPr lang="en-US" sz="5400" b="1" u="sng" dirty="0" smtClean="0">
                <a:latin typeface="+mn-lt"/>
              </a:rPr>
              <a:t>ADVANTAGE:</a:t>
            </a:r>
            <a:br>
              <a:rPr lang="en-US" sz="5400" b="1" u="sng" dirty="0" smtClean="0">
                <a:latin typeface="+mn-lt"/>
              </a:rPr>
            </a:br>
            <a:endParaRPr lang="en-US" sz="5400" b="1" u="sng" dirty="0">
              <a:latin typeface="+mn-lt"/>
            </a:endParaRPr>
          </a:p>
        </p:txBody>
      </p:sp>
      <p:sp>
        <p:nvSpPr>
          <p:cNvPr id="3" name="Content Placeholder 2"/>
          <p:cNvSpPr>
            <a:spLocks noGrp="1"/>
          </p:cNvSpPr>
          <p:nvPr>
            <p:ph idx="1"/>
          </p:nvPr>
        </p:nvSpPr>
        <p:spPr/>
        <p:txBody>
          <a:bodyPr/>
          <a:lstStyle/>
          <a:p>
            <a:r>
              <a:rPr lang="en-US" dirty="0" smtClean="0"/>
              <a:t>It can operate on low level power signal with economically.</a:t>
            </a:r>
          </a:p>
          <a:p>
            <a:r>
              <a:rPr lang="en-US" dirty="0" smtClean="0"/>
              <a:t>It is less expensive as compared to other inverter for small power application.</a:t>
            </a:r>
          </a:p>
          <a:p>
            <a:r>
              <a:rPr lang="en-US" dirty="0" smtClean="0"/>
              <a:t>It reduces the circuit size.</a:t>
            </a:r>
          </a:p>
          <a:p>
            <a:r>
              <a:rPr lang="en-US" dirty="0" smtClean="0"/>
              <a:t>It is more reliable.</a:t>
            </a:r>
          </a:p>
          <a:p>
            <a:r>
              <a:rPr lang="en-US" dirty="0" smtClean="0"/>
              <a:t>The efficiency is high about 90%.</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1143000"/>
          </a:xfrm>
        </p:spPr>
        <p:txBody>
          <a:bodyPr>
            <a:normAutofit fontScale="90000"/>
          </a:bodyPr>
          <a:lstStyle/>
          <a:p>
            <a:pPr>
              <a:buFont typeface="Wingdings" pitchFamily="2" charset="2"/>
              <a:buChar char="q"/>
            </a:pPr>
            <a:r>
              <a:rPr lang="en-US" u="sng" dirty="0" smtClean="0">
                <a:latin typeface="+mn-lt"/>
              </a:rPr>
              <a:t>COMPONENTS</a:t>
            </a:r>
            <a:br>
              <a:rPr lang="en-US" u="sng" dirty="0" smtClean="0">
                <a:latin typeface="+mn-lt"/>
              </a:rPr>
            </a:br>
            <a:r>
              <a:rPr lang="en-US" u="sng" dirty="0" smtClean="0">
                <a:latin typeface="+mn-lt"/>
              </a:rPr>
              <a:t>    </a:t>
            </a:r>
            <a:endParaRPr lang="en-US" u="sng" dirty="0">
              <a:latin typeface="+mn-lt"/>
            </a:endParaRPr>
          </a:p>
        </p:txBody>
      </p:sp>
      <p:sp>
        <p:nvSpPr>
          <p:cNvPr id="3" name="Content Placeholder 2"/>
          <p:cNvSpPr>
            <a:spLocks noGrp="1"/>
          </p:cNvSpPr>
          <p:nvPr>
            <p:ph idx="1"/>
          </p:nvPr>
        </p:nvSpPr>
        <p:spPr>
          <a:xfrm>
            <a:off x="533400" y="1828800"/>
            <a:ext cx="8229600" cy="4389120"/>
          </a:xfrm>
        </p:spPr>
        <p:txBody>
          <a:bodyPr>
            <a:normAutofit fontScale="85000" lnSpcReduction="20000"/>
          </a:bodyPr>
          <a:lstStyle/>
          <a:p>
            <a:pPr>
              <a:buFont typeface="Wingdings" pitchFamily="2" charset="2"/>
              <a:buChar char="§"/>
            </a:pPr>
            <a:r>
              <a:rPr lang="en-US" b="1" dirty="0" smtClean="0">
                <a:solidFill>
                  <a:schemeClr val="tx2"/>
                </a:solidFill>
              </a:rPr>
              <a:t>Resisstor</a:t>
            </a:r>
          </a:p>
          <a:p>
            <a:pPr>
              <a:buFont typeface="Wingdings" pitchFamily="2" charset="2"/>
              <a:buChar char="§"/>
            </a:pPr>
            <a:r>
              <a:rPr lang="en-US" b="1" dirty="0" smtClean="0">
                <a:solidFill>
                  <a:schemeClr val="tx2"/>
                </a:solidFill>
              </a:rPr>
              <a:t>CAPACITAR</a:t>
            </a:r>
          </a:p>
          <a:p>
            <a:pPr>
              <a:buFont typeface="Wingdings" pitchFamily="2" charset="2"/>
              <a:buChar char="§"/>
            </a:pPr>
            <a:r>
              <a:rPr lang="en-US" b="1" dirty="0" smtClean="0">
                <a:solidFill>
                  <a:schemeClr val="tx2"/>
                </a:solidFill>
              </a:rPr>
              <a:t>Diode</a:t>
            </a:r>
          </a:p>
          <a:p>
            <a:pPr>
              <a:buFont typeface="Wingdings" pitchFamily="2" charset="2"/>
              <a:buChar char="§"/>
            </a:pPr>
            <a:r>
              <a:rPr lang="en-US" b="1" dirty="0" smtClean="0">
                <a:solidFill>
                  <a:schemeClr val="tx2"/>
                </a:solidFill>
              </a:rPr>
              <a:t>Transistor</a:t>
            </a:r>
          </a:p>
          <a:p>
            <a:pPr>
              <a:buFont typeface="Wingdings" pitchFamily="2" charset="2"/>
              <a:buChar char="§"/>
            </a:pPr>
            <a:r>
              <a:rPr lang="en-US" b="1" dirty="0" smtClean="0">
                <a:solidFill>
                  <a:schemeClr val="tx2"/>
                </a:solidFill>
              </a:rPr>
              <a:t>Zener diode</a:t>
            </a:r>
          </a:p>
          <a:p>
            <a:pPr>
              <a:buFont typeface="Wingdings" pitchFamily="2" charset="2"/>
              <a:buChar char="§"/>
            </a:pPr>
            <a:r>
              <a:rPr lang="en-US" b="1" dirty="0" smtClean="0">
                <a:solidFill>
                  <a:schemeClr val="tx2"/>
                </a:solidFill>
              </a:rPr>
              <a:t>MOSFET</a:t>
            </a:r>
          </a:p>
          <a:p>
            <a:pPr>
              <a:buFont typeface="Wingdings" pitchFamily="2" charset="2"/>
              <a:buChar char="§"/>
            </a:pPr>
            <a:r>
              <a:rPr lang="en-US" b="1" dirty="0" smtClean="0">
                <a:solidFill>
                  <a:schemeClr val="tx2"/>
                </a:solidFill>
              </a:rPr>
              <a:t>BATTERY</a:t>
            </a:r>
          </a:p>
          <a:p>
            <a:pPr>
              <a:buFont typeface="Wingdings" pitchFamily="2" charset="2"/>
              <a:buChar char="§"/>
            </a:pPr>
            <a:r>
              <a:rPr lang="en-US" b="1" dirty="0" smtClean="0">
                <a:solidFill>
                  <a:schemeClr val="tx2"/>
                </a:solidFill>
              </a:rPr>
              <a:t>LED</a:t>
            </a:r>
          </a:p>
          <a:p>
            <a:pPr>
              <a:buFont typeface="Wingdings" pitchFamily="2" charset="2"/>
              <a:buChar char="§"/>
            </a:pPr>
            <a:r>
              <a:rPr lang="en-US" b="1" dirty="0" smtClean="0">
                <a:solidFill>
                  <a:schemeClr val="tx2"/>
                </a:solidFill>
              </a:rPr>
              <a:t>Inverter transformer</a:t>
            </a:r>
          </a:p>
          <a:p>
            <a:pPr>
              <a:buFont typeface="Wingdings" pitchFamily="2" charset="2"/>
              <a:buChar char="§"/>
            </a:pPr>
            <a:r>
              <a:rPr lang="en-US" b="1" dirty="0" smtClean="0">
                <a:solidFill>
                  <a:schemeClr val="tx2"/>
                </a:solidFill>
              </a:rPr>
              <a:t>IC with socket</a:t>
            </a:r>
          </a:p>
          <a:p>
            <a:pPr>
              <a:buFont typeface="Wingdings" pitchFamily="2" charset="2"/>
              <a:buChar char="§"/>
            </a:pPr>
            <a:r>
              <a:rPr lang="en-US" b="1" dirty="0" smtClean="0">
                <a:solidFill>
                  <a:schemeClr val="tx2"/>
                </a:solidFill>
              </a:rPr>
              <a:t>PCB </a:t>
            </a:r>
          </a:p>
          <a:p>
            <a:r>
              <a:rPr lang="en-US" b="1" dirty="0" smtClean="0">
                <a:solidFill>
                  <a:schemeClr val="tx2"/>
                </a:solidFill>
              </a:rPr>
              <a:t> </a:t>
            </a:r>
          </a:p>
          <a:p>
            <a:pPr>
              <a:buNone/>
            </a:pPr>
            <a:endParaRPr lang="en-US" b="1" dirty="0" smtClean="0">
              <a:solidFill>
                <a:schemeClr val="tx2"/>
              </a:solidFill>
            </a:endParaRPr>
          </a:p>
          <a:p>
            <a:pPr>
              <a:buNone/>
            </a:pPr>
            <a:endParaRPr lang="en-US" b="1" dirty="0" smtClean="0">
              <a:solidFill>
                <a:schemeClr val="tx2"/>
              </a:solidFill>
            </a:endParaRPr>
          </a:p>
          <a:p>
            <a:pPr>
              <a:buNone/>
            </a:pPr>
            <a:endParaRPr lang="en-US" b="1" dirty="0" smtClean="0">
              <a:solidFill>
                <a:schemeClr val="tx2"/>
              </a:solidFill>
            </a:endParaRPr>
          </a:p>
          <a:p>
            <a:pPr>
              <a:buNone/>
            </a:pPr>
            <a:endParaRPr lang="en-US" b="1" dirty="0" smtClean="0">
              <a:solidFill>
                <a:schemeClr val="tx2"/>
              </a:solidFill>
            </a:endParaRPr>
          </a:p>
          <a:p>
            <a:endParaRPr lang="en-US"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buFont typeface="Wingdings" pitchFamily="2" charset="2"/>
              <a:buChar char="q"/>
            </a:pPr>
            <a:r>
              <a:rPr lang="en-US" b="1" u="sng" dirty="0" smtClean="0">
                <a:latin typeface="+mn-lt"/>
              </a:rPr>
              <a:t>APPLICATION</a:t>
            </a:r>
            <a:br>
              <a:rPr lang="en-US" b="1" u="sng" dirty="0" smtClean="0">
                <a:latin typeface="+mn-lt"/>
              </a:rPr>
            </a:br>
            <a:endParaRPr lang="en-US" b="1" u="sng" dirty="0">
              <a:latin typeface="+mn-lt"/>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v"/>
            </a:pPr>
            <a:r>
              <a:rPr lang="en-US" b="1" dirty="0" smtClean="0">
                <a:solidFill>
                  <a:schemeClr val="tx2"/>
                </a:solidFill>
              </a:rPr>
              <a:t>In home shops, office, hospitals, cinemas etc.</a:t>
            </a:r>
          </a:p>
          <a:p>
            <a:pPr>
              <a:buFont typeface="Wingdings" pitchFamily="2" charset="2"/>
              <a:buChar char="v"/>
            </a:pPr>
            <a:r>
              <a:rPr lang="en-US" b="1" dirty="0" smtClean="0">
                <a:solidFill>
                  <a:schemeClr val="tx2"/>
                </a:solidFill>
              </a:rPr>
              <a:t>It is used to ran electrical or electronic devise such FAN, TV, VCR, TUBE, &amp; BULB etc.</a:t>
            </a:r>
          </a:p>
          <a:p>
            <a:pPr>
              <a:buFont typeface="Wingdings" pitchFamily="2" charset="2"/>
              <a:buChar char="v"/>
            </a:pPr>
            <a:endParaRPr lang="en-US" b="1" dirty="0" smtClean="0">
              <a:solidFill>
                <a:schemeClr val="tx2"/>
              </a:solidFill>
            </a:endParaRPr>
          </a:p>
          <a:p>
            <a:pPr>
              <a:buFont typeface="Wingdings" pitchFamily="2" charset="2"/>
              <a:buChar char="v"/>
            </a:pPr>
            <a:endParaRPr lang="en-US" b="1" dirty="0" smtClean="0">
              <a:solidFill>
                <a:schemeClr val="tx2"/>
              </a:solidFill>
            </a:endParaRPr>
          </a:p>
          <a:p>
            <a:pPr>
              <a:buFont typeface="Wingdings" pitchFamily="2" charset="2"/>
              <a:buChar char="v"/>
            </a:pPr>
            <a:r>
              <a:rPr lang="en-US" b="1" dirty="0" smtClean="0">
                <a:solidFill>
                  <a:schemeClr val="tx2"/>
                </a:solidFill>
              </a:rPr>
              <a:t>General application of an inverter in industry application such as </a:t>
            </a:r>
          </a:p>
          <a:p>
            <a:pPr>
              <a:buFont typeface="Wingdings" pitchFamily="2" charset="2"/>
              <a:buChar char="v"/>
            </a:pPr>
            <a:r>
              <a:rPr lang="en-US" b="1" dirty="0" smtClean="0">
                <a:solidFill>
                  <a:schemeClr val="tx2"/>
                </a:solidFill>
              </a:rPr>
              <a:t>Variable speed AC motor drive</a:t>
            </a:r>
          </a:p>
          <a:p>
            <a:pPr>
              <a:buFont typeface="Wingdings" pitchFamily="2" charset="2"/>
              <a:buChar char="v"/>
            </a:pPr>
            <a:r>
              <a:rPr lang="en-US" b="1" dirty="0" smtClean="0">
                <a:solidFill>
                  <a:schemeClr val="tx2"/>
                </a:solidFill>
              </a:rPr>
              <a:t>In indication heating </a:t>
            </a:r>
          </a:p>
          <a:p>
            <a:pPr>
              <a:buFont typeface="Wingdings" pitchFamily="2" charset="2"/>
              <a:buChar char="v"/>
            </a:pPr>
            <a:r>
              <a:rPr lang="en-US" b="1" dirty="0" smtClean="0">
                <a:solidFill>
                  <a:schemeClr val="tx2"/>
                </a:solidFill>
              </a:rPr>
              <a:t>IN U.P.S.(UN interruptible power supply)</a:t>
            </a:r>
            <a:endParaRPr lang="en-US" b="1"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782202">
            <a:off x="990600" y="2590800"/>
            <a:ext cx="7315200" cy="1200912"/>
          </a:xfrm>
        </p:spPr>
        <p:txBody>
          <a:bodyPr>
            <a:normAutofit/>
          </a:bodyPr>
          <a:lstStyle/>
          <a:p>
            <a:pPr marL="857250" indent="-857250"/>
            <a:r>
              <a:rPr lang="en-US" sz="7200" b="1" u="sng" dirty="0" smtClean="0">
                <a:latin typeface="+mn-lt"/>
              </a:rPr>
              <a:t>Thank you…</a:t>
            </a:r>
            <a:endParaRPr lang="en-US" sz="7200" b="1" u="sng"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8229600" cy="1143000"/>
          </a:xfrm>
        </p:spPr>
        <p:txBody>
          <a:bodyPr>
            <a:normAutofit/>
          </a:bodyPr>
          <a:lstStyle/>
          <a:p>
            <a:r>
              <a:rPr lang="en-GB" sz="4000" b="1" u="sng" dirty="0" smtClean="0">
                <a:latin typeface="+mn-lt"/>
              </a:rPr>
              <a:t>GROUP  MEMBER</a:t>
            </a:r>
            <a:endParaRPr lang="en-GB" sz="4000" b="1" u="sng" dirty="0">
              <a:latin typeface="+mn-lt"/>
            </a:endParaRPr>
          </a:p>
        </p:txBody>
      </p:sp>
      <p:sp>
        <p:nvSpPr>
          <p:cNvPr id="3" name="Content Placeholder 2"/>
          <p:cNvSpPr>
            <a:spLocks noGrp="1"/>
          </p:cNvSpPr>
          <p:nvPr>
            <p:ph idx="1"/>
          </p:nvPr>
        </p:nvSpPr>
        <p:spPr>
          <a:xfrm>
            <a:off x="457200" y="2667000"/>
            <a:ext cx="8229600" cy="4389120"/>
          </a:xfrm>
        </p:spPr>
        <p:txBody>
          <a:bodyPr/>
          <a:lstStyle/>
          <a:p>
            <a:r>
              <a:rPr lang="en-GB" dirty="0" smtClean="0"/>
              <a:t>SATHAVARA JIGAR B.                         106500309051                          </a:t>
            </a:r>
          </a:p>
          <a:p>
            <a:r>
              <a:rPr lang="en-GB" dirty="0" smtClean="0"/>
              <a:t>PRAJAPATI SUNIL B.                           106500309077</a:t>
            </a:r>
          </a:p>
          <a:p>
            <a:r>
              <a:rPr lang="en-GB" dirty="0" smtClean="0"/>
              <a:t>CHAUDARY SURESH G.                      106500309081</a:t>
            </a:r>
          </a:p>
          <a:p>
            <a:r>
              <a:rPr lang="en-GB" dirty="0" smtClean="0"/>
              <a:t>RAVAL JAYESH R.                                 106500309085</a:t>
            </a:r>
          </a:p>
        </p:txBody>
      </p:sp>
    </p:spTree>
    <p:extLst>
      <p:ext uri="{BB962C8B-B14F-4D97-AF65-F5344CB8AC3E}">
        <p14:creationId xmlns:p14="http://schemas.microsoft.com/office/powerpoint/2010/main" xmlns="" val="1833715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229600" cy="1581912"/>
          </a:xfrm>
        </p:spPr>
        <p:txBody>
          <a:bodyPr>
            <a:normAutofit fontScale="90000"/>
          </a:bodyPr>
          <a:lstStyle/>
          <a:p>
            <a:pPr marL="742950" indent="-742950"/>
            <a:r>
              <a:rPr lang="en-US" sz="4400" b="1" dirty="0" smtClean="0"/>
              <a:t>     </a:t>
            </a:r>
            <a:r>
              <a:rPr lang="en-US" b="1" u="sng" dirty="0"/>
              <a:t>METAL OXIDE SEMICONDUCTOR FIELD EFFECT TRANSISTOR</a:t>
            </a:r>
            <a:r>
              <a:rPr lang="en-US" dirty="0"/>
              <a:t/>
            </a:r>
            <a:br>
              <a:rPr lang="en-US" dirty="0"/>
            </a:br>
            <a:r>
              <a:rPr lang="en-US" sz="4400" b="1" u="sng" dirty="0" smtClean="0">
                <a:latin typeface="+mn-lt"/>
              </a:rPr>
              <a:t> </a:t>
            </a:r>
            <a:r>
              <a:rPr lang="en-US" sz="4400" b="1" u="sng" dirty="0" smtClean="0">
                <a:latin typeface="+mn-lt"/>
              </a:rPr>
              <a:t>BASED INVERTER</a:t>
            </a:r>
            <a:endParaRPr lang="en-US" sz="4400" b="1" u="sng"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772400" cy="1143000"/>
          </a:xfrm>
        </p:spPr>
        <p:txBody>
          <a:bodyPr/>
          <a:lstStyle/>
          <a:p>
            <a:pPr marL="685800" indent="-685800"/>
            <a:r>
              <a:rPr lang="en-US" b="1" u="sng" dirty="0" smtClean="0">
                <a:latin typeface="+mn-lt"/>
              </a:rPr>
              <a:t>INTRODUCTION</a:t>
            </a:r>
            <a:endParaRPr lang="en-US" b="1" u="sng" dirty="0">
              <a:latin typeface="+mn-lt"/>
            </a:endParaRPr>
          </a:p>
        </p:txBody>
      </p:sp>
      <p:sp>
        <p:nvSpPr>
          <p:cNvPr id="3" name="Content Placeholder 2"/>
          <p:cNvSpPr>
            <a:spLocks noGrp="1"/>
          </p:cNvSpPr>
          <p:nvPr>
            <p:ph idx="1"/>
          </p:nvPr>
        </p:nvSpPr>
        <p:spPr/>
        <p:txBody>
          <a:bodyPr/>
          <a:lstStyle/>
          <a:p>
            <a:r>
              <a:rPr lang="en-US" b="1" dirty="0" smtClean="0">
                <a:solidFill>
                  <a:schemeClr val="tx2"/>
                </a:solidFill>
              </a:rPr>
              <a:t>During the power cut if one needs to use any electrical \electronic appliance such as fan light bulb etc. then some kind of device which could provide power to these appliances becomes essential  inverter is one of most commonly used device for this purpose</a:t>
            </a:r>
            <a:r>
              <a:rPr lang="en-US" b="1" dirty="0" smtClean="0"/>
              <a: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52600"/>
            <a:ext cx="4953000" cy="2743200"/>
          </a:xfrm>
        </p:spPr>
        <p:txBody>
          <a:bodyPr>
            <a:noAutofit/>
          </a:bodyPr>
          <a:lstStyle/>
          <a:p>
            <a:pPr marL="857250" indent="-857250"/>
            <a:r>
              <a:rPr lang="en-IN" sz="6000" b="1" u="sng" dirty="0" smtClean="0">
                <a:latin typeface="+mn-lt"/>
              </a:rPr>
              <a:t>INVERTER</a:t>
            </a:r>
            <a:br>
              <a:rPr lang="en-IN" sz="6000" b="1" u="sng" dirty="0" smtClean="0">
                <a:latin typeface="+mn-lt"/>
              </a:rPr>
            </a:br>
            <a:endParaRPr lang="en-US" sz="6000" u="sng" dirty="0">
              <a:latin typeface="+mn-lt"/>
            </a:endParaRPr>
          </a:p>
        </p:txBody>
      </p:sp>
      <p:sp>
        <p:nvSpPr>
          <p:cNvPr id="3" name="Content Placeholder 2"/>
          <p:cNvSpPr>
            <a:spLocks noGrp="1"/>
          </p:cNvSpPr>
          <p:nvPr>
            <p:ph idx="1"/>
          </p:nvPr>
        </p:nvSpPr>
        <p:spPr>
          <a:xfrm flipH="1" flipV="1">
            <a:off x="9098280" y="6812280"/>
            <a:ext cx="45719" cy="45719"/>
          </a:xfrm>
        </p:spPr>
        <p:txBody>
          <a:bodyPr>
            <a:normAutofit fontScale="25000" lnSpcReduction="20000"/>
          </a:bodyPr>
          <a:lstStyle/>
          <a:p>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2667000"/>
          </a:xfrm>
        </p:spPr>
        <p:txBody>
          <a:bodyPr>
            <a:normAutofit fontScale="90000"/>
          </a:bodyPr>
          <a:lstStyle/>
          <a:p>
            <a:r>
              <a:rPr lang="en-US" dirty="0" smtClean="0"/>
              <a:t> “ </a:t>
            </a:r>
            <a:r>
              <a:rPr lang="en-US" sz="5300" dirty="0" smtClean="0">
                <a:latin typeface="+mn-lt"/>
              </a:rPr>
              <a:t>Inverter is basically a DC to AC converter. It is a circuit which converter DC power in to AC power at desired voltage.”</a:t>
            </a:r>
            <a:endParaRPr lang="en-US" sz="5300" dirty="0">
              <a:latin typeface="+mn-lt"/>
            </a:endParaRPr>
          </a:p>
        </p:txBody>
      </p:sp>
      <p:sp>
        <p:nvSpPr>
          <p:cNvPr id="3" name="Content Placeholder 2"/>
          <p:cNvSpPr>
            <a:spLocks noGrp="1"/>
          </p:cNvSpPr>
          <p:nvPr>
            <p:ph idx="1"/>
          </p:nvPr>
        </p:nvSpPr>
        <p:spPr>
          <a:xfrm>
            <a:off x="838200" y="152400"/>
            <a:ext cx="8458200" cy="2057400"/>
          </a:xfrm>
        </p:spPr>
        <p:txBody>
          <a:bodyPr>
            <a:normAutofit/>
          </a:bodyPr>
          <a:lstStyle/>
          <a:p>
            <a:r>
              <a:rPr lang="en-US" sz="3600" b="1" u="sng" dirty="0" smtClean="0"/>
              <a:t>DEFINATION :</a:t>
            </a:r>
            <a:endParaRPr lang="en-US" sz="3600" b="1" u="sn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pPr>
              <a:buFont typeface="Wingdings" pitchFamily="2" charset="2"/>
              <a:buChar char="q"/>
            </a:pPr>
            <a:r>
              <a:rPr lang="en-US" u="sng" dirty="0" smtClean="0">
                <a:latin typeface="+mn-lt"/>
              </a:rPr>
              <a:t>PROCESS</a:t>
            </a:r>
            <a:r>
              <a:rPr lang="en-US" dirty="0" smtClean="0">
                <a:latin typeface="+mn-lt"/>
              </a:rPr>
              <a:t>:</a:t>
            </a:r>
            <a:br>
              <a:rPr lang="en-US" dirty="0" smtClean="0">
                <a:latin typeface="+mn-lt"/>
              </a:rPr>
            </a:br>
            <a:endParaRPr lang="en-US" dirty="0">
              <a:latin typeface="+mn-lt"/>
            </a:endParaRPr>
          </a:p>
        </p:txBody>
      </p:sp>
      <p:sp>
        <p:nvSpPr>
          <p:cNvPr id="3" name="Content Placeholder 2"/>
          <p:cNvSpPr>
            <a:spLocks noGrp="1"/>
          </p:cNvSpPr>
          <p:nvPr>
            <p:ph idx="1"/>
          </p:nvPr>
        </p:nvSpPr>
        <p:spPr>
          <a:xfrm>
            <a:off x="457200" y="1219200"/>
            <a:ext cx="8686800" cy="4998720"/>
          </a:xfrm>
        </p:spPr>
        <p:txBody>
          <a:bodyPr>
            <a:normAutofit/>
          </a:bodyPr>
          <a:lstStyle/>
          <a:p>
            <a:pPr>
              <a:buNone/>
            </a:pPr>
            <a:r>
              <a:rPr lang="en-US" sz="3200" dirty="0" smtClean="0"/>
              <a:t>             </a:t>
            </a:r>
          </a:p>
          <a:p>
            <a:pPr>
              <a:buNone/>
            </a:pPr>
            <a:r>
              <a:rPr lang="en-US" sz="3200" dirty="0" smtClean="0"/>
              <a:t>                                                                       </a:t>
            </a:r>
          </a:p>
          <a:p>
            <a:pPr>
              <a:buNone/>
            </a:pPr>
            <a:r>
              <a:rPr lang="en-US" sz="3200" dirty="0" smtClean="0"/>
              <a:t>                   </a:t>
            </a:r>
          </a:p>
          <a:p>
            <a:pPr>
              <a:buNone/>
            </a:pPr>
            <a:r>
              <a:rPr lang="en-US" sz="3200" dirty="0" smtClean="0"/>
              <a:t>                                         </a:t>
            </a:r>
          </a:p>
          <a:p>
            <a:pPr>
              <a:buNone/>
            </a:pPr>
            <a:r>
              <a:rPr lang="en-US" sz="2000" dirty="0" smtClean="0"/>
              <a:t>  ‘’AC i/p  supply  given to  rectifier  to convert  AC to DC power  and range of capacity  ( 5v,12v ) and DC power given by inverter  card with   MOSFET . MOSFET  is  converted  AC o/p power.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1000" y="1447801"/>
            <a:ext cx="8153401" cy="167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t> </a:t>
            </a:r>
            <a:r>
              <a:rPr lang="en-US" sz="4500" u="sng" dirty="0" smtClean="0">
                <a:latin typeface="+mn-lt"/>
              </a:rPr>
              <a:t>SUPPLY SYSTEM OR CIRCUIT</a:t>
            </a:r>
            <a:endParaRPr lang="en-US" sz="4500" u="sng" dirty="0">
              <a:latin typeface="+mn-lt"/>
            </a:endParaRPr>
          </a:p>
        </p:txBody>
      </p:sp>
      <p:pic>
        <p:nvPicPr>
          <p:cNvPr id="1026" name="Picture 2"/>
          <p:cNvPicPr>
            <a:picLocks noGrp="1" noChangeAspect="1" noChangeArrowheads="1"/>
          </p:cNvPicPr>
          <p:nvPr>
            <p:ph idx="1"/>
          </p:nvPr>
        </p:nvPicPr>
        <p:blipFill>
          <a:blip r:embed="rId2"/>
          <a:stretch>
            <a:fillRect/>
          </a:stretch>
        </p:blipFill>
        <p:spPr bwMode="auto">
          <a:xfrm>
            <a:off x="457200" y="2217261"/>
            <a:ext cx="8229600" cy="32918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886" y="-304800"/>
            <a:ext cx="8229600" cy="1143000"/>
          </a:xfrm>
        </p:spPr>
        <p:txBody>
          <a:bodyPr>
            <a:normAutofit/>
          </a:bodyPr>
          <a:lstStyle/>
          <a:p>
            <a:r>
              <a:rPr lang="en-US" sz="3100" b="1" u="sng" dirty="0" smtClean="0">
                <a:latin typeface="+mn-lt"/>
              </a:rPr>
              <a:t>Blokdigram of</a:t>
            </a:r>
            <a:r>
              <a:rPr lang="en-US" sz="2800" b="1" u="sng" dirty="0" smtClean="0">
                <a:latin typeface="+mn-lt"/>
              </a:rPr>
              <a:t>  MOSFET  </a:t>
            </a:r>
            <a:r>
              <a:rPr lang="en-US" sz="3100" b="1" u="sng" dirty="0" smtClean="0">
                <a:latin typeface="+mn-lt"/>
              </a:rPr>
              <a:t>base </a:t>
            </a:r>
            <a:r>
              <a:rPr lang="en-US" sz="3200" b="1" u="sng" dirty="0" smtClean="0">
                <a:latin typeface="+mn-lt"/>
              </a:rPr>
              <a:t>invertar</a:t>
            </a:r>
            <a:endParaRPr lang="en-US" sz="3200" b="1" u="sng" dirty="0">
              <a:latin typeface="+mn-lt"/>
            </a:endParaRPr>
          </a:p>
        </p:txBody>
      </p:sp>
      <p:sp>
        <p:nvSpPr>
          <p:cNvPr id="3" name="Content Placeholder 2"/>
          <p:cNvSpPr>
            <a:spLocks noGrp="1"/>
          </p:cNvSpPr>
          <p:nvPr>
            <p:ph idx="1"/>
          </p:nvPr>
        </p:nvSpPr>
        <p:spPr>
          <a:xfrm>
            <a:off x="533400" y="4191000"/>
            <a:ext cx="8229600" cy="2514600"/>
          </a:xfrm>
        </p:spPr>
        <p:txBody>
          <a:bodyPr>
            <a:normAutofit/>
          </a:bodyPr>
          <a:lstStyle/>
          <a:p>
            <a:pPr>
              <a:buNone/>
            </a:pPr>
            <a:endParaRPr lang="en-US" sz="2400" dirty="0" smtClean="0"/>
          </a:p>
        </p:txBody>
      </p:sp>
      <p:pic>
        <p:nvPicPr>
          <p:cNvPr id="1026" name="Picture 2" descr="C:\Documents and Settings\Student\Desktop\Scrap.shs"/>
          <p:cNvPicPr>
            <a:picLocks noChangeAspect="1" noChangeArrowheads="1"/>
          </p:cNvPicPr>
          <p:nvPr/>
        </p:nvPicPr>
        <p:blipFill>
          <a:blip r:embed="rId2"/>
          <a:srcRect/>
          <a:stretch>
            <a:fillRect/>
          </a:stretch>
        </p:blipFill>
        <p:spPr bwMode="auto">
          <a:xfrm>
            <a:off x="128588" y="1100138"/>
            <a:ext cx="8885237" cy="575786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TotalTime>
  <Words>457</Words>
  <Application>Microsoft Office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WEL COME    </vt:lpstr>
      <vt:lpstr>GROUP  MEMBER</vt:lpstr>
      <vt:lpstr>     METAL OXIDE SEMICONDUCTOR FIELD EFFECT TRANSISTOR  BASED INVERTER</vt:lpstr>
      <vt:lpstr>INTRODUCTION</vt:lpstr>
      <vt:lpstr>INVERTER </vt:lpstr>
      <vt:lpstr> “ Inverter is basically a DC to AC converter. It is a circuit which converter DC power in to AC power at desired voltage.”</vt:lpstr>
      <vt:lpstr>PROCESS: </vt:lpstr>
      <vt:lpstr> SUPPLY SYSTEM OR CIRCUIT</vt:lpstr>
      <vt:lpstr>Blokdigram of  MOSFET  base invertar</vt:lpstr>
      <vt:lpstr>.</vt:lpstr>
      <vt:lpstr>CIRCUIT DIAGRAM:-</vt:lpstr>
      <vt:lpstr> </vt:lpstr>
      <vt:lpstr>MOSFET OF WORKING</vt:lpstr>
      <vt:lpstr> ADVANTAGE: </vt:lpstr>
      <vt:lpstr>COMPONENTS     </vt:lpstr>
      <vt:lpstr>APPLICATION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 COME    </dc:title>
  <dc:creator>Student</dc:creator>
  <cp:lastModifiedBy>pc</cp:lastModifiedBy>
  <cp:revision>79</cp:revision>
  <dcterms:created xsi:type="dcterms:W3CDTF">2022-11-03T04:12:47Z</dcterms:created>
  <dcterms:modified xsi:type="dcterms:W3CDTF">2013-05-25T08:04:11Z</dcterms:modified>
</cp:coreProperties>
</file>