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71" r:id="rId14"/>
    <p:sldId id="272" r:id="rId15"/>
    <p:sldId id="269" r:id="rId16"/>
    <p:sldId id="275" r:id="rId17"/>
    <p:sldId id="273" r:id="rId18"/>
    <p:sldId id="270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89B7-25D3-4B85-BF05-B90AF79871A3}" type="datetimeFigureOut">
              <a:rPr lang="en-US" smtClean="0"/>
              <a:pPr/>
              <a:t>9/22/2010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653D1-DE1D-4351-A9D1-8FE791D3A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250033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lgerian" pitchFamily="82" charset="0"/>
              </a:rPr>
              <a:t>Welding of Metals </a:t>
            </a:r>
            <a:endParaRPr lang="en-IN" b="1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 two types </a:t>
            </a: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891102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9940" y="3214686"/>
            <a:ext cx="4639711" cy="295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 torch </a:t>
            </a: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07236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Goggles  </a:t>
            </a:r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4460834" cy="27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 descr="D:\Users\appala\Desktop\Gas-welding-gogg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232" y="3214686"/>
            <a:ext cx="5905768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ELECTRIC ARC WELDING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757361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The </a:t>
            </a:r>
            <a:r>
              <a:rPr lang="en-IN" dirty="0"/>
              <a:t>welding in which the electric arc is produced to give heat for the purpose of joining two </a:t>
            </a:r>
            <a:r>
              <a:rPr lang="en-IN" dirty="0" smtClean="0"/>
              <a:t>surfaces is </a:t>
            </a:r>
            <a:r>
              <a:rPr lang="en-IN" dirty="0"/>
              <a:t>called electric arc welding.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Arc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 suitable gap is kept between the work </a:t>
            </a:r>
            <a:r>
              <a:rPr lang="en-IN" dirty="0" smtClean="0"/>
              <a:t>and electrode</a:t>
            </a:r>
          </a:p>
          <a:p>
            <a:r>
              <a:rPr lang="en-IN" dirty="0"/>
              <a:t>A high current is passed through the circuit</a:t>
            </a:r>
            <a:r>
              <a:rPr lang="en-IN" dirty="0" smtClean="0"/>
              <a:t>.</a:t>
            </a:r>
          </a:p>
          <a:p>
            <a:r>
              <a:rPr lang="en-IN" dirty="0"/>
              <a:t>The electric energy is converted into heat energy, producing a temperature of 3000°C </a:t>
            </a:r>
            <a:r>
              <a:rPr lang="en-IN" dirty="0" smtClean="0"/>
              <a:t>to 4000°C.</a:t>
            </a:r>
          </a:p>
          <a:p>
            <a:r>
              <a:rPr lang="en-IN" dirty="0"/>
              <a:t>This heat melts the edges to be welded and molten pool is formed. </a:t>
            </a:r>
            <a:endParaRPr lang="en-IN" dirty="0" smtClean="0"/>
          </a:p>
          <a:p>
            <a:r>
              <a:rPr lang="en-IN" dirty="0" smtClean="0"/>
              <a:t>On </a:t>
            </a:r>
            <a:r>
              <a:rPr lang="en-IN" dirty="0"/>
              <a:t>solidification </a:t>
            </a:r>
            <a:r>
              <a:rPr lang="en-IN" dirty="0" smtClean="0"/>
              <a:t>the welding </a:t>
            </a:r>
            <a:r>
              <a:rPr lang="en-IN" dirty="0"/>
              <a:t>joint is obtained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Welding </a:t>
            </a:r>
            <a:endParaRPr lang="en-IN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54483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66"/>
            <a:ext cx="7179895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D:\Users\appala\Desktop\electr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71480"/>
            <a:ext cx="281669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Electric Power for Welding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54" y="1643050"/>
            <a:ext cx="8901146" cy="4525963"/>
          </a:xfrm>
        </p:spPr>
        <p:txBody>
          <a:bodyPr>
            <a:normAutofit/>
          </a:bodyPr>
          <a:lstStyle/>
          <a:p>
            <a:r>
              <a:rPr lang="en-IN" dirty="0"/>
              <a:t>AC current or DC current can be used for arc welding. For most purposes, DC current is preferred</a:t>
            </a:r>
            <a:r>
              <a:rPr lang="en-IN" dirty="0" smtClean="0"/>
              <a:t>.</a:t>
            </a:r>
          </a:p>
          <a:p>
            <a:r>
              <a:rPr lang="en-IN" dirty="0"/>
              <a:t>D.C. machines are made up </a:t>
            </a:r>
            <a:r>
              <a:rPr lang="en-IN" dirty="0" smtClean="0"/>
              <a:t>to the </a:t>
            </a:r>
            <a:r>
              <a:rPr lang="en-IN" dirty="0"/>
              <a:t>capacity range of 600 amperes</a:t>
            </a:r>
            <a:r>
              <a:rPr lang="en-IN" dirty="0" smtClean="0"/>
              <a:t>.</a:t>
            </a:r>
          </a:p>
          <a:p>
            <a:r>
              <a:rPr lang="en-IN" dirty="0"/>
              <a:t>45 to 95 </a:t>
            </a:r>
            <a:r>
              <a:rPr lang="en-IN" dirty="0" smtClean="0"/>
              <a:t>volts</a:t>
            </a:r>
          </a:p>
          <a:p>
            <a:r>
              <a:rPr lang="en-IN" dirty="0"/>
              <a:t>D.C. current can be given in two ways:</a:t>
            </a:r>
          </a:p>
          <a:p>
            <a:pPr>
              <a:buNone/>
            </a:pPr>
            <a:r>
              <a:rPr lang="en-IN" dirty="0" smtClean="0"/>
              <a:t>  (</a:t>
            </a:r>
            <a:r>
              <a:rPr lang="en-IN" dirty="0"/>
              <a:t>a) Straight polarity welding</a:t>
            </a:r>
            <a:r>
              <a:rPr lang="en-IN" dirty="0" smtClean="0"/>
              <a:t>. (</a:t>
            </a:r>
            <a:r>
              <a:rPr lang="en-IN" dirty="0"/>
              <a:t>b) Reverse polarity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Arc welding power supply by 2 types </a:t>
            </a:r>
            <a:endParaRPr lang="en-IN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029" y="1643050"/>
            <a:ext cx="839827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29322" y="6072206"/>
            <a:ext cx="169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Thin Metals 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Electrodes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Coated </a:t>
            </a:r>
            <a:r>
              <a:rPr lang="en-IN" dirty="0" smtClean="0"/>
              <a:t>electrodes</a:t>
            </a:r>
          </a:p>
          <a:p>
            <a:pPr>
              <a:buNone/>
            </a:pPr>
            <a:r>
              <a:rPr lang="en-IN" dirty="0"/>
              <a:t>Bare </a:t>
            </a:r>
            <a:r>
              <a:rPr lang="en-IN" dirty="0" smtClean="0"/>
              <a:t>electrodes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Welding is the process of </a:t>
            </a:r>
            <a:r>
              <a:rPr lang="en-US" dirty="0" smtClean="0">
                <a:solidFill>
                  <a:srgbClr val="C00000"/>
                </a:solidFill>
              </a:rPr>
              <a:t>joining together </a:t>
            </a:r>
            <a:r>
              <a:rPr lang="en-US" dirty="0" smtClean="0"/>
              <a:t>pieces of metal or metallic parts by bringing them into intimate proximity and </a:t>
            </a:r>
            <a:r>
              <a:rPr lang="en-US" dirty="0" smtClean="0">
                <a:solidFill>
                  <a:srgbClr val="C00000"/>
                </a:solidFill>
              </a:rPr>
              <a:t>heating</a:t>
            </a:r>
            <a:r>
              <a:rPr lang="en-US" dirty="0" smtClean="0"/>
              <a:t> the place of content to a state of </a:t>
            </a:r>
            <a:r>
              <a:rPr lang="en-US" dirty="0" smtClean="0">
                <a:solidFill>
                  <a:srgbClr val="C00000"/>
                </a:solidFill>
              </a:rPr>
              <a:t>fusion or plasticity 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JOINTS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757478" cy="685792"/>
          </a:xfrm>
        </p:spPr>
        <p:txBody>
          <a:bodyPr/>
          <a:lstStyle/>
          <a:p>
            <a:r>
              <a:rPr lang="en-IN" b="1" i="1" dirty="0"/>
              <a:t>Butt </a:t>
            </a:r>
            <a:r>
              <a:rPr lang="en-IN" b="1" i="1" dirty="0" smtClean="0"/>
              <a:t>Joint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357430"/>
            <a:ext cx="56673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JOINTS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757478" cy="685792"/>
          </a:xfrm>
        </p:spPr>
        <p:txBody>
          <a:bodyPr/>
          <a:lstStyle/>
          <a:p>
            <a:r>
              <a:rPr lang="en-US" b="1" i="1" dirty="0" smtClean="0"/>
              <a:t>Lap joint</a:t>
            </a:r>
            <a:endParaRPr lang="en-IN" b="1" i="1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428868"/>
            <a:ext cx="671517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071934" y="4000504"/>
            <a:ext cx="2757478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Corner joint</a:t>
            </a:r>
            <a:endParaRPr kumimoji="0" lang="en-IN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786322"/>
            <a:ext cx="24955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723872" y="4224342"/>
            <a:ext cx="2757478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i="1" dirty="0" smtClean="0"/>
              <a:t>T-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joint</a:t>
            </a:r>
            <a:endParaRPr kumimoji="0" lang="en-IN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4572008"/>
            <a:ext cx="43243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3900" dirty="0" smtClean="0">
                <a:solidFill>
                  <a:srgbClr val="C00000"/>
                </a:solidFill>
              </a:rPr>
              <a:t>following </a:t>
            </a:r>
            <a:r>
              <a:rPr lang="en-IN" sz="3900" dirty="0">
                <a:solidFill>
                  <a:srgbClr val="C00000"/>
                </a:solidFill>
              </a:rPr>
              <a:t>are </a:t>
            </a:r>
            <a:r>
              <a:rPr lang="en-IN" sz="3900" dirty="0" smtClean="0">
                <a:solidFill>
                  <a:srgbClr val="C00000"/>
                </a:solidFill>
              </a:rPr>
              <a:t>the key features of welding</a:t>
            </a:r>
            <a:r>
              <a:rPr lang="en-IN" sz="3900" dirty="0">
                <a:solidFill>
                  <a:srgbClr val="C00000"/>
                </a:solidFill>
              </a:rPr>
              <a:t>:</a:t>
            </a:r>
          </a:p>
          <a:p>
            <a:r>
              <a:rPr lang="en-IN" dirty="0" smtClean="0"/>
              <a:t>The </a:t>
            </a:r>
            <a:r>
              <a:rPr lang="en-IN" dirty="0"/>
              <a:t>welding structures are normally </a:t>
            </a:r>
            <a:r>
              <a:rPr lang="en-IN" dirty="0">
                <a:solidFill>
                  <a:srgbClr val="FF0000"/>
                </a:solidFill>
              </a:rPr>
              <a:t>lighter </a:t>
            </a:r>
            <a:r>
              <a:rPr lang="en-IN" dirty="0"/>
              <a:t>than riveted or bolted structures.</a:t>
            </a:r>
          </a:p>
          <a:p>
            <a:r>
              <a:rPr lang="en-IN" dirty="0" smtClean="0"/>
              <a:t>The </a:t>
            </a:r>
            <a:r>
              <a:rPr lang="en-IN" dirty="0"/>
              <a:t>welding joints provide maximum </a:t>
            </a:r>
            <a:r>
              <a:rPr lang="en-IN" dirty="0">
                <a:solidFill>
                  <a:srgbClr val="FF0000"/>
                </a:solidFill>
              </a:rPr>
              <a:t>efficiency</a:t>
            </a:r>
            <a:r>
              <a:rPr lang="en-IN" dirty="0"/>
              <a:t>, which is not possible in other type of joints.</a:t>
            </a:r>
          </a:p>
          <a:p>
            <a:r>
              <a:rPr lang="en-IN" dirty="0" smtClean="0"/>
              <a:t>The </a:t>
            </a:r>
            <a:r>
              <a:rPr lang="en-IN" dirty="0">
                <a:solidFill>
                  <a:srgbClr val="FF0000"/>
                </a:solidFill>
              </a:rPr>
              <a:t>addition and alterations </a:t>
            </a:r>
            <a:r>
              <a:rPr lang="en-IN" dirty="0"/>
              <a:t>can be easily made in the existing structure.</a:t>
            </a:r>
          </a:p>
          <a:p>
            <a:r>
              <a:rPr lang="en-IN" dirty="0" smtClean="0"/>
              <a:t> </a:t>
            </a:r>
            <a:r>
              <a:rPr lang="en-IN" dirty="0"/>
              <a:t>A welded joint has a </a:t>
            </a:r>
            <a:r>
              <a:rPr lang="en-IN" dirty="0">
                <a:solidFill>
                  <a:srgbClr val="FF0000"/>
                </a:solidFill>
              </a:rPr>
              <a:t>great strength</a:t>
            </a:r>
            <a:r>
              <a:rPr lang="en-IN" dirty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The welding provides very </a:t>
            </a:r>
            <a:r>
              <a:rPr lang="en-IN" dirty="0">
                <a:solidFill>
                  <a:srgbClr val="FF0000"/>
                </a:solidFill>
              </a:rPr>
              <a:t>rigid</a:t>
            </a:r>
            <a:r>
              <a:rPr lang="en-IN" dirty="0"/>
              <a:t> joints.</a:t>
            </a:r>
          </a:p>
          <a:p>
            <a:r>
              <a:rPr lang="en-IN" dirty="0" smtClean="0"/>
              <a:t>The </a:t>
            </a:r>
            <a:r>
              <a:rPr lang="en-IN" dirty="0"/>
              <a:t>process of welding </a:t>
            </a:r>
            <a:r>
              <a:rPr lang="en-IN" dirty="0">
                <a:solidFill>
                  <a:srgbClr val="FF0000"/>
                </a:solidFill>
              </a:rPr>
              <a:t>takes less time </a:t>
            </a:r>
            <a:r>
              <a:rPr lang="en-IN" dirty="0"/>
              <a:t>than other type of joints.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dirty="0">
                <a:solidFill>
                  <a:srgbClr val="C00000"/>
                </a:solidFill>
              </a:rPr>
              <a:t>largely used in the following fields of engineering:</a:t>
            </a:r>
          </a:p>
          <a:p>
            <a:r>
              <a:rPr lang="en-IN" dirty="0" smtClean="0"/>
              <a:t>Manufacturing </a:t>
            </a:r>
            <a:r>
              <a:rPr lang="en-IN" dirty="0"/>
              <a:t>of machine tools, auto parts, cycle parts, etc.</a:t>
            </a:r>
          </a:p>
          <a:p>
            <a:r>
              <a:rPr lang="en-IN" dirty="0" smtClean="0"/>
              <a:t>Fabrication </a:t>
            </a:r>
            <a:r>
              <a:rPr lang="en-IN" dirty="0"/>
              <a:t>of farm machinery &amp; equipment.</a:t>
            </a:r>
          </a:p>
          <a:p>
            <a:r>
              <a:rPr lang="en-IN" dirty="0" smtClean="0"/>
              <a:t>Fabrication </a:t>
            </a:r>
            <a:r>
              <a:rPr lang="en-IN" dirty="0"/>
              <a:t>of buildings, </a:t>
            </a:r>
            <a:r>
              <a:rPr lang="en-IN" dirty="0">
                <a:solidFill>
                  <a:schemeClr val="accent3">
                    <a:lumMod val="50000"/>
                  </a:schemeClr>
                </a:solidFill>
              </a:rPr>
              <a:t>bridges &amp; ships</a:t>
            </a:r>
            <a:r>
              <a:rPr lang="en-IN" dirty="0"/>
              <a:t>.</a:t>
            </a:r>
          </a:p>
          <a:p>
            <a:r>
              <a:rPr lang="en-IN" dirty="0" smtClean="0">
                <a:solidFill>
                  <a:schemeClr val="accent3">
                    <a:lumMod val="50000"/>
                  </a:schemeClr>
                </a:solidFill>
              </a:rPr>
              <a:t>Construction </a:t>
            </a:r>
            <a:r>
              <a:rPr lang="en-IN" dirty="0">
                <a:solidFill>
                  <a:schemeClr val="accent3">
                    <a:lumMod val="50000"/>
                  </a:schemeClr>
                </a:solidFill>
              </a:rPr>
              <a:t>of boilers, furnaces, railways, cars, aeroplanes, rockets and missiles.</a:t>
            </a:r>
          </a:p>
          <a:p>
            <a:r>
              <a:rPr lang="en-IN" dirty="0" smtClean="0"/>
              <a:t>Manufacturing </a:t>
            </a:r>
            <a:r>
              <a:rPr lang="en-IN" dirty="0"/>
              <a:t>of television sets, refrigerators, kitchen cabinets,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-24"/>
            <a:ext cx="807249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Classification according to source of energy employed to heating the metal </a:t>
            </a:r>
            <a:endParaRPr lang="en-IN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87481" y="785794"/>
            <a:ext cx="9517199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4186254"/>
          </a:xfrm>
        </p:spPr>
        <p:txBody>
          <a:bodyPr/>
          <a:lstStyle/>
          <a:p>
            <a:r>
              <a:rPr lang="en-IN" b="1" dirty="0"/>
              <a:t>Oxy-acetylene </a:t>
            </a:r>
            <a:r>
              <a:rPr lang="en-IN" b="1" dirty="0" smtClean="0"/>
              <a:t>Welding: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pt-BR" dirty="0" smtClean="0"/>
              <a:t>CaC2 </a:t>
            </a:r>
            <a:r>
              <a:rPr lang="pt-BR" dirty="0"/>
              <a:t>+ 2H2O = Ca (OH)2 + </a:t>
            </a:r>
            <a:r>
              <a:rPr lang="pt-BR" dirty="0" smtClean="0"/>
              <a:t>C2H2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 C</a:t>
            </a:r>
            <a:r>
              <a:rPr lang="pt-BR" baseline="-25000" dirty="0" smtClean="0"/>
              <a:t>2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  <a:r>
              <a:rPr lang="pt-BR" dirty="0" smtClean="0"/>
              <a:t>+2.5O</a:t>
            </a:r>
            <a:r>
              <a:rPr lang="pt-BR" baseline="-25000" dirty="0" smtClean="0"/>
              <a:t>2</a:t>
            </a:r>
            <a:r>
              <a:rPr lang="pt-BR" dirty="0" smtClean="0"/>
              <a:t>= 2CO</a:t>
            </a:r>
            <a:r>
              <a:rPr lang="pt-BR" baseline="-25000" dirty="0" smtClean="0"/>
              <a:t>2</a:t>
            </a:r>
            <a:r>
              <a:rPr lang="pt-BR" dirty="0" smtClean="0"/>
              <a:t>+H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(vapour)</a:t>
            </a:r>
            <a:r>
              <a:rPr lang="pt-BR" dirty="0" smtClean="0"/>
              <a:t>+ 306.800 cal /mol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 Apparatus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dirty="0" smtClean="0"/>
              <a:t>1</a:t>
            </a:r>
            <a:r>
              <a:rPr lang="en-IN" dirty="0"/>
              <a:t>. Oxygen cylinder</a:t>
            </a:r>
          </a:p>
          <a:p>
            <a:pPr>
              <a:buNone/>
            </a:pPr>
            <a:r>
              <a:rPr lang="en-IN" dirty="0"/>
              <a:t>2. Acetylene cylinder</a:t>
            </a:r>
          </a:p>
          <a:p>
            <a:pPr>
              <a:buNone/>
            </a:pPr>
            <a:r>
              <a:rPr lang="en-IN" dirty="0"/>
              <a:t>3. Pressure gauges</a:t>
            </a:r>
          </a:p>
          <a:p>
            <a:pPr>
              <a:buNone/>
            </a:pPr>
            <a:r>
              <a:rPr lang="en-IN" dirty="0"/>
              <a:t>4. Valves</a:t>
            </a:r>
          </a:p>
          <a:p>
            <a:pPr>
              <a:buNone/>
            </a:pPr>
            <a:r>
              <a:rPr lang="en-IN" dirty="0"/>
              <a:t>5. Hose pipes</a:t>
            </a:r>
          </a:p>
          <a:p>
            <a:pPr>
              <a:buNone/>
            </a:pPr>
            <a:r>
              <a:rPr lang="en-IN" dirty="0"/>
              <a:t>6. Torch</a:t>
            </a:r>
          </a:p>
          <a:p>
            <a:pPr>
              <a:buNone/>
            </a:pPr>
            <a:r>
              <a:rPr lang="en-IN" dirty="0"/>
              <a:t>7. Welding tip</a:t>
            </a:r>
          </a:p>
          <a:p>
            <a:pPr>
              <a:buNone/>
            </a:pPr>
            <a:r>
              <a:rPr lang="en-IN" dirty="0"/>
              <a:t>8. Pressure regulators</a:t>
            </a:r>
          </a:p>
          <a:p>
            <a:pPr>
              <a:buNone/>
            </a:pPr>
            <a:r>
              <a:rPr lang="en-IN" dirty="0"/>
              <a:t>9. Lighter</a:t>
            </a:r>
          </a:p>
          <a:p>
            <a:pPr>
              <a:buNone/>
            </a:pPr>
            <a:r>
              <a:rPr lang="en-IN" dirty="0"/>
              <a:t>10. Goggles</a:t>
            </a:r>
          </a:p>
        </p:txBody>
      </p:sp>
      <p:pic>
        <p:nvPicPr>
          <p:cNvPr id="9218" name="Picture 2" descr="D:\Users\appala\Desktop\gasweld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571612"/>
            <a:ext cx="4390648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"/>
            <a:ext cx="67866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D:\Users\appala\Desktop\hose pip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2428892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92961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443</Words>
  <Application>Microsoft Office PowerPoint</Application>
  <PresentationFormat>On-screen Show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Welding of Metals </vt:lpstr>
      <vt:lpstr>Welding </vt:lpstr>
      <vt:lpstr>Slide 3</vt:lpstr>
      <vt:lpstr>Slide 4</vt:lpstr>
      <vt:lpstr>Slide 5</vt:lpstr>
      <vt:lpstr>Gas Welding </vt:lpstr>
      <vt:lpstr>Gas welding Apparatus </vt:lpstr>
      <vt:lpstr>Slide 8</vt:lpstr>
      <vt:lpstr>Slide 9</vt:lpstr>
      <vt:lpstr>Gas welding two types </vt:lpstr>
      <vt:lpstr>Gas welding torch </vt:lpstr>
      <vt:lpstr>Welding Goggles  </vt:lpstr>
      <vt:lpstr>ELECTRIC ARC WELDING </vt:lpstr>
      <vt:lpstr>Principle of Arc </vt:lpstr>
      <vt:lpstr>Arc Welding </vt:lpstr>
      <vt:lpstr>Slide 16</vt:lpstr>
      <vt:lpstr>Electric Power for Welding</vt:lpstr>
      <vt:lpstr>Arc welding power supply by 2 types </vt:lpstr>
      <vt:lpstr>Types of Electrodes</vt:lpstr>
      <vt:lpstr>TYPES OF JOINTS</vt:lpstr>
      <vt:lpstr>TYPES OF JOINTS</vt:lpstr>
    </vt:vector>
  </TitlesOfParts>
  <Manager>KOTAK YASH</Manager>
  <Company>ROYAL MECHANICAL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Welding of Metals</dc:title>
  <dc:subject>MECHANICAL ENGINEERING</dc:subject>
  <dc:creator>ANSHUL SINGH KUSHWAHA</dc:creator>
  <cp:keywords>ROYAL MECHANICAL</cp:keywords>
  <dc:description>Specially designed for mechanical engineers.</dc:description>
  <dcterms:created xsi:type="dcterms:W3CDTF">2010-09-21T04:36:03Z</dcterms:created>
  <dcterms:modified xsi:type="dcterms:W3CDTF">2010-09-22T07:28:25Z</dcterms:modified>
  <cp:category>POWERPOINT PRESENTATION(PPT)</cp:category>
  <cp:contentType>ENGINEERING PPT</cp:contentType>
  <cp:contentStatus>EXCELLENT</cp:contentStatus>
  <dc:language>ENGLISH</dc:language>
</cp:coreProperties>
</file>